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9"/>
  </p:notesMasterIdLst>
  <p:sldIdLst>
    <p:sldId id="289" r:id="rId2"/>
    <p:sldId id="273" r:id="rId3"/>
    <p:sldId id="270" r:id="rId4"/>
    <p:sldId id="271" r:id="rId5"/>
    <p:sldId id="272" r:id="rId6"/>
    <p:sldId id="257" r:id="rId7"/>
    <p:sldId id="275" r:id="rId8"/>
    <p:sldId id="277" r:id="rId9"/>
    <p:sldId id="276" r:id="rId10"/>
    <p:sldId id="280" r:id="rId11"/>
    <p:sldId id="278" r:id="rId12"/>
    <p:sldId id="282" r:id="rId13"/>
    <p:sldId id="291" r:id="rId14"/>
    <p:sldId id="292" r:id="rId15"/>
    <p:sldId id="281" r:id="rId16"/>
    <p:sldId id="290" r:id="rId17"/>
    <p:sldId id="288" r:id="rId18"/>
    <p:sldId id="283" r:id="rId19"/>
    <p:sldId id="284" r:id="rId20"/>
    <p:sldId id="279" r:id="rId21"/>
    <p:sldId id="293" r:id="rId22"/>
    <p:sldId id="294" r:id="rId23"/>
    <p:sldId id="295" r:id="rId24"/>
    <p:sldId id="296" r:id="rId25"/>
    <p:sldId id="267" r:id="rId26"/>
    <p:sldId id="287" r:id="rId27"/>
    <p:sldId id="297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A3"/>
    <a:srgbClr val="BED0BF"/>
    <a:srgbClr val="194D22"/>
    <a:srgbClr val="20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5" autoAdjust="0"/>
    <p:restoredTop sz="92097" autoAdjust="0"/>
  </p:normalViewPr>
  <p:slideViewPr>
    <p:cSldViewPr snapToGrid="0" snapToObjects="1">
      <p:cViewPr varScale="1">
        <p:scale>
          <a:sx n="97" d="100"/>
          <a:sy n="97" d="100"/>
        </p:scale>
        <p:origin x="8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perf_perviolationcod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_perform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_perform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568652737305499"/>
          <c:y val="0.204472843450479"/>
          <c:w val="0.62335693471386899"/>
          <c:h val="0.637870242258056"/>
        </c:manualLayout>
      </c:layout>
      <c:bar3DChart>
        <c:barDir val="col"/>
        <c:grouping val="clustered"/>
        <c:varyColors val="0"/>
        <c:ser>
          <c:idx val="0"/>
          <c:order val="0"/>
          <c:tx>
            <c:v>Middle performers</c:v>
          </c:tx>
          <c:invertIfNegative val="0"/>
          <c:cat>
            <c:numRef>
              <c:f>Sheet1!$I$5:$I$19</c:f>
              <c:numCache>
                <c:formatCode>General</c:formatCode>
                <c:ptCount val="15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31</c:v>
                </c:pt>
                <c:pt idx="7">
                  <c:v>37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46</c:v>
                </c:pt>
                <c:pt idx="12">
                  <c:v>47</c:v>
                </c:pt>
                <c:pt idx="13">
                  <c:v>69</c:v>
                </c:pt>
                <c:pt idx="14">
                  <c:v>71</c:v>
                </c:pt>
              </c:numCache>
            </c:numRef>
          </c:cat>
          <c:val>
            <c:numRef>
              <c:f>Sheet1!$J$5:$J$19</c:f>
              <c:numCache>
                <c:formatCode>0%</c:formatCode>
                <c:ptCount val="15"/>
                <c:pt idx="0">
                  <c:v>0.164096129306678</c:v>
                </c:pt>
                <c:pt idx="1">
                  <c:v>5.2369204593789902E-2</c:v>
                </c:pt>
                <c:pt idx="2">
                  <c:v>1.32709485325393E-2</c:v>
                </c:pt>
                <c:pt idx="3">
                  <c:v>3.9902169289664002E-2</c:v>
                </c:pt>
                <c:pt idx="4">
                  <c:v>5.5304125903870703E-2</c:v>
                </c:pt>
                <c:pt idx="5">
                  <c:v>6.1161207996597203E-2</c:v>
                </c:pt>
                <c:pt idx="6">
                  <c:v>4.2960442364951099E-2</c:v>
                </c:pt>
                <c:pt idx="7">
                  <c:v>8.3007230965546602E-2</c:v>
                </c:pt>
                <c:pt idx="8">
                  <c:v>0.10763079540621</c:v>
                </c:pt>
                <c:pt idx="9">
                  <c:v>4.00212675457252E-2</c:v>
                </c:pt>
                <c:pt idx="10">
                  <c:v>2.7928541046363199E-2</c:v>
                </c:pt>
                <c:pt idx="11">
                  <c:v>9.83623989791578E-2</c:v>
                </c:pt>
                <c:pt idx="12">
                  <c:v>6.4219481071884299E-2</c:v>
                </c:pt>
                <c:pt idx="13">
                  <c:v>0.124946831135687</c:v>
                </c:pt>
                <c:pt idx="14">
                  <c:v>2.48192258613356E-2</c:v>
                </c:pt>
              </c:numCache>
            </c:numRef>
          </c:val>
        </c:ser>
        <c:ser>
          <c:idx val="1"/>
          <c:order val="1"/>
          <c:tx>
            <c:v>Top performers</c:v>
          </c:tx>
          <c:spPr>
            <a:solidFill>
              <a:srgbClr val="0000FF"/>
            </a:solidFill>
          </c:spPr>
          <c:invertIfNegative val="0"/>
          <c:cat>
            <c:numRef>
              <c:f>Sheet1!$I$5:$I$19</c:f>
              <c:numCache>
                <c:formatCode>General</c:formatCode>
                <c:ptCount val="15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31</c:v>
                </c:pt>
                <c:pt idx="7">
                  <c:v>37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46</c:v>
                </c:pt>
                <c:pt idx="12">
                  <c:v>47</c:v>
                </c:pt>
                <c:pt idx="13">
                  <c:v>69</c:v>
                </c:pt>
                <c:pt idx="14">
                  <c:v>71</c:v>
                </c:pt>
              </c:numCache>
            </c:numRef>
          </c:cat>
          <c:val>
            <c:numRef>
              <c:f>Sheet1!$K$5:$K$19</c:f>
              <c:numCache>
                <c:formatCode>0%</c:formatCode>
                <c:ptCount val="15"/>
                <c:pt idx="0">
                  <c:v>0.20358384612039901</c:v>
                </c:pt>
                <c:pt idx="1">
                  <c:v>6.0845184740229902E-2</c:v>
                </c:pt>
                <c:pt idx="2">
                  <c:v>2.0761635743767999E-2</c:v>
                </c:pt>
                <c:pt idx="3">
                  <c:v>3.2339001502529198E-2</c:v>
                </c:pt>
                <c:pt idx="4">
                  <c:v>6.7409288625709204E-2</c:v>
                </c:pt>
                <c:pt idx="5">
                  <c:v>0.113765454068182</c:v>
                </c:pt>
                <c:pt idx="6">
                  <c:v>7.4847854829592594E-2</c:v>
                </c:pt>
                <c:pt idx="7">
                  <c:v>6.2318726215993797E-2</c:v>
                </c:pt>
                <c:pt idx="8">
                  <c:v>9.7959104795370996E-2</c:v>
                </c:pt>
                <c:pt idx="9">
                  <c:v>5.4540359737371397E-2</c:v>
                </c:pt>
                <c:pt idx="10">
                  <c:v>2.69666142203999E-2</c:v>
                </c:pt>
                <c:pt idx="11">
                  <c:v>4.2286614284817003E-2</c:v>
                </c:pt>
                <c:pt idx="12">
                  <c:v>3.7445668190668198E-2</c:v>
                </c:pt>
                <c:pt idx="13">
                  <c:v>7.6471166094696397E-2</c:v>
                </c:pt>
                <c:pt idx="14">
                  <c:v>2.84594808302722E-2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47799664"/>
        <c:axId val="1547796400"/>
        <c:axId val="0"/>
      </c:bar3DChart>
      <c:catAx>
        <c:axId val="1547799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Violation</a:t>
                </a:r>
                <a:r>
                  <a:rPr lang="en-US" baseline="0"/>
                  <a:t> codes</a:t>
                </a:r>
              </a:p>
            </c:rich>
          </c:tx>
          <c:layout>
            <c:manualLayout>
              <c:xMode val="edge"/>
              <c:yMode val="edge"/>
              <c:x val="0.67253406906813795"/>
              <c:y val="0.918980906140726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47796400"/>
        <c:crosses val="autoZero"/>
        <c:auto val="1"/>
        <c:lblAlgn val="ctr"/>
        <c:lblOffset val="100"/>
        <c:noMultiLvlLbl val="0"/>
      </c:catAx>
      <c:valAx>
        <c:axId val="15477964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US" sz="1100" b="1" i="0" baseline="0">
                    <a:effectLst/>
                  </a:rPr>
                  <a:t>% tickets per violation code</a:t>
                </a:r>
                <a:endParaRPr lang="en-US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537020274040499"/>
              <c:y val="7.3646449145933393E-2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1547799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368912052354097"/>
          <c:y val="5.1467891927263899E-2"/>
          <c:w val="0.178436852873706"/>
          <c:h val="0.1437604085431810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v>Week</c:v>
          </c:tx>
          <c:invertIfNegative val="0"/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(Analysis!$F$11,Analysis!$K$11)</c:f>
              <c:numCache>
                <c:formatCode>0%</c:formatCode>
                <c:ptCount val="2"/>
                <c:pt idx="0">
                  <c:v>0.93290026202317999</c:v>
                </c:pt>
                <c:pt idx="1">
                  <c:v>0.84</c:v>
                </c:pt>
              </c:numCache>
            </c:numRef>
          </c:val>
        </c:ser>
        <c:ser>
          <c:idx val="1"/>
          <c:order val="1"/>
          <c:tx>
            <c:v>Week end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(Analysis!$G$11,Analysis!$L$11)</c:f>
              <c:numCache>
                <c:formatCode>0%</c:formatCode>
                <c:ptCount val="2"/>
                <c:pt idx="0">
                  <c:v>6.7099737976820104E-2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47802928"/>
        <c:axId val="1547788784"/>
        <c:axId val="0"/>
      </c:bar3DChart>
      <c:catAx>
        <c:axId val="1547802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 b="1"/>
            </a:pPr>
            <a:endParaRPr lang="en-US"/>
          </a:p>
        </c:txPr>
        <c:crossAx val="1547788784"/>
        <c:crosses val="autoZero"/>
        <c:auto val="1"/>
        <c:lblAlgn val="ctr"/>
        <c:lblOffset val="100"/>
        <c:noMultiLvlLbl val="0"/>
      </c:catAx>
      <c:valAx>
        <c:axId val="1547788784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crossAx val="154780292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30358705161901"/>
          <c:y val="6.0185185185185203E-2"/>
          <c:w val="0.65076225993905501"/>
          <c:h val="0.69245589093030002"/>
        </c:manualLayout>
      </c:layout>
      <c:bar3DChart>
        <c:barDir val="col"/>
        <c:grouping val="stacked"/>
        <c:varyColors val="0"/>
        <c:ser>
          <c:idx val="0"/>
          <c:order val="0"/>
          <c:tx>
            <c:v>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(Analysis!$F$38,Analysis!$F$39)</c:f>
              <c:numCache>
                <c:formatCode>0%</c:formatCode>
                <c:ptCount val="2"/>
                <c:pt idx="0">
                  <c:v>0.60655922588503297</c:v>
                </c:pt>
                <c:pt idx="1">
                  <c:v>0.51</c:v>
                </c:pt>
              </c:numCache>
            </c:numRef>
          </c:val>
        </c:ser>
        <c:ser>
          <c:idx val="1"/>
          <c:order val="1"/>
          <c:tx>
            <c:v>PM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(Analysis!$G$38,Analysis!$G$39)</c:f>
              <c:numCache>
                <c:formatCode>0%</c:formatCode>
                <c:ptCount val="2"/>
                <c:pt idx="0">
                  <c:v>0.39344077411496697</c:v>
                </c:pt>
                <c:pt idx="1">
                  <c:v>0.49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715351568"/>
        <c:axId val="1715347216"/>
        <c:axId val="0"/>
      </c:bar3DChart>
      <c:catAx>
        <c:axId val="1715351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715347216"/>
        <c:crosses val="autoZero"/>
        <c:auto val="1"/>
        <c:lblAlgn val="ctr"/>
        <c:lblOffset val="100"/>
        <c:noMultiLvlLbl val="0"/>
      </c:catAx>
      <c:valAx>
        <c:axId val="1715347216"/>
        <c:scaling>
          <c:orientation val="minMax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crossAx val="1715351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2342572579311604"/>
          <c:y val="0.294231564228572"/>
          <c:w val="0.23819335083114601"/>
          <c:h val="6.7166934400758396E-2"/>
        </c:manualLayout>
      </c:layout>
      <c:overlay val="0"/>
      <c:txPr>
        <a:bodyPr/>
        <a:lstStyle/>
        <a:p>
          <a:pPr>
            <a:defRPr sz="13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13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4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Emilie - 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03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Chris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45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 Chris -&gt;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17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1) Street-cleaning: Meter people who issue “Street cleaning” tickets during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weekday mornings. (12.14%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Butch ‘The Cleaner’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Targets</a:t>
            </a:r>
            <a:r>
              <a:rPr lang="en-US" baseline="0" dirty="0" smtClean="0"/>
              <a:t> street cleaning tickets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Favorite time: the morning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2) Curbside: Meter people who issue expired-meter, general no parking, and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general curbside parking tickets in the afternoon. Top weekend performers.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(27.75%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‘Curbside Terror’</a:t>
            </a:r>
            <a:r>
              <a:rPr lang="en-US" baseline="0" dirty="0" smtClean="0"/>
              <a:t> Terry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Knows where all the expired meters are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Performs best the weekends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Gets you the afternoon &amp; the weekends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3) Morning generalists: Street-cleaning, general no standing or parking, time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violation in zone, fail to show receipt, parked in truck unloading zone, etc.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during weekdays (24.86%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Early-bird Rose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Gets all her stuff</a:t>
            </a:r>
            <a:r>
              <a:rPr lang="en-US" baseline="0" dirty="0" smtClean="0"/>
              <a:t> done </a:t>
            </a:r>
            <a:r>
              <a:rPr lang="en-US" dirty="0" smtClean="0"/>
              <a:t>the morning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Multi-</a:t>
            </a:r>
            <a:r>
              <a:rPr lang="en-US" baseline="0" dirty="0" err="1" smtClean="0"/>
              <a:t>ticketer</a:t>
            </a:r>
            <a:r>
              <a:rPr lang="en-US" baseline="0" dirty="0" smtClean="0"/>
              <a:t>: load, receipts, time, parking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</a:t>
            </a:r>
            <a:r>
              <a:rPr lang="en-US" baseline="0" dirty="0" smtClean="0"/>
              <a:t> Keeps her weekends for her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4) Afternoon Commercial enforcers: No parking or standing, truck unloading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zone, and commercial metered zone tickets during weekdays. (24.28% of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Mafioso </a:t>
            </a:r>
            <a:r>
              <a:rPr lang="en-US" dirty="0" err="1" smtClean="0"/>
              <a:t>Benetto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Focus mainly</a:t>
            </a:r>
            <a:r>
              <a:rPr lang="en-US" baseline="0" dirty="0" smtClean="0"/>
              <a:t> on commercial zones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Enforce only the afternoon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Works on the weekdays. He’s busy on the weekends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5) No standing in weekday mornings: Meter people who issue “General No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Standing: Standing or parking where standing is not allowed by sign, street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marking or; traffic control device.” tickets during weekday mornings.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(10.98% of issuers).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Joe</a:t>
            </a:r>
            <a:r>
              <a:rPr lang="en-US" baseline="0" dirty="0" smtClean="0"/>
              <a:t> The Shield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Operates</a:t>
            </a:r>
            <a:r>
              <a:rPr lang="en-US" baseline="0" dirty="0" smtClean="0"/>
              <a:t> in high-traffic areas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Protects commercial zones from unwanted </a:t>
            </a:r>
            <a:r>
              <a:rPr lang="en-US" baseline="0" dirty="0" err="1" smtClean="0"/>
              <a:t>parkings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06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61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Chris - 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3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Emily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57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9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2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 Emilie -&gt;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86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43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&lt;- Chris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19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790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THibault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35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&lt;Tim –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35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1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</a:t>
            </a:r>
            <a:r>
              <a:rPr lang="fr-FR" baseline="0" dirty="0" smtClean="0"/>
              <a:t> Tim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7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Emilie 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00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hyperlink" Target="http://people.ischool.berkeley.edu/~chrisfan/Maps/maps_fusion_table.html" TargetMode="External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City-Government/Parking-Violations-Issued/jt7v-77mi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hyperlink" Target="https://data.cityofnewyork.us/City-Government/Parking-Violations-Issued/jt7v-77mi" TargetMode="Externa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uperman-logo-clip-art-6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212" y1="51917" x2="57212" y2="51917"/>
                        <a14:foregroundMark x1="52848" y1="71565" x2="52848" y2="71565"/>
                        <a14:foregroundMark x1="16485" y1="20128" x2="16485" y2="20128"/>
                        <a14:foregroundMark x1="8121" y1="17572" x2="8121" y2="17572"/>
                        <a14:foregroundMark x1="70909" y1="11981" x2="70909" y2="11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6" y="2943778"/>
            <a:ext cx="2076953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60907" y="351020"/>
            <a:ext cx="1250260" cy="1029623"/>
            <a:chOff x="965486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8E9E5D"/>
                </a:clrFrom>
                <a:clrTo>
                  <a:srgbClr val="8E9E5D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  <a14:imgEffect>
                        <a14:colorTemperature colorTemp="4435"/>
                      </a14:imgEffect>
                      <a14:imgEffect>
                        <a14:saturation sat="1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86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21352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4369" y="1797410"/>
            <a:ext cx="7240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Sum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total tickets, total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worked</a:t>
            </a:r>
            <a:endParaRPr lang="en-US" sz="3600" dirty="0"/>
          </a:p>
        </p:txBody>
      </p:sp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045251" y="289468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46602" y="39437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97189" y="2186872"/>
            <a:ext cx="0" cy="20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34369" y="2680806"/>
            <a:ext cx="5411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Filter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the &lt;50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worked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1549184" y="3721631"/>
            <a:ext cx="68727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Top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Avg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ticket/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&gt;1 SD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from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mean</a:t>
            </a:r>
            <a:endParaRPr lang="en-US" sz="3600" dirty="0"/>
          </a:p>
        </p:txBody>
      </p:sp>
      <p:sp>
        <p:nvSpPr>
          <p:cNvPr id="30" name="Shape 38"/>
          <p:cNvSpPr txBox="1">
            <a:spLocks noGrp="1"/>
          </p:cNvSpPr>
          <p:nvPr>
            <p:ph type="title"/>
          </p:nvPr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Identifying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top ticket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issuers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32" name="Group 31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34" name="Picture 33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35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33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1</a:t>
              </a:r>
              <a:endParaRPr lang="en" dirty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492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4" y="4503760"/>
            <a:ext cx="777240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Recognizing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patterns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9083" y="5381958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372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258" y="5379624"/>
            <a:ext cx="1272825" cy="1272825"/>
          </a:xfrm>
          <a:prstGeom prst="rect">
            <a:avLst/>
          </a:prstGeom>
        </p:spPr>
      </p:pic>
      <p:pic>
        <p:nvPicPr>
          <p:cNvPr id="10" name="Picture 9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5197" y="5381958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1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Preparing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cluster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4369" y="1797410"/>
            <a:ext cx="57190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SQL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queries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on performers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prepare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feature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vector</a:t>
            </a:r>
            <a:endParaRPr lang="fr-FR" sz="3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45251" y="3653252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46602" y="500221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1197189" y="2257436"/>
            <a:ext cx="14231" cy="27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34369" y="3439369"/>
            <a:ext cx="63431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Features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: Day type (WD WE)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Time (AM/PM), Violation code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1549184" y="4833014"/>
            <a:ext cx="56927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Python script to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ready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data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for SPSS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clustering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6269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Preparing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cluster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22" name="Shape 28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128275" y="4450987"/>
            <a:ext cx="69437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8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151650" y="1460650"/>
            <a:ext cx="4897000" cy="215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86"/>
          <p:cNvSpPr/>
          <p:nvPr/>
        </p:nvSpPr>
        <p:spPr>
          <a:xfrm>
            <a:off x="2103350" y="3734425"/>
            <a:ext cx="444300" cy="461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87"/>
          <p:cNvSpPr/>
          <p:nvPr/>
        </p:nvSpPr>
        <p:spPr>
          <a:xfrm>
            <a:off x="2631437" y="3679525"/>
            <a:ext cx="4749599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 dirty="0" smtClean="0">
                <a:solidFill>
                  <a:schemeClr val="dk1"/>
                </a:solidFill>
                <a:latin typeface="Avenir Light"/>
                <a:cs typeface="Avenir Light"/>
              </a:rPr>
              <a:t>2x2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x</a:t>
            </a:r>
            <a:r>
              <a:rPr lang="fr-FR" sz="2400" dirty="0" smtClean="0">
                <a:solidFill>
                  <a:schemeClr val="dk1"/>
                </a:solidFill>
                <a:latin typeface="Avenir Light"/>
                <a:cs typeface="Avenir Light"/>
              </a:rPr>
              <a:t>15 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= 60 </a:t>
            </a:r>
            <a:r>
              <a:rPr lang="fr-FR" sz="2400" dirty="0" err="1">
                <a:solidFill>
                  <a:schemeClr val="dk1"/>
                </a:solidFill>
                <a:latin typeface="Avenir Light"/>
                <a:cs typeface="Avenir Light"/>
              </a:rPr>
              <a:t>combined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venir Light"/>
                <a:cs typeface="Avenir Light"/>
              </a:rPr>
              <a:t>features</a:t>
            </a:r>
            <a:endParaRPr lang="fr-FR" sz="2400" dirty="0">
              <a:solidFill>
                <a:schemeClr val="dk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06603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Feature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Selection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13" name="Shape 30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134975" y="1467138"/>
            <a:ext cx="4850225" cy="52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6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Grouping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top performes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8652" y="2102204"/>
            <a:ext cx="74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Hierachical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clustering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-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Dendogram</a:t>
            </a:r>
            <a:endParaRPr lang="en-US" sz="3600" dirty="0"/>
          </a:p>
        </p:txBody>
      </p:sp>
      <p:pic>
        <p:nvPicPr>
          <p:cNvPr id="16" name="Shape 76"/>
          <p:cNvPicPr preferRelativeResize="0"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77" r="1674"/>
          <a:stretch/>
        </p:blipFill>
        <p:spPr>
          <a:xfrm>
            <a:off x="-35280" y="2968221"/>
            <a:ext cx="9144000" cy="168844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0" y="39285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31"/>
          <p:cNvSpPr txBox="1">
            <a:spLocks/>
          </p:cNvSpPr>
          <p:nvPr/>
        </p:nvSpPr>
        <p:spPr>
          <a:xfrm>
            <a:off x="544459" y="2748379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1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9" name="Shape 31"/>
          <p:cNvSpPr txBox="1">
            <a:spLocks/>
          </p:cNvSpPr>
          <p:nvPr/>
        </p:nvSpPr>
        <p:spPr>
          <a:xfrm>
            <a:off x="2102327" y="2748382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2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0" name="Shape 31"/>
          <p:cNvSpPr txBox="1">
            <a:spLocks/>
          </p:cNvSpPr>
          <p:nvPr/>
        </p:nvSpPr>
        <p:spPr>
          <a:xfrm>
            <a:off x="5218058" y="2748385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  <a:latin typeface="Avenir Light"/>
                <a:cs typeface="Avenir Light"/>
              </a:rPr>
              <a:t>4</a:t>
            </a:r>
          </a:p>
        </p:txBody>
      </p:sp>
      <p:sp>
        <p:nvSpPr>
          <p:cNvPr id="21" name="Shape 31"/>
          <p:cNvSpPr txBox="1">
            <a:spLocks/>
          </p:cNvSpPr>
          <p:nvPr/>
        </p:nvSpPr>
        <p:spPr>
          <a:xfrm>
            <a:off x="3423126" y="2748388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3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2" name="Shape 31"/>
          <p:cNvSpPr txBox="1">
            <a:spLocks/>
          </p:cNvSpPr>
          <p:nvPr/>
        </p:nvSpPr>
        <p:spPr>
          <a:xfrm>
            <a:off x="7752334" y="2765321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  <a:latin typeface="Avenir Light"/>
                <a:cs typeface="Avenir Light"/>
              </a:rPr>
              <a:t>5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15897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302830" y="43902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606700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706433" y="43902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907767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/>
          <p:cNvCxnSpPr>
            <a:endCxn id="23" idx="5"/>
          </p:cNvCxnSpPr>
          <p:nvPr/>
        </p:nvCxnSpPr>
        <p:spPr>
          <a:xfrm flipH="1" flipV="1">
            <a:off x="1297258" y="4684029"/>
            <a:ext cx="3715009" cy="1024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 flipV="1">
            <a:off x="2584191" y="4671611"/>
            <a:ext cx="2482293" cy="103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4"/>
          </p:cNvCxnSpPr>
          <p:nvPr/>
        </p:nvCxnSpPr>
        <p:spPr>
          <a:xfrm flipH="1" flipV="1">
            <a:off x="3771518" y="4732303"/>
            <a:ext cx="1240749" cy="97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4"/>
          </p:cNvCxnSpPr>
          <p:nvPr/>
        </p:nvCxnSpPr>
        <p:spPr>
          <a:xfrm flipV="1">
            <a:off x="5012267" y="4719885"/>
            <a:ext cx="858984" cy="98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4"/>
          </p:cNvCxnSpPr>
          <p:nvPr/>
        </p:nvCxnSpPr>
        <p:spPr>
          <a:xfrm flipH="1">
            <a:off x="5012267" y="4732303"/>
            <a:ext cx="3060318" cy="97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698593" y="5374861"/>
            <a:ext cx="574085" cy="57408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7527" y="5319548"/>
            <a:ext cx="4711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 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Best # clusters:    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328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K-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Means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Clustering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Analysis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59580" y="1763544"/>
            <a:ext cx="1629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Results</a:t>
            </a:r>
            <a:endParaRPr lang="en-US" sz="3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26529" y="2409875"/>
            <a:ext cx="4656671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229521" y="1763545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Shape 355"/>
          <p:cNvGraphicFramePr/>
          <p:nvPr>
            <p:extLst>
              <p:ext uri="{D42A27DB-BD31-4B8C-83A1-F6EECF244321}">
                <p14:modId xmlns:p14="http://schemas.microsoft.com/office/powerpoint/2010/main" val="382735940"/>
              </p:ext>
            </p:extLst>
          </p:nvPr>
        </p:nvGraphicFramePr>
        <p:xfrm>
          <a:off x="1267823" y="2407391"/>
          <a:ext cx="6775509" cy="36909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8503"/>
                <a:gridCol w="2258503"/>
                <a:gridCol w="2258503"/>
              </a:tblGrid>
              <a:tr h="64238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Cluster #</a:t>
                      </a: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 smtClean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Total</a:t>
                      </a:r>
                      <a:endParaRPr lang="fr-FR" sz="2800" b="1" dirty="0">
                        <a:solidFill>
                          <a:srgbClr val="FFFFFF"/>
                        </a:solidFill>
                        <a:latin typeface="Avenir Light"/>
                        <a:cs typeface="Avenir Light"/>
                      </a:endParaRP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%</a:t>
                      </a: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12.14%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27.75%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43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24.86%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24.28%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10.98%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58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648" y="4572000"/>
            <a:ext cx="9139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26594" y="397551"/>
            <a:ext cx="4164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68% of </a:t>
            </a:r>
            <a:r>
              <a:rPr lang="fr-FR" sz="2400" dirty="0" err="1" smtClean="0">
                <a:latin typeface="Avenir Light"/>
                <a:cs typeface="Avenir Light"/>
              </a:rPr>
              <a:t>street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cleaning</a:t>
            </a:r>
            <a:r>
              <a:rPr lang="fr-FR" sz="2400" dirty="0" smtClean="0">
                <a:latin typeface="Avenir Light"/>
                <a:cs typeface="Avenir Light"/>
              </a:rPr>
              <a:t> tickets</a:t>
            </a:r>
          </a:p>
        </p:txBody>
      </p:sp>
      <p:pic>
        <p:nvPicPr>
          <p:cNvPr id="2" name="Picture 1" descr="the-cleaner-01.jpg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9"/>
          <a:stretch/>
        </p:blipFill>
        <p:spPr>
          <a:xfrm>
            <a:off x="-70560" y="0"/>
            <a:ext cx="4110059" cy="23416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11587" y="89457"/>
            <a:ext cx="2009765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Butch</a:t>
            </a:r>
          </a:p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‘The 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Cleaner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’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438000" y="492921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49280" y="1098351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449280" y="1686140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ticket.jp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4"/>
          <a:stretch/>
        </p:blipFill>
        <p:spPr>
          <a:xfrm>
            <a:off x="5556518" y="2320665"/>
            <a:ext cx="3616834" cy="225133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>
            <a:off x="4648" y="2313616"/>
            <a:ext cx="948266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08954" y="963182"/>
            <a:ext cx="2961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Targets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them</a:t>
            </a:r>
            <a:r>
              <a:rPr lang="fr-FR" sz="2400" dirty="0" smtClean="0">
                <a:latin typeface="Avenir Light"/>
                <a:cs typeface="Avenir Light"/>
              </a:rPr>
              <a:t> all </a:t>
            </a:r>
            <a:r>
              <a:rPr lang="fr-FR" sz="2400" dirty="0" err="1" smtClean="0">
                <a:latin typeface="Avenir Light"/>
                <a:cs typeface="Avenir Light"/>
              </a:rPr>
              <a:t>day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9034" y="1583924"/>
            <a:ext cx="372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12% of </a:t>
            </a:r>
            <a:r>
              <a:rPr lang="fr-FR" sz="2400" dirty="0" err="1" smtClean="0">
                <a:latin typeface="Avenir Light"/>
                <a:cs typeface="Avenir Light"/>
              </a:rPr>
              <a:t>Cleaners</a:t>
            </a:r>
            <a:r>
              <a:rPr lang="fr-FR" sz="2400" dirty="0" smtClean="0">
                <a:latin typeface="Avenir Light"/>
                <a:cs typeface="Avenir Light"/>
              </a:rPr>
              <a:t> out </a:t>
            </a:r>
            <a:r>
              <a:rPr lang="fr-FR" sz="2400" dirty="0" err="1" smtClean="0">
                <a:latin typeface="Avenir Light"/>
                <a:cs typeface="Avenir Light"/>
              </a:rPr>
              <a:t>there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306" y="2701875"/>
            <a:ext cx="4433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Knows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where</a:t>
            </a:r>
            <a:r>
              <a:rPr lang="fr-FR" sz="2400" dirty="0" smtClean="0">
                <a:latin typeface="Avenir Light"/>
                <a:cs typeface="Avenir Light"/>
              </a:rPr>
              <a:t> all the </a:t>
            </a:r>
            <a:r>
              <a:rPr lang="fr-FR" sz="2400" dirty="0" err="1" smtClean="0">
                <a:latin typeface="Avenir Light"/>
                <a:cs typeface="Avenir Light"/>
              </a:rPr>
              <a:t>meters</a:t>
            </a:r>
            <a:r>
              <a:rPr lang="fr-FR" sz="2400" dirty="0" smtClean="0">
                <a:latin typeface="Avenir Light"/>
                <a:cs typeface="Avenir Light"/>
              </a:rPr>
              <a:t> are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533712" y="279724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44992" y="340267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44992" y="3990464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4666" y="3267506"/>
            <a:ext cx="3584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Chase </a:t>
            </a:r>
            <a:r>
              <a:rPr lang="fr-FR" sz="2400" dirty="0" err="1" smtClean="0">
                <a:latin typeface="Avenir Light"/>
                <a:cs typeface="Avenir Light"/>
              </a:rPr>
              <a:t>you</a:t>
            </a:r>
            <a:r>
              <a:rPr lang="fr-FR" sz="2400" dirty="0" smtClean="0">
                <a:latin typeface="Avenir Light"/>
                <a:cs typeface="Avenir Light"/>
              </a:rPr>
              <a:t> the weekends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4746" y="3888248"/>
            <a:ext cx="348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27% of </a:t>
            </a:r>
            <a:r>
              <a:rPr lang="fr-FR" sz="2400" dirty="0" err="1" smtClean="0">
                <a:latin typeface="Avenir Light"/>
                <a:cs typeface="Avenir Light"/>
              </a:rPr>
              <a:t>Curbside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>
                <a:latin typeface="Avenir Light"/>
                <a:cs typeface="Avenir Light"/>
              </a:rPr>
              <a:t>T</a:t>
            </a:r>
            <a:r>
              <a:rPr lang="fr-FR" sz="2400" dirty="0" err="1" smtClean="0">
                <a:latin typeface="Avenir Light"/>
                <a:cs typeface="Avenir Light"/>
              </a:rPr>
              <a:t>errors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69920" y="4944315"/>
            <a:ext cx="473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Gets </a:t>
            </a:r>
            <a:r>
              <a:rPr lang="fr-FR" sz="2400" dirty="0" err="1" smtClean="0">
                <a:latin typeface="Avenir Light"/>
                <a:cs typeface="Avenir Light"/>
              </a:rPr>
              <a:t>her</a:t>
            </a:r>
            <a:r>
              <a:rPr lang="fr-FR" sz="2400" dirty="0" smtClean="0">
                <a:latin typeface="Avenir Light"/>
                <a:cs typeface="Avenir Light"/>
              </a:rPr>
              <a:t> round </a:t>
            </a:r>
            <a:r>
              <a:rPr lang="fr-FR" sz="2400" dirty="0" err="1" smtClean="0">
                <a:latin typeface="Avenir Light"/>
                <a:cs typeface="Avenir Light"/>
              </a:rPr>
              <a:t>done</a:t>
            </a:r>
            <a:r>
              <a:rPr lang="fr-FR" sz="2400" dirty="0" smtClean="0">
                <a:latin typeface="Avenir Light"/>
                <a:cs typeface="Avenir Light"/>
              </a:rPr>
              <a:t> in </a:t>
            </a:r>
            <a:r>
              <a:rPr lang="fr-FR" sz="2400" dirty="0" err="1" smtClean="0">
                <a:latin typeface="Avenir Light"/>
                <a:cs typeface="Avenir Light"/>
              </a:rPr>
              <a:t>mornings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063686" y="503968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68038" y="564511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074779" y="6232904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27712" y="5509946"/>
            <a:ext cx="4534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Generalist</a:t>
            </a:r>
            <a:r>
              <a:rPr lang="fr-FR" sz="2400" dirty="0" smtClean="0">
                <a:latin typeface="Avenir Light"/>
                <a:cs typeface="Avenir Light"/>
              </a:rPr>
              <a:t>: </a:t>
            </a:r>
            <a:r>
              <a:rPr lang="fr-FR" sz="2400" dirty="0" err="1" smtClean="0">
                <a:latin typeface="Avenir Light"/>
                <a:cs typeface="Avenir Light"/>
              </a:rPr>
              <a:t>load</a:t>
            </a:r>
            <a:r>
              <a:rPr lang="fr-FR" sz="2400" dirty="0" smtClean="0">
                <a:latin typeface="Avenir Light"/>
                <a:cs typeface="Avenir Light"/>
              </a:rPr>
              <a:t>, </a:t>
            </a:r>
            <a:r>
              <a:rPr lang="fr-FR" sz="2400" dirty="0" err="1" smtClean="0">
                <a:latin typeface="Avenir Light"/>
                <a:cs typeface="Avenir Light"/>
              </a:rPr>
              <a:t>receipts</a:t>
            </a:r>
            <a:r>
              <a:rPr lang="fr-FR" sz="2400" dirty="0" smtClean="0">
                <a:latin typeface="Avenir Light"/>
                <a:cs typeface="Avenir Light"/>
              </a:rPr>
              <a:t>, </a:t>
            </a:r>
            <a:r>
              <a:rPr lang="fr-FR" sz="2400" dirty="0" err="1" smtClean="0">
                <a:latin typeface="Avenir Light"/>
                <a:cs typeface="Avenir Light"/>
              </a:rPr>
              <a:t>street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54533" y="6130688"/>
            <a:ext cx="283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25% of </a:t>
            </a:r>
            <a:r>
              <a:rPr lang="fr-FR" sz="2400" dirty="0" err="1" smtClean="0">
                <a:latin typeface="Avenir Light"/>
                <a:cs typeface="Avenir Light"/>
              </a:rPr>
              <a:t>Early</a:t>
            </a:r>
            <a:r>
              <a:rPr lang="fr-FR" sz="2400" dirty="0" smtClean="0">
                <a:latin typeface="Avenir Light"/>
                <a:cs typeface="Avenir Light"/>
              </a:rPr>
              <a:t>-Birdie.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48473" y="3773462"/>
            <a:ext cx="2505271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‘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Curbside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Terror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’</a:t>
            </a:r>
          </a:p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Terry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6" name="Picture 45" descr="187640_1.jpg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871"/>
            <a:ext cx="1841928" cy="230077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922731" y="5420177"/>
            <a:ext cx="2324849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‘</a:t>
            </a:r>
            <a:r>
              <a:rPr lang="fr-FR" sz="28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Early</a:t>
            </a: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-Birdie’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Rose</a:t>
            </a:r>
          </a:p>
        </p:txBody>
      </p:sp>
    </p:spTree>
    <p:extLst>
      <p:ext uri="{BB962C8B-B14F-4D97-AF65-F5344CB8AC3E}">
        <p14:creationId xmlns:p14="http://schemas.microsoft.com/office/powerpoint/2010/main" val="1930230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1327339.jpg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4" b="14455"/>
          <a:stretch/>
        </p:blipFill>
        <p:spPr>
          <a:xfrm flipH="1">
            <a:off x="4555580" y="0"/>
            <a:ext cx="4606858" cy="42338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1137" y="35037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Focus on commercial zones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52543" y="44574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63823" y="105117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63823" y="1638967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3497" y="916009"/>
            <a:ext cx="3629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Only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work</a:t>
            </a:r>
            <a:r>
              <a:rPr lang="fr-FR" sz="2400" dirty="0" smtClean="0">
                <a:latin typeface="Avenir Light"/>
                <a:cs typeface="Avenir Light"/>
              </a:rPr>
              <a:t> the </a:t>
            </a:r>
            <a:r>
              <a:rPr lang="fr-FR" sz="2400" dirty="0" err="1" smtClean="0">
                <a:latin typeface="Avenir Light"/>
                <a:cs typeface="Avenir Light"/>
              </a:rPr>
              <a:t>afternoons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577" y="1536751"/>
            <a:ext cx="3750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25% of Mafiosos out </a:t>
            </a:r>
            <a:r>
              <a:rPr lang="fr-FR" sz="2400" dirty="0" err="1" smtClean="0">
                <a:latin typeface="Avenir Light"/>
                <a:cs typeface="Avenir Light"/>
              </a:rPr>
              <a:t>there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1829" y="4693598"/>
            <a:ext cx="4021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Operates</a:t>
            </a:r>
            <a:r>
              <a:rPr lang="fr-FR" sz="2400" dirty="0" smtClean="0">
                <a:latin typeface="Avenir Light"/>
                <a:cs typeface="Avenir Light"/>
              </a:rPr>
              <a:t> in </a:t>
            </a:r>
            <a:r>
              <a:rPr lang="fr-FR" sz="2400" dirty="0" err="1" smtClean="0">
                <a:latin typeface="Avenir Light"/>
                <a:cs typeface="Avenir Light"/>
              </a:rPr>
              <a:t>high-traffic</a:t>
            </a:r>
            <a:r>
              <a:rPr lang="fr-FR" sz="2400" dirty="0" smtClean="0">
                <a:latin typeface="Avenir Light"/>
                <a:cs typeface="Avenir Light"/>
              </a:rPr>
              <a:t> area</a:t>
            </a: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863235" y="478896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874515" y="539439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874515" y="6193879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34189" y="5259229"/>
            <a:ext cx="380500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Keep</a:t>
            </a:r>
            <a:r>
              <a:rPr lang="fr-FR" sz="2400" dirty="0" smtClean="0">
                <a:latin typeface="Avenir Light"/>
                <a:cs typeface="Avenir Light"/>
              </a:rPr>
              <a:t> the </a:t>
            </a:r>
            <a:r>
              <a:rPr lang="fr-FR" sz="2400" dirty="0" err="1" smtClean="0">
                <a:latin typeface="Avenir Light"/>
                <a:cs typeface="Avenir Light"/>
              </a:rPr>
              <a:t>morning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delivery</a:t>
            </a:r>
            <a:endParaRPr lang="fr-FR" sz="2400" dirty="0" smtClean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activity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working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well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4269" y="6091663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11% of </a:t>
            </a:r>
            <a:r>
              <a:rPr lang="fr-FR" sz="2400" dirty="0" err="1" smtClean="0">
                <a:latin typeface="Avenir Light"/>
                <a:cs typeface="Avenir Light"/>
              </a:rPr>
              <a:t>Shields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</a:p>
        </p:txBody>
      </p:sp>
      <p:pic>
        <p:nvPicPr>
          <p:cNvPr id="3" name="Picture 2" descr="Jennifer+Garner+Getting+Parking+Ticket+Brentwood+p_U5ntVrcgEl.jp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2" b="28106"/>
          <a:stretch/>
        </p:blipFill>
        <p:spPr>
          <a:xfrm flipH="1">
            <a:off x="0" y="2164855"/>
            <a:ext cx="4573220" cy="471081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319" y="3888738"/>
            <a:ext cx="3128175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chemeClr val="tx1"/>
                </a:solidFill>
                <a:latin typeface="Avenir Light"/>
                <a:cs typeface="Avenir Light"/>
              </a:rPr>
              <a:t>‘Mafioso’ </a:t>
            </a:r>
          </a:p>
          <a:p>
            <a:pPr algn="r">
              <a:lnSpc>
                <a:spcPct val="80000"/>
              </a:lnSpc>
            </a:pPr>
            <a:r>
              <a:rPr lang="fr-FR" sz="32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Benetto</a:t>
            </a:r>
            <a:endParaRPr lang="fr-FR" sz="3200" b="1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20590" y="121045"/>
            <a:ext cx="3128175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Shawn </a:t>
            </a:r>
          </a:p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‘</a:t>
            </a:r>
            <a:r>
              <a:rPr lang="fr-FR" sz="3200" b="1" dirty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fr-FR" sz="3200" b="1" dirty="0" err="1">
                <a:solidFill>
                  <a:srgbClr val="FFFFFF"/>
                </a:solidFill>
                <a:latin typeface="Avenir Light"/>
                <a:cs typeface="Avenir Light"/>
              </a:rPr>
              <a:t>Shield</a:t>
            </a:r>
            <a:r>
              <a:rPr lang="fr-FR" sz="3200" b="1" dirty="0">
                <a:solidFill>
                  <a:srgbClr val="FFFFFF"/>
                </a:solidFill>
                <a:latin typeface="Avenir Light"/>
                <a:cs typeface="Avenir Light"/>
              </a:rPr>
              <a:t>’ </a:t>
            </a:r>
            <a:endParaRPr lang="fr-FR" sz="3200" b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42" name="Straight Connector 41"/>
          <p:cNvCxnSpPr>
            <a:stCxn id="12" idx="0"/>
          </p:cNvCxnSpPr>
          <p:nvPr/>
        </p:nvCxnSpPr>
        <p:spPr>
          <a:xfrm>
            <a:off x="4572000" y="0"/>
            <a:ext cx="122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9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45128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Pattern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Similarity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: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Visuals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16" name="Shape 40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15575" y="2244466"/>
            <a:ext cx="2867025" cy="3438525"/>
          </a:xfrm>
          <a:prstGeom prst="rect">
            <a:avLst/>
          </a:prstGeom>
        </p:spPr>
      </p:pic>
      <p:pic>
        <p:nvPicPr>
          <p:cNvPr id="17" name="Shape 40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345712" y="2226825"/>
            <a:ext cx="2724150" cy="3219450"/>
          </a:xfrm>
          <a:prstGeom prst="rect">
            <a:avLst/>
          </a:prstGeom>
        </p:spPr>
      </p:pic>
      <p:pic>
        <p:nvPicPr>
          <p:cNvPr id="18" name="Shape 40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119175" y="2208508"/>
            <a:ext cx="2476500" cy="371475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587289" y="5693925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17880" y="3344333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4037" y="2226825"/>
            <a:ext cx="1393252" cy="1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5575" y="1979175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4551" y="5449488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05142" y="3099896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096342" y="2226825"/>
            <a:ext cx="1503944" cy="1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17880" y="1979175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0"/>
          </p:cNvCxnSpPr>
          <p:nvPr/>
        </p:nvCxnSpPr>
        <p:spPr>
          <a:xfrm flipH="1" flipV="1">
            <a:off x="5883604" y="2177860"/>
            <a:ext cx="1473821" cy="30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05142" y="1930210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895614" y="5913106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26205" y="3563514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hlinkClick r:id="rId10"/>
          </p:cNvPr>
          <p:cNvSpPr/>
          <p:nvPr/>
        </p:nvSpPr>
        <p:spPr>
          <a:xfrm>
            <a:off x="415575" y="1428593"/>
            <a:ext cx="821063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badi MT Condensed Extra Bold"/>
                <a:cs typeface="Abadi MT Condensed Extra Bold"/>
                <a:hlinkClick r:id="rId10"/>
              </a:rPr>
              <a:t>DEMO</a:t>
            </a:r>
            <a:endParaRPr lang="en-US" sz="32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422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hape 31"/>
          <p:cNvSpPr txBox="1">
            <a:spLocks noGrp="1"/>
          </p:cNvSpPr>
          <p:nvPr>
            <p:ph type="title"/>
          </p:nvPr>
        </p:nvSpPr>
        <p:spPr>
          <a:xfrm>
            <a:off x="258022" y="2376860"/>
            <a:ext cx="8655356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err="1">
                <a:solidFill>
                  <a:srgbClr val="CFD4D4"/>
                </a:solidFill>
                <a:latin typeface="Avenir Light"/>
                <a:cs typeface="Avenir Light"/>
              </a:rPr>
              <a:t>U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nsung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heroes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, modern </a:t>
            </a:r>
            <a:b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</a:b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watchers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of public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safety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.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superman-logo-clip-art-6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212" y1="51917" x2="57212" y2="51917"/>
                        <a14:foregroundMark x1="52848" y1="71565" x2="52848" y2="71565"/>
                        <a14:foregroundMark x1="16485" y1="20128" x2="16485" y2="20128"/>
                        <a14:foregroundMark x1="8121" y1="17572" x2="8121" y2="17572"/>
                        <a14:foregroundMark x1="70909" y1="11981" x2="70909" y2="11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6" y="3966973"/>
            <a:ext cx="2076953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2493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Comparing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issuer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groups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0592" y="5381958"/>
            <a:ext cx="1272825" cy="1272825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868" y="5379640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3417" y="5387248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8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290759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3229" y="2006462"/>
            <a:ext cx="326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/>
                </a:solidFill>
                <a:latin typeface="Avenir Light"/>
                <a:cs typeface="Avenir Light"/>
              </a:rPr>
              <a:t>Middle performers: </a:t>
            </a:r>
            <a:r>
              <a:rPr lang="fr-FR" sz="1600" dirty="0" smtClean="0">
                <a:solidFill>
                  <a:schemeClr val="tx1"/>
                </a:solidFill>
                <a:latin typeface="Avenir Light"/>
                <a:cs typeface="Avenir Light"/>
              </a:rPr>
              <a:t>152 </a:t>
            </a:r>
            <a:r>
              <a:rPr lang="fr-FR" sz="1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endParaRPr lang="fr-FR" sz="1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908174"/>
              </p:ext>
            </p:extLst>
          </p:nvPr>
        </p:nvGraphicFramePr>
        <p:xfrm>
          <a:off x="-353422" y="2410984"/>
          <a:ext cx="9684216" cy="377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84167" y="2024103"/>
            <a:ext cx="299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/>
                </a:solidFill>
                <a:latin typeface="Avenir Light"/>
                <a:cs typeface="Avenir Light"/>
              </a:rPr>
              <a:t>Top performers: </a:t>
            </a:r>
            <a:r>
              <a:rPr lang="fr-FR" sz="1600" dirty="0" smtClean="0">
                <a:solidFill>
                  <a:schemeClr val="tx1"/>
                </a:solidFill>
                <a:latin typeface="Avenir Light"/>
                <a:cs typeface="Avenir Light"/>
              </a:rPr>
              <a:t>174 </a:t>
            </a:r>
            <a:r>
              <a:rPr lang="fr-FR" sz="1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endParaRPr lang="fr-FR" sz="1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79831" y="1979594"/>
            <a:ext cx="0" cy="43139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18822" y="3726041"/>
            <a:ext cx="1961796" cy="34881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dirty="0" smtClean="0">
                <a:solidFill>
                  <a:srgbClr val="0000FF"/>
                </a:solidFill>
                <a:latin typeface="Avenir Light"/>
                <a:cs typeface="Avenir Light"/>
              </a:rPr>
              <a:t>Top performers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9121" y="3708400"/>
            <a:ext cx="231265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Middle performers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97980" y="3726041"/>
            <a:ext cx="520842" cy="1726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99720" y="4074854"/>
            <a:ext cx="169470" cy="38835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</p:cNvCxnSpPr>
          <p:nvPr/>
        </p:nvCxnSpPr>
        <p:spPr>
          <a:xfrm>
            <a:off x="3199720" y="4074854"/>
            <a:ext cx="522266" cy="51184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09437" y="4159305"/>
            <a:ext cx="377932" cy="427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87369" y="4159305"/>
            <a:ext cx="292378" cy="18042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87369" y="4159305"/>
            <a:ext cx="0" cy="70965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50680" y="5592247"/>
            <a:ext cx="1128943" cy="2646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157514" y="5603517"/>
            <a:ext cx="808177" cy="26461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293891" y="5623608"/>
            <a:ext cx="404089" cy="26461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87759" y="1297745"/>
            <a:ext cx="46573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Performance per violation code</a:t>
            </a:r>
            <a:endParaRPr lang="en-US" sz="25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5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4124" y="1797115"/>
            <a:ext cx="2079209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Largest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part of tickets </a:t>
            </a: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during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WE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877588"/>
              </p:ext>
            </p:extLst>
          </p:nvPr>
        </p:nvGraphicFramePr>
        <p:xfrm>
          <a:off x="1534369" y="2134580"/>
          <a:ext cx="5486247" cy="394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Oval 1"/>
          <p:cNvSpPr/>
          <p:nvPr/>
        </p:nvSpPr>
        <p:spPr>
          <a:xfrm>
            <a:off x="4023727" y="2399198"/>
            <a:ext cx="1314075" cy="758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/>
          <p:cNvCxnSpPr>
            <a:stCxn id="2" idx="7"/>
          </p:cNvCxnSpPr>
          <p:nvPr/>
        </p:nvCxnSpPr>
        <p:spPr>
          <a:xfrm flipV="1">
            <a:off x="5145360" y="2399198"/>
            <a:ext cx="640475" cy="1110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7759" y="1297745"/>
            <a:ext cx="28154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Week</a:t>
            </a:r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 vs Weekend</a:t>
            </a:r>
            <a:endParaRPr lang="en-US" sz="25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4124" y="1797115"/>
            <a:ext cx="20792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Largest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part of tickets 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7759" y="1297745"/>
            <a:ext cx="16100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AM vs PM</a:t>
            </a:r>
            <a:endParaRPr lang="en-US" sz="25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062268"/>
              </p:ext>
            </p:extLst>
          </p:nvPr>
        </p:nvGraphicFramePr>
        <p:xfrm>
          <a:off x="1040811" y="1989600"/>
          <a:ext cx="5418624" cy="473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Oval 1"/>
          <p:cNvSpPr/>
          <p:nvPr/>
        </p:nvSpPr>
        <p:spPr>
          <a:xfrm>
            <a:off x="3522133" y="3060920"/>
            <a:ext cx="1121633" cy="64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/>
          <p:cNvCxnSpPr>
            <a:stCxn id="2" idx="7"/>
          </p:cNvCxnSpPr>
          <p:nvPr/>
        </p:nvCxnSpPr>
        <p:spPr>
          <a:xfrm flipV="1">
            <a:off x="4479507" y="2205147"/>
            <a:ext cx="1357010" cy="9505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49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2493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Going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further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868" y="5379640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8078" y="5379640"/>
            <a:ext cx="1272825" cy="1272825"/>
          </a:xfrm>
          <a:prstGeom prst="rect">
            <a:avLst/>
          </a:prstGeom>
        </p:spPr>
      </p:pic>
      <p:pic>
        <p:nvPicPr>
          <p:cNvPr id="10" name="Picture 9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0903" y="5379640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82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2080" y="1507296"/>
            <a:ext cx="1703567" cy="1272825"/>
            <a:chOff x="3059164" y="1507296"/>
            <a:chExt cx="1703567" cy="1272825"/>
          </a:xfrm>
        </p:grpSpPr>
        <p:grpSp>
          <p:nvGrpSpPr>
            <p:cNvPr id="2" name="Group 1"/>
            <p:cNvGrpSpPr/>
            <p:nvPr/>
          </p:nvGrpSpPr>
          <p:grpSpPr>
            <a:xfrm>
              <a:off x="3059164" y="1507296"/>
              <a:ext cx="1703567" cy="1272825"/>
              <a:chOff x="3082983" y="5381960"/>
              <a:chExt cx="1196663" cy="1272825"/>
            </a:xfrm>
          </p:grpSpPr>
          <p:pic>
            <p:nvPicPr>
              <p:cNvPr id="4" name="Picture 3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44902" y="5420041"/>
                <a:ext cx="1272825" cy="119666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242080" y="1788906"/>
              <a:ext cx="12797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route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06816" y="3030918"/>
            <a:ext cx="4196408" cy="1272825"/>
            <a:chOff x="608517" y="2861956"/>
            <a:chExt cx="2660929" cy="1272825"/>
          </a:xfrm>
        </p:grpSpPr>
        <p:grpSp>
          <p:nvGrpSpPr>
            <p:cNvPr id="9" name="Group 8"/>
            <p:cNvGrpSpPr/>
            <p:nvPr/>
          </p:nvGrpSpPr>
          <p:grpSpPr>
            <a:xfrm>
              <a:off x="608517" y="2861956"/>
              <a:ext cx="2002309" cy="1272825"/>
              <a:chOff x="3070592" y="5381958"/>
              <a:chExt cx="1272825" cy="1272825"/>
            </a:xfrm>
          </p:grpSpPr>
          <p:pic>
            <p:nvPicPr>
              <p:cNvPr id="10" name="Picture 9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70592" y="5381958"/>
                <a:ext cx="1272825" cy="1272825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20357" y="3131162"/>
              <a:ext cx="24490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ticket </a:t>
              </a:r>
              <a:r>
                <a:rPr lang="fr-FR" sz="3600" dirty="0" err="1" smtClean="0">
                  <a:solidFill>
                    <a:schemeClr val="tx1"/>
                  </a:solidFill>
                  <a:latin typeface="Avenir Light"/>
                  <a:cs typeface="Avenir Light"/>
                </a:rPr>
                <a:t>price</a:t>
              </a:r>
              <a:endParaRPr lang="en-US" sz="3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21387" y="4742038"/>
            <a:ext cx="1353185" cy="998006"/>
            <a:chOff x="608517" y="4443292"/>
            <a:chExt cx="1561171" cy="1272825"/>
          </a:xfrm>
        </p:grpSpPr>
        <p:grpSp>
          <p:nvGrpSpPr>
            <p:cNvPr id="13" name="Group 12"/>
            <p:cNvGrpSpPr/>
            <p:nvPr/>
          </p:nvGrpSpPr>
          <p:grpSpPr>
            <a:xfrm>
              <a:off x="608517" y="4443292"/>
              <a:ext cx="1561171" cy="1272825"/>
              <a:chOff x="3070592" y="5381958"/>
              <a:chExt cx="1272825" cy="1272825"/>
            </a:xfrm>
          </p:grpSpPr>
          <p:pic>
            <p:nvPicPr>
              <p:cNvPr id="14" name="Picture 13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70592" y="5381958"/>
                <a:ext cx="1272825" cy="12728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961477" y="4583118"/>
              <a:ext cx="8002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chemeClr val="tx1"/>
                  </a:solidFill>
                  <a:latin typeface="Avenir Light"/>
                  <a:cs typeface="Avenir Light"/>
                </a:rPr>
                <a:t>c</a:t>
              </a:r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ar</a:t>
              </a:r>
              <a:endParaRPr lang="en-US" sz="3600" dirty="0"/>
            </a:p>
          </p:txBody>
        </p:sp>
      </p:grpSp>
      <p:sp>
        <p:nvSpPr>
          <p:cNvPr id="18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Exploring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other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leads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20" name="Group 19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22" name="Picture 21" descr="superman-logo-clip-art-6.pn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23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21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43837" y="1874953"/>
            <a:ext cx="5792349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Can </a:t>
            </a:r>
            <a:r>
              <a:rPr lang="fr-FR" sz="3600" dirty="0" err="1" smtClean="0">
                <a:latin typeface="Avenir Light"/>
                <a:cs typeface="Avenir Light"/>
              </a:rPr>
              <a:t>we</a:t>
            </a:r>
            <a:r>
              <a:rPr lang="fr-FR" sz="3600" dirty="0" smtClean="0"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latin typeface="Avenir Light"/>
                <a:cs typeface="Avenir Light"/>
              </a:rPr>
              <a:t>build</a:t>
            </a:r>
            <a:r>
              <a:rPr lang="fr-FR" sz="3600" dirty="0" smtClean="0">
                <a:latin typeface="Avenir Light"/>
                <a:cs typeface="Avenir Light"/>
              </a:rPr>
              <a:t> an optimal</a:t>
            </a:r>
          </a:p>
          <a:p>
            <a:pPr>
              <a:lnSpc>
                <a:spcPct val="80000"/>
              </a:lnSpc>
            </a:pPr>
            <a:r>
              <a:rPr lang="fr-FR" sz="3600" dirty="0">
                <a:latin typeface="Avenir Light"/>
                <a:cs typeface="Avenir Light"/>
              </a:rPr>
              <a:t> </a:t>
            </a:r>
            <a:r>
              <a:rPr lang="fr-FR" sz="3600" dirty="0" smtClean="0">
                <a:latin typeface="Avenir Light"/>
                <a:cs typeface="Avenir Light"/>
              </a:rPr>
              <a:t>to </a:t>
            </a:r>
            <a:r>
              <a:rPr lang="fr-FR" sz="3600" dirty="0" err="1" smtClean="0">
                <a:latin typeface="Avenir Light"/>
                <a:cs typeface="Avenir Light"/>
              </a:rPr>
              <a:t>perform</a:t>
            </a:r>
            <a:r>
              <a:rPr lang="fr-FR" sz="3600" dirty="0" smtClean="0">
                <a:latin typeface="Avenir Light"/>
                <a:cs typeface="Avenir Light"/>
              </a:rPr>
              <a:t> the best ? 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961476" y="3367639"/>
            <a:ext cx="8182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err="1" smtClean="0">
                <a:latin typeface="Avenir Light"/>
                <a:cs typeface="Avenir Light"/>
              </a:rPr>
              <a:t>Could</a:t>
            </a:r>
            <a:r>
              <a:rPr lang="fr-FR" sz="3600" dirty="0">
                <a:latin typeface="Avenir Light"/>
                <a:cs typeface="Avenir Light"/>
              </a:rPr>
              <a:t>	</a:t>
            </a:r>
            <a:r>
              <a:rPr lang="fr-FR" sz="3600" dirty="0" smtClean="0">
                <a:latin typeface="Avenir Light"/>
                <a:cs typeface="Avenir Light"/>
              </a:rPr>
              <a:t>					                    </a:t>
            </a:r>
            <a:r>
              <a:rPr lang="fr-FR" sz="3600" dirty="0" err="1" smtClean="0">
                <a:latin typeface="Avenir Light"/>
                <a:cs typeface="Avenir Light"/>
              </a:rPr>
              <a:t>explain</a:t>
            </a:r>
            <a:r>
              <a:rPr lang="fr-FR" sz="3600" dirty="0" smtClean="0">
                <a:latin typeface="Avenir Light"/>
                <a:cs typeface="Avenir Light"/>
              </a:rPr>
              <a:t> patterns?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3316" y="4311350"/>
            <a:ext cx="7829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Avenir Light"/>
                <a:cs typeface="Avenir Light"/>
              </a:rPr>
              <a:t>Will I </a:t>
            </a:r>
            <a:r>
              <a:rPr lang="fr-FR" sz="3600" dirty="0" err="1" smtClean="0">
                <a:latin typeface="Avenir Light"/>
                <a:cs typeface="Avenir Light"/>
              </a:rPr>
              <a:t>get</a:t>
            </a:r>
            <a:r>
              <a:rPr lang="fr-FR" sz="3600" dirty="0" smtClean="0">
                <a:latin typeface="Avenir Light"/>
                <a:cs typeface="Avenir Light"/>
              </a:rPr>
              <a:t> more </a:t>
            </a:r>
            <a:r>
              <a:rPr lang="fr-FR" sz="3600" dirty="0" err="1" smtClean="0">
                <a:latin typeface="Avenir Light"/>
                <a:cs typeface="Avenir Light"/>
              </a:rPr>
              <a:t>often</a:t>
            </a:r>
            <a:r>
              <a:rPr lang="fr-FR" sz="3600" dirty="0" smtClean="0">
                <a:latin typeface="Avenir Light"/>
                <a:cs typeface="Avenir Light"/>
              </a:rPr>
              <a:t> a ticket if </a:t>
            </a:r>
            <a:r>
              <a:rPr lang="fr-FR" sz="3600" dirty="0" err="1" smtClean="0">
                <a:latin typeface="Avenir Light"/>
                <a:cs typeface="Avenir Light"/>
              </a:rPr>
              <a:t>my</a:t>
            </a:r>
            <a:r>
              <a:rPr lang="fr-FR" sz="3600" dirty="0" smtClean="0">
                <a:latin typeface="Avenir Light"/>
                <a:cs typeface="Avenir Light"/>
              </a:rPr>
              <a:t> 				          	   </a:t>
            </a:r>
            <a:r>
              <a:rPr lang="fr-FR" sz="3600" dirty="0" err="1" smtClean="0">
                <a:latin typeface="Avenir Light"/>
                <a:cs typeface="Avenir Light"/>
              </a:rPr>
              <a:t>is</a:t>
            </a:r>
            <a:r>
              <a:rPr lang="fr-FR" sz="3600" dirty="0" smtClean="0">
                <a:latin typeface="Avenir Light"/>
                <a:cs typeface="Avenir Light"/>
              </a:rPr>
              <a:t> a Porsche, not a Honda?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0"/>
            <a:ext cx="917190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philadephia-parking-attendant.jpg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-1" y="383401"/>
            <a:ext cx="9171907" cy="6091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" y="4672847"/>
            <a:ext cx="9171908" cy="1499192"/>
          </a:xfrm>
          <a:prstGeom prst="rect">
            <a:avLst/>
          </a:prstGeom>
          <a:solidFill>
            <a:schemeClr val="bg1">
              <a:alpha val="68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27906" y="4980911"/>
            <a:ext cx="91440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Watch out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with</a:t>
            </a:r>
            <a:r>
              <a:rPr lang="fr-FR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your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Maserati</a:t>
            </a:r>
          </a:p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‘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Curbside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Terror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’ Maria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here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!</a:t>
            </a:r>
            <a:endParaRPr lang="en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7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Data Source: NYC Open Data Parking Transactions</a:t>
            </a:r>
            <a:endParaRPr lang="en-US" sz="2800" dirty="0" smtClean="0"/>
          </a:p>
          <a:p>
            <a:r>
              <a:rPr lang="en-US" sz="2800" dirty="0" smtClean="0"/>
              <a:t>Issuer Aggregates: “Ticket_Aggregates_top.csv”</a:t>
            </a:r>
          </a:p>
          <a:p>
            <a:r>
              <a:rPr lang="en-US" sz="2800" dirty="0" smtClean="0"/>
              <a:t>Feature Vector: “Cluster_Feature_Vector_top.cv”</a:t>
            </a:r>
          </a:p>
          <a:p>
            <a:r>
              <a:rPr lang="en-US" sz="2800" dirty="0" smtClean="0"/>
              <a:t>SPSS Output File: “3FeatureCluster.spv”</a:t>
            </a:r>
          </a:p>
          <a:p>
            <a:r>
              <a:rPr lang="en-US" sz="2800" dirty="0" smtClean="0"/>
              <a:t>Cluster Results: “Cluster_	Analysis_Kmeans_Agglomerative.xls”</a:t>
            </a:r>
            <a:endParaRPr lang="en-US" sz="2800" dirty="0"/>
          </a:p>
          <a:p>
            <a:pPr lvl="1"/>
            <a:r>
              <a:rPr lang="en-US" sz="2400" dirty="0" smtClean="0"/>
              <a:t>Proximity Matrix</a:t>
            </a:r>
          </a:p>
          <a:p>
            <a:pPr lvl="1"/>
            <a:r>
              <a:rPr lang="en-US" sz="2400" dirty="0" err="1" smtClean="0"/>
              <a:t>Dendrogram</a:t>
            </a:r>
            <a:r>
              <a:rPr lang="en-US" sz="2400" dirty="0" smtClean="0"/>
              <a:t> + Agglomeration Schedule</a:t>
            </a:r>
          </a:p>
          <a:p>
            <a:pPr lvl="1"/>
            <a:r>
              <a:rPr lang="en-US" sz="2400" dirty="0" smtClean="0"/>
              <a:t>K Means Cluster Membership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09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ctor_the_firefighter_by_Bluetig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50" y="-16291"/>
            <a:ext cx="4596901" cy="6874291"/>
          </a:xfrm>
          <a:prstGeom prst="rect">
            <a:avLst/>
          </a:prstGeom>
        </p:spPr>
      </p:pic>
      <p:pic>
        <p:nvPicPr>
          <p:cNvPr id="5" name="Picture 4" descr="7668045648_34fac44be1_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r="30624"/>
          <a:stretch/>
        </p:blipFill>
        <p:spPr>
          <a:xfrm>
            <a:off x="0" y="-16291"/>
            <a:ext cx="4571998" cy="6874291"/>
          </a:xfrm>
          <a:prstGeom prst="rect">
            <a:avLst/>
          </a:prstGeom>
        </p:spPr>
      </p:pic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89" y="812799"/>
            <a:ext cx="1828800" cy="1828800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5" y="159873"/>
            <a:ext cx="776296" cy="77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8558" y="911979"/>
            <a:ext cx="1415915" cy="997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Alan,</a:t>
            </a:r>
          </a:p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NYPD</a:t>
            </a:r>
            <a:endParaRPr lang="en-US" sz="3600" dirty="0"/>
          </a:p>
        </p:txBody>
      </p:sp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64" y="5878287"/>
            <a:ext cx="798293" cy="7982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66164" y="5774015"/>
            <a:ext cx="3610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2"/>
                </a:solidFill>
                <a:latin typeface="Avenir Light"/>
                <a:cs typeface="Avenir Light"/>
              </a:rPr>
              <a:t>Joe, </a:t>
            </a:r>
            <a:r>
              <a:rPr lang="fr-FR" sz="36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Firefighter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6938" y="1797838"/>
            <a:ext cx="1802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Avenir Light"/>
                <a:cs typeface="Avenir Light"/>
              </a:rPr>
              <a:t>Arrested</a:t>
            </a:r>
            <a:r>
              <a:rPr lang="fr-FR" dirty="0" smtClean="0">
                <a:latin typeface="Avenir Light"/>
                <a:cs typeface="Avenir Light"/>
              </a:rPr>
              <a:t> 17 serial</a:t>
            </a:r>
          </a:p>
          <a:p>
            <a:r>
              <a:rPr lang="fr-FR" dirty="0" smtClean="0">
                <a:latin typeface="Avenir Light"/>
                <a:cs typeface="Avenir Light"/>
              </a:rPr>
              <a:t>killers the </a:t>
            </a:r>
            <a:r>
              <a:rPr lang="fr-FR" dirty="0" err="1" smtClean="0">
                <a:latin typeface="Avenir Light"/>
                <a:cs typeface="Avenir Light"/>
              </a:rPr>
              <a:t>past</a:t>
            </a:r>
            <a:r>
              <a:rPr lang="fr-FR" dirty="0" smtClean="0">
                <a:latin typeface="Avenir Light"/>
                <a:cs typeface="Avenir Light"/>
              </a:rPr>
              <a:t> </a:t>
            </a:r>
            <a:r>
              <a:rPr lang="fr-FR" dirty="0" err="1" smtClean="0">
                <a:latin typeface="Avenir Light"/>
                <a:cs typeface="Avenir Light"/>
              </a:rPr>
              <a:t>year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51719" y="6316614"/>
            <a:ext cx="3198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Went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through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142 </a:t>
            </a:r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fires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in 2013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0"/>
            <a:ext cx="917190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philadephia-parking-attendant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-1" y="383401"/>
            <a:ext cx="9171907" cy="6091176"/>
          </a:xfrm>
          <a:prstGeom prst="rect">
            <a:avLst/>
          </a:prstGeom>
        </p:spPr>
      </p:pic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5" y="382796"/>
            <a:ext cx="994369" cy="144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3969" y="646321"/>
            <a:ext cx="2558098" cy="79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bg2"/>
                </a:solidFill>
                <a:latin typeface="Avenir Light"/>
                <a:cs typeface="Avenir Light"/>
              </a:rPr>
              <a:t>‘Tough’ Maria, 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bg2"/>
                </a:solidFill>
                <a:latin typeface="Avenir Light"/>
                <a:cs typeface="Avenir Light"/>
              </a:rPr>
              <a:t>Parking </a:t>
            </a:r>
            <a:r>
              <a:rPr lang="fr-FR" sz="28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Officer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449" y="1360439"/>
            <a:ext cx="3188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EEECE1"/>
                </a:solidFill>
                <a:latin typeface="Avenir Light"/>
                <a:cs typeface="Avenir Light"/>
              </a:rPr>
              <a:t>Gave 7948 tickets </a:t>
            </a:r>
            <a:r>
              <a:rPr lang="fr-FR" sz="2400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since</a:t>
            </a:r>
            <a:r>
              <a:rPr lang="fr-FR" sz="2400" dirty="0" smtClean="0">
                <a:solidFill>
                  <a:srgbClr val="EEECE1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October</a:t>
            </a:r>
            <a:endParaRPr lang="en-US" sz="2400" dirty="0">
              <a:solidFill>
                <a:srgbClr val="EEECE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4672847"/>
            <a:ext cx="9171908" cy="1499192"/>
          </a:xfrm>
          <a:prstGeom prst="rect">
            <a:avLst/>
          </a:prstGeom>
          <a:solidFill>
            <a:schemeClr val="bg1">
              <a:alpha val="68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27906" y="4980911"/>
            <a:ext cx="91440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Made $516,000 for NYC</a:t>
            </a:r>
          </a:p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in 5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months</a:t>
            </a:r>
            <a:endParaRPr lang="en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22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77332" y="3741775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Ticket </a:t>
            </a:r>
            <a:r>
              <a:rPr lang="en" dirty="0" smtClean="0">
                <a:solidFill>
                  <a:srgbClr val="CFD4D4"/>
                </a:solidFill>
                <a:latin typeface="Avenir Light"/>
                <a:cs typeface="Avenir Light"/>
              </a:rPr>
              <a:t>Issuers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Patterns</a:t>
            </a:r>
            <a:r>
              <a:rPr lang="en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en" dirty="0">
                <a:solidFill>
                  <a:srgbClr val="CFD4D4"/>
                </a:solidFill>
                <a:latin typeface="Avenir Light"/>
                <a:cs typeface="Avenir Light"/>
              </a:rPr>
              <a:t>in NYC</a:t>
            </a:r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4885263" y="4977813"/>
            <a:ext cx="272626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Timothy Meyers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Christopher Fan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Emilie De Longueau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Thibault Duchemin</a:t>
            </a:r>
            <a:endParaRPr lang="en" sz="2000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49" y="4823173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4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49829" y="626902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Can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we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identify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unique</a:t>
            </a:r>
            <a:b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</a:b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patterns in top performers?</a:t>
            </a:r>
            <a:endParaRPr lang="en" sz="4000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974" y="351020"/>
            <a:ext cx="1790400" cy="1467010"/>
            <a:chOff x="950131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31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05997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sz="6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?</a:t>
              </a:r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296784" y="2621955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296784" y="3948552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96784" y="5335067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1167" y="2402644"/>
            <a:ext cx="58787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Which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parking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officers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issue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the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most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tickets?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811167" y="3760488"/>
            <a:ext cx="6343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What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are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some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common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traits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among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them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?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811167" y="5153863"/>
            <a:ext cx="5282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Do nature of ticket, time,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area have an influence?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329601" y="2621955"/>
            <a:ext cx="304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  <a:latin typeface="Avenir Light"/>
                <a:cs typeface="Avenir Light"/>
              </a:rPr>
              <a:t>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4941" y="3908765"/>
            <a:ext cx="472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2"/>
                </a:solidFill>
                <a:latin typeface="Avenir Light"/>
                <a:cs typeface="Avenir Light"/>
              </a:rPr>
              <a:t>=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29601" y="5335067"/>
            <a:ext cx="47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bg2"/>
                </a:solidFill>
                <a:latin typeface="Avenir Light"/>
                <a:cs typeface="Avenir Light"/>
              </a:rPr>
              <a:t>*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49829" y="626902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Yes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.</a:t>
            </a:r>
            <a:r>
              <a:rPr lang="fr-FR" sz="4000" dirty="0" smtClean="0">
                <a:solidFill>
                  <a:schemeClr val="accent1"/>
                </a:solidFill>
                <a:latin typeface="Avenir Light"/>
                <a:cs typeface="Avenir Light"/>
              </a:rPr>
              <a:t> 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Top performers </a:t>
            </a:r>
            <a:b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</a:b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behave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in a unique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way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" sz="4000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7041" y="351020"/>
            <a:ext cx="1790400" cy="1467010"/>
            <a:chOff x="965486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8E9E5D"/>
                </a:clrFrom>
                <a:clrTo>
                  <a:srgbClr val="8E9E5D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  <a14:imgEffect>
                        <a14:colorTemperature colorTemp="4435"/>
                      </a14:imgEffect>
                      <a14:imgEffect>
                        <a14:saturation sat="1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86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21352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296784" y="2621955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96784" y="5335067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1167" y="2402644"/>
            <a:ext cx="6409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Specialize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in certain </a:t>
            </a:r>
            <a:r>
              <a:rPr lang="fr-FR" sz="3600" dirty="0" smtClean="0">
                <a:solidFill>
                  <a:srgbClr val="275DA3"/>
                </a:solidFill>
                <a:latin typeface="Avenir Light"/>
                <a:cs typeface="Avenir Light"/>
              </a:rPr>
              <a:t>violations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811167" y="3760488"/>
            <a:ext cx="4326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on good </a:t>
            </a:r>
            <a:r>
              <a:rPr lang="fr-FR" sz="36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days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811167" y="5153863"/>
            <a:ext cx="3245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Have a </a:t>
            </a:r>
            <a:r>
              <a:rPr lang="fr-FR" sz="3600" dirty="0" smtClean="0">
                <a:solidFill>
                  <a:srgbClr val="275DA3"/>
                </a:solidFill>
                <a:latin typeface="Avenir Light"/>
                <a:cs typeface="Avenir Light"/>
              </a:rPr>
              <a:t>timing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295735" y="2384893"/>
            <a:ext cx="36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_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" name="Picture 1" descr="png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01" y="626902"/>
            <a:ext cx="711200" cy="711200"/>
          </a:xfrm>
          <a:prstGeom prst="rect">
            <a:avLst/>
          </a:prstGeom>
        </p:spPr>
      </p:pic>
      <p:pic>
        <p:nvPicPr>
          <p:cNvPr id="4" name="Picture 3" descr="11205-8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4" y="3953934"/>
            <a:ext cx="448867" cy="448867"/>
          </a:xfrm>
          <a:prstGeom prst="rect">
            <a:avLst/>
          </a:prstGeom>
        </p:spPr>
      </p:pic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0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8627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Identifying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the top performers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722" y="5381958"/>
            <a:ext cx="1272825" cy="1272825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372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5197" y="5393230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2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Collecting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the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4369" y="1797410"/>
            <a:ext cx="7520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Parking Violations (NYC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OpenData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)</a:t>
            </a:r>
            <a:endParaRPr lang="en-US" sz="3600" dirty="0"/>
          </a:p>
        </p:txBody>
      </p:sp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045251" y="3106381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27611" y="525365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97189" y="2186872"/>
            <a:ext cx="0" cy="320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34369" y="2892498"/>
            <a:ext cx="6979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6.5M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rows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, 43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columns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.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Cleansed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1600753" y="5031539"/>
            <a:ext cx="4839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Imported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CSV – P-SQL</a:t>
            </a:r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9" name="Group 8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12" name="Picture 11" descr="superman-logo-clip-art-6.png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13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31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1</a:t>
              </a:r>
              <a:endParaRPr lang="en" dirty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32" name="Oval 31"/>
          <p:cNvSpPr>
            <a:spLocks noChangeAspect="1"/>
          </p:cNvSpPr>
          <p:nvPr/>
        </p:nvSpPr>
        <p:spPr>
          <a:xfrm>
            <a:off x="1045251" y="4229626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51302" y="4031617"/>
            <a:ext cx="7333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Discarded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faulty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dates, entry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errors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1263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870</Words>
  <Application>Microsoft Office PowerPoint</Application>
  <PresentationFormat>On-screen Show (4:3)</PresentationFormat>
  <Paragraphs>237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Abadi MT Condensed Extra Bold</vt:lpstr>
      <vt:lpstr>Arial</vt:lpstr>
      <vt:lpstr>Avenir Light</vt:lpstr>
      <vt:lpstr>Calibri</vt:lpstr>
      <vt:lpstr>Office Theme</vt:lpstr>
      <vt:lpstr>PowerPoint Presentation</vt:lpstr>
      <vt:lpstr>Unsung heroes, modern  watchers of public safety.</vt:lpstr>
      <vt:lpstr>PowerPoint Presentation</vt:lpstr>
      <vt:lpstr>PowerPoint Presentation</vt:lpstr>
      <vt:lpstr>Ticket Issuers Patterns in NYC</vt:lpstr>
      <vt:lpstr>Can we identify unique patterns in top performers?</vt:lpstr>
      <vt:lpstr>Yes. Top performers  behave in a unique way.</vt:lpstr>
      <vt:lpstr>Identifying the top performers</vt:lpstr>
      <vt:lpstr>Collecting the data</vt:lpstr>
      <vt:lpstr>Identifying top ticket issuers</vt:lpstr>
      <vt:lpstr>Recognizing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issuer groups</vt:lpstr>
      <vt:lpstr>PowerPoint Presentation</vt:lpstr>
      <vt:lpstr>PowerPoint Presentation</vt:lpstr>
      <vt:lpstr>PowerPoint Presentation</vt:lpstr>
      <vt:lpstr>Going further</vt:lpstr>
      <vt:lpstr>PowerPoint Presentation</vt:lpstr>
      <vt:lpstr>PowerPoint Presentation</vt:lpstr>
      <vt:lpstr>Data 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Violation Issuers in NYC</dc:title>
  <cp:lastModifiedBy>Christopher Fan</cp:lastModifiedBy>
  <cp:revision>42</cp:revision>
  <dcterms:modified xsi:type="dcterms:W3CDTF">2014-05-08T23:44:02Z</dcterms:modified>
</cp:coreProperties>
</file>