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8"/>
  </p:notesMasterIdLst>
  <p:sldIdLst>
    <p:sldId id="412" r:id="rId2"/>
    <p:sldId id="413" r:id="rId3"/>
    <p:sldId id="441" r:id="rId4"/>
    <p:sldId id="411" r:id="rId5"/>
    <p:sldId id="442" r:id="rId6"/>
    <p:sldId id="415" r:id="rId7"/>
    <p:sldId id="433" r:id="rId8"/>
    <p:sldId id="443" r:id="rId9"/>
    <p:sldId id="445" r:id="rId10"/>
    <p:sldId id="446" r:id="rId11"/>
    <p:sldId id="447" r:id="rId12"/>
    <p:sldId id="448" r:id="rId13"/>
    <p:sldId id="449" r:id="rId14"/>
    <p:sldId id="434" r:id="rId15"/>
    <p:sldId id="450" r:id="rId16"/>
    <p:sldId id="45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015" autoAdjust="0"/>
  </p:normalViewPr>
  <p:slideViewPr>
    <p:cSldViewPr snapToGrid="0">
      <p:cViewPr varScale="1">
        <p:scale>
          <a:sx n="65" d="100"/>
          <a:sy n="6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7C04-2039-4A1A-8C5B-E58C1D385F85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5F590-0AD4-4E5B-9481-6BEE651E9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38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73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8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3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88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94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1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16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5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19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07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2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89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pt-BR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6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2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pt-BR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0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773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6" r:id="rId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280218"/>
            <a:ext cx="5855110" cy="699563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 err="1"/>
              <a:t>Stored</a:t>
            </a:r>
            <a:r>
              <a:rPr lang="pt-BR" sz="5400" dirty="0"/>
              <a:t> Procedure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78686E4-0A4C-9422-C781-AF5F26C072A2}"/>
              </a:ext>
            </a:extLst>
          </p:cNvPr>
          <p:cNvSpPr txBox="1">
            <a:spLocks/>
          </p:cNvSpPr>
          <p:nvPr/>
        </p:nvSpPr>
        <p:spPr>
          <a:xfrm>
            <a:off x="4591664" y="6158437"/>
            <a:ext cx="7728155" cy="6995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600" dirty="0"/>
              <a:t>Prof. Osias Baptista de Souza filho</a:t>
            </a:r>
          </a:p>
        </p:txBody>
      </p:sp>
      <p:sp>
        <p:nvSpPr>
          <p:cNvPr id="64" name="AutoShape 2">
            <a:extLst>
              <a:ext uri="{FF2B5EF4-FFF2-40B4-BE49-F238E27FC236}">
                <a16:creationId xmlns:a16="http://schemas.microsoft.com/office/drawing/2014/main" id="{F3BADD60-557E-0374-9A62-EDC748D83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588650-E54A-E493-2C41-B05913F7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8645" y="938456"/>
            <a:ext cx="6002594" cy="8839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A958893-B3CE-6329-6CEE-1DDD72AEC705}"/>
              </a:ext>
            </a:extLst>
          </p:cNvPr>
          <p:cNvSpPr txBox="1">
            <a:spLocks/>
          </p:cNvSpPr>
          <p:nvPr/>
        </p:nvSpPr>
        <p:spPr>
          <a:xfrm>
            <a:off x="3185651" y="3079218"/>
            <a:ext cx="8893278" cy="6995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5400" dirty="0"/>
              <a:t>Procedimento Armazenado</a:t>
            </a:r>
          </a:p>
        </p:txBody>
      </p:sp>
    </p:spTree>
    <p:extLst>
      <p:ext uri="{BB962C8B-B14F-4D97-AF65-F5344CB8AC3E}">
        <p14:creationId xmlns:p14="http://schemas.microsoft.com/office/powerpoint/2010/main" val="257425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4" y="598005"/>
            <a:ext cx="5150301" cy="10433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03364" y="0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Comandos Relacional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203364" y="1048526"/>
            <a:ext cx="109316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Operadores relacionais usados nas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intruções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de comparação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>
                <a:solidFill>
                  <a:srgbClr val="FF0000"/>
                </a:solidFill>
              </a:rPr>
              <a:t>&gt;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Maior 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&lt;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Menor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=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Igual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&gt;=  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Maior ou igual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&lt;=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Menorou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igual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&lt;&gt;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Diferente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!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não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4AF8-12B0-70D0-8D8C-1CF604C186AF}"/>
              </a:ext>
            </a:extLst>
          </p:cNvPr>
          <p:cNvSpPr txBox="1"/>
          <p:nvPr/>
        </p:nvSpPr>
        <p:spPr>
          <a:xfrm>
            <a:off x="203364" y="4561424"/>
            <a:ext cx="8949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not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Sentenças compostas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and</a:t>
            </a:r>
            <a:r>
              <a:rPr lang="pt-BR" sz="2800" b="1" dirty="0">
                <a:solidFill>
                  <a:srgbClr val="FF0000"/>
                </a:solidFill>
              </a:rPr>
              <a:t>                         or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5" y="598005"/>
            <a:ext cx="5275662" cy="1068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03364" y="0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Comandos de Decisão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203364" y="1048526"/>
            <a:ext cx="54600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estrutura de decisão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if (&lt;Condição&gt;) then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comando(s) se for verdadeiro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end if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if (&lt;condição&gt;) then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instrução se for verdadeiro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else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instrução se for falso    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end if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532BF0-793B-63C3-1D11-A5DB692B516F}"/>
              </a:ext>
            </a:extLst>
          </p:cNvPr>
          <p:cNvSpPr txBox="1"/>
          <p:nvPr/>
        </p:nvSpPr>
        <p:spPr>
          <a:xfrm>
            <a:off x="5479026" y="319524"/>
            <a:ext cx="65096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                    Exemplo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delimiter //</a:t>
            </a:r>
          </a:p>
          <a:p>
            <a:r>
              <a:rPr lang="pt-BR" sz="2400" dirty="0">
                <a:solidFill>
                  <a:schemeClr val="bg1"/>
                </a:solidFill>
              </a:rPr>
              <a:t>create procedure sp_parimpar(IN Numero int) </a:t>
            </a:r>
          </a:p>
          <a:p>
            <a:r>
              <a:rPr lang="pt-BR" sz="24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declare resto int;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set resto = 0;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set resto =  mod(numero,2);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if (resto = 0)  then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select (concat(reverse(numero) , '  é Par'));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else 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select (concat(reverse(numero) , '  é Impar'));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end if;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end //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delimiter 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call </a:t>
            </a:r>
            <a:r>
              <a:rPr lang="en-US" sz="2400" b="1" dirty="0" err="1">
                <a:solidFill>
                  <a:srgbClr val="C00000"/>
                </a:solidFill>
              </a:rPr>
              <a:t>sp_parimpar</a:t>
            </a:r>
            <a:r>
              <a:rPr lang="en-US" sz="2400" b="1" dirty="0">
                <a:solidFill>
                  <a:srgbClr val="C00000"/>
                </a:solidFill>
              </a:rPr>
              <a:t>(8);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call </a:t>
            </a:r>
            <a:r>
              <a:rPr lang="en-US" sz="2400" b="1" dirty="0" err="1">
                <a:solidFill>
                  <a:srgbClr val="C00000"/>
                </a:solidFill>
              </a:rPr>
              <a:t>sp_parimpar</a:t>
            </a:r>
            <a:r>
              <a:rPr lang="en-US" sz="2400" b="1" dirty="0">
                <a:solidFill>
                  <a:srgbClr val="C00000"/>
                </a:solidFill>
              </a:rPr>
              <a:t>(3); 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8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4" y="598005"/>
            <a:ext cx="5725487" cy="115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03364" y="0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Comandos de Repetição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111187" y="1211890"/>
            <a:ext cx="54600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while &lt;condição&gt; do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&lt;instrução a ser executada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enquanto a condição  for 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verdadeira &gt;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rgbClr val="C00000"/>
                </a:solidFill>
              </a:rPr>
              <a:t>end while;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532BF0-793B-63C3-1D11-A5DB692B516F}"/>
              </a:ext>
            </a:extLst>
          </p:cNvPr>
          <p:cNvSpPr txBox="1"/>
          <p:nvPr/>
        </p:nvSpPr>
        <p:spPr>
          <a:xfrm>
            <a:off x="3841299" y="319524"/>
            <a:ext cx="83507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                    Exemplo</a:t>
            </a:r>
          </a:p>
          <a:p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DELIMITER $$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CREATE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PROCEDURE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CarregarData(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startDate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day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)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BEGIN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DECLARE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counter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DEFAULT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0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DECLARE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currentDate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DEFAULT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startDate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</a:t>
            </a:r>
          </a:p>
          <a:p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WHILE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counter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&lt;= day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DO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CALL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InsertCalendar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currentDate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);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SET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counter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counter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+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1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 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SET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currentDate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DATE_ADD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pt-BR" sz="2400" b="0" i="0" dirty="0" err="1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currentDate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,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INTERVAL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1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day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);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END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WHILE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END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$$ </a:t>
            </a:r>
          </a:p>
          <a:p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DELIMITER ;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9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4" y="553784"/>
            <a:ext cx="8350701" cy="16917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03364" y="0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Exemplo de Comando de Repetição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532BF0-793B-63C3-1D11-A5DB692B516F}"/>
              </a:ext>
            </a:extLst>
          </p:cNvPr>
          <p:cNvSpPr txBox="1"/>
          <p:nvPr/>
        </p:nvSpPr>
        <p:spPr>
          <a:xfrm>
            <a:off x="234417" y="1218828"/>
            <a:ext cx="113888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pt-BR" sz="240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DELIMITER $$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CREATE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PROCEDURE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CarregarData( DataInicial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dia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)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BEGIN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DECLARE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contador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DEFAULT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0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DECLARE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Dataatual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DEFAULT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Datainicial;</a:t>
            </a:r>
          </a:p>
          <a:p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WHILE co</a:t>
            </a:r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ntador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&lt;= dia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DO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CALL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InsertCalendario(</a:t>
            </a:r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Dataatual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);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SET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contador = contador +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1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 </a:t>
            </a:r>
          </a:p>
          <a:p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  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SET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dirty="0">
                <a:solidFill>
                  <a:srgbClr val="383A42"/>
                </a:solidFill>
                <a:latin typeface="Roboto Mono" panose="020F0502020204030204" pitchFamily="49" charset="0"/>
              </a:rPr>
              <a:t>dataatual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DATE_ADD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(dataatual,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INTERVAL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1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day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);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END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pt-BR" sz="2400" b="0" i="0" dirty="0">
                <a:effectLst/>
                <a:latin typeface="Roboto Mono" panose="020F0502020204030204" pitchFamily="49" charset="0"/>
              </a:rPr>
              <a:t>WHILE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; </a:t>
            </a:r>
          </a:p>
          <a:p>
            <a:r>
              <a:rPr lang="pt-BR" sz="2400" b="0" i="0" dirty="0">
                <a:effectLst/>
                <a:latin typeface="Roboto Mono" panose="020F0502020204030204" pitchFamily="49" charset="0"/>
              </a:rPr>
              <a:t>END</a:t>
            </a:r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$$ </a:t>
            </a:r>
          </a:p>
          <a:p>
            <a:r>
              <a:rPr lang="pt-BR" sz="2400" b="0" i="0" dirty="0">
                <a:solidFill>
                  <a:srgbClr val="383A42"/>
                </a:solidFill>
                <a:effectLst/>
                <a:latin typeface="Roboto Mono" panose="020F0502020204030204" pitchFamily="49" charset="0"/>
              </a:rPr>
              <a:t>DELIMITER ;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5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401467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62358" y="766917"/>
            <a:ext cx="2376224" cy="457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B5B29C-D101-37A8-4C3F-5FB0F4E9CEFE}"/>
              </a:ext>
            </a:extLst>
          </p:cNvPr>
          <p:cNvSpPr txBox="1"/>
          <p:nvPr/>
        </p:nvSpPr>
        <p:spPr>
          <a:xfrm>
            <a:off x="381000" y="1130473"/>
            <a:ext cx="9829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DELIMITER //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CREATE PROCEDURE CalculateTotalPreco (in pedidoID int) 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BEGIN 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declare totalpreco float;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 SELECT SUM(Preco * Quantidade) into totalpreco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 FROM ItemPedido 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WHERE PedidoID = pedidoID;  --Atualiza o preço total no pedido  UPDATE Pedido  SET TotalPreco = totalPreco 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WHERE PedidoID = pedidorID;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 COMMIT; -- Confirma a transação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END// 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delimiter  ;  </a:t>
            </a:r>
          </a:p>
        </p:txBody>
      </p:sp>
    </p:spTree>
    <p:extLst>
      <p:ext uri="{BB962C8B-B14F-4D97-AF65-F5344CB8AC3E}">
        <p14:creationId xmlns:p14="http://schemas.microsoft.com/office/powerpoint/2010/main" val="135536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0"/>
            <a:ext cx="401467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62357" y="552286"/>
            <a:ext cx="2376224" cy="457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D02191-7291-E6D7-EEB9-2A96FBF58EBF}"/>
              </a:ext>
            </a:extLst>
          </p:cNvPr>
          <p:cNvSpPr txBox="1"/>
          <p:nvPr/>
        </p:nvSpPr>
        <p:spPr>
          <a:xfrm>
            <a:off x="144370" y="733246"/>
            <a:ext cx="113446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DELIMITER //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CREATE PROCEDURE mySp_correntistaUpdate(v_id INT, v_nome VARCHAR(60), v_cpf VARCHAR(20))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BEGIN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IF (((v_id &gt; 0) or (v_id != '') )  or (v_nome != ‘’)  or (v_cpf != '')) THEN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UPDATE tbl_correntista SET correntista_nome =v_nome,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correntista_cpf =v_cpf WHERE correntista_id =v_id;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ELSE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SELECT 'O novos NOME e CPF devem ser informados!' AS Msg;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END IF;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END; 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//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33035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0"/>
            <a:ext cx="401467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62357" y="552286"/>
            <a:ext cx="2376224" cy="457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486076-60E1-0EDF-406D-FA09A310982A}"/>
              </a:ext>
            </a:extLst>
          </p:cNvPr>
          <p:cNvSpPr txBox="1"/>
          <p:nvPr/>
        </p:nvSpPr>
        <p:spPr>
          <a:xfrm>
            <a:off x="262357" y="733246"/>
            <a:ext cx="1088742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</a:rPr>
              <a:t>DELIMITER //</a:t>
            </a:r>
          </a:p>
          <a:p>
            <a:r>
              <a:rPr lang="pt-BR" sz="2800" dirty="0">
                <a:solidFill>
                  <a:srgbClr val="C00000"/>
                </a:solidFill>
              </a:rPr>
              <a:t>CREATE PROCEDURE </a:t>
            </a:r>
            <a:r>
              <a:rPr lang="pt-BR" sz="2800" dirty="0" err="1">
                <a:solidFill>
                  <a:srgbClr val="C00000"/>
                </a:solidFill>
              </a:rPr>
              <a:t>mySp_correntistaInsert</a:t>
            </a:r>
            <a:r>
              <a:rPr lang="pt-BR" sz="2800" dirty="0">
                <a:solidFill>
                  <a:srgbClr val="C00000"/>
                </a:solidFill>
              </a:rPr>
              <a:t>(v_nome VARCHAR(60), v_cpf VARCHAR(20))</a:t>
            </a:r>
          </a:p>
          <a:p>
            <a:r>
              <a:rPr lang="pt-BR" sz="2800" dirty="0">
                <a:solidFill>
                  <a:srgbClr val="C00000"/>
                </a:solidFill>
              </a:rPr>
              <a:t>BEGIN</a:t>
            </a:r>
          </a:p>
          <a:p>
            <a:r>
              <a:rPr lang="pt-BR" sz="2800" dirty="0">
                <a:solidFill>
                  <a:srgbClr val="C00000"/>
                </a:solidFill>
              </a:rPr>
              <a:t>IF ((v_nome != ‘’)  or (v_cpf != '')) THEN</a:t>
            </a:r>
          </a:p>
          <a:p>
            <a:r>
              <a:rPr lang="pt-BR" sz="2800" dirty="0">
                <a:solidFill>
                  <a:srgbClr val="C00000"/>
                </a:solidFill>
              </a:rPr>
              <a:t>INSERT INTO tbl_correntista (correntista_nome, correntista_cpf)</a:t>
            </a:r>
          </a:p>
          <a:p>
            <a:r>
              <a:rPr lang="pt-BR" sz="2800" dirty="0">
                <a:solidFill>
                  <a:srgbClr val="C00000"/>
                </a:solidFill>
              </a:rPr>
              <a:t>VALUES (v_nome, v_cpf);</a:t>
            </a:r>
          </a:p>
          <a:p>
            <a:r>
              <a:rPr lang="pt-BR" sz="2800" dirty="0">
                <a:solidFill>
                  <a:srgbClr val="C00000"/>
                </a:solidFill>
              </a:rPr>
              <a:t>ELSE</a:t>
            </a:r>
          </a:p>
          <a:p>
            <a:r>
              <a:rPr lang="pt-BR" sz="2800" dirty="0">
                <a:solidFill>
                  <a:srgbClr val="C00000"/>
                </a:solidFill>
              </a:rPr>
              <a:t>SELECT 'NOME e CPF devem ser fornecidos para o cadastro!' AS Msg;</a:t>
            </a:r>
          </a:p>
          <a:p>
            <a:r>
              <a:rPr lang="pt-BR" sz="2800" dirty="0">
                <a:solidFill>
                  <a:srgbClr val="C00000"/>
                </a:solidFill>
              </a:rPr>
              <a:t>END IF; </a:t>
            </a:r>
          </a:p>
          <a:p>
            <a:r>
              <a:rPr lang="pt-BR" sz="2800" dirty="0">
                <a:solidFill>
                  <a:srgbClr val="C00000"/>
                </a:solidFill>
              </a:rPr>
              <a:t>END;</a:t>
            </a:r>
          </a:p>
          <a:p>
            <a:r>
              <a:rPr lang="pt-BR" sz="2800" dirty="0">
                <a:solidFill>
                  <a:srgbClr val="C00000"/>
                </a:solidFill>
              </a:rPr>
              <a:t>//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DELIMITER ;</a:t>
            </a:r>
          </a:p>
          <a:p>
            <a:endParaRPr lang="pt-B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" y="120363"/>
            <a:ext cx="8008374" cy="55038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Finalidade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9925"/>
            <a:ext cx="2757948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4C6783-91CC-2005-BA08-5F1642DE500C}"/>
              </a:ext>
            </a:extLst>
          </p:cNvPr>
          <p:cNvSpPr txBox="1"/>
          <p:nvPr/>
        </p:nvSpPr>
        <p:spPr>
          <a:xfrm>
            <a:off x="261764" y="770643"/>
            <a:ext cx="11668471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32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Stored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Procedure, que traduzido significa Procedimento Armazenado, é uma conjunto de comandos em </a:t>
            </a:r>
            <a:r>
              <a:rPr lang="pt-BR" sz="32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SQL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podem ser executados de uma só vez, como em uma função. Ele armazena tarefas repetitivas e aceita parâmetros de entrada para que a tarefa seja efetuada de acordo com a necessidade individual.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É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um conjunto de comandos SQL   que são compilados e armazenados no servidor.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Um </a:t>
            </a:r>
            <a:r>
              <a:rPr lang="pt-BR" sz="32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Stored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Procedure pode reduzir o tráfego na rede, melhorar a performance de um banco de dados, criar tarefas agendadas, diminuir riscos, criar rotinas de </a:t>
            </a:r>
            <a:r>
              <a:rPr lang="pt-BR" sz="32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processsamento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etc.</a:t>
            </a: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7154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" y="120363"/>
            <a:ext cx="8008374" cy="55038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Finalidade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9925"/>
            <a:ext cx="2757948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4C6783-91CC-2005-BA08-5F1642DE500C}"/>
              </a:ext>
            </a:extLst>
          </p:cNvPr>
          <p:cNvSpPr txBox="1"/>
          <p:nvPr/>
        </p:nvSpPr>
        <p:spPr>
          <a:xfrm>
            <a:off x="53794" y="1016449"/>
            <a:ext cx="11668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É</a:t>
            </a:r>
            <a:r>
              <a:rPr lang="pt-BR" sz="3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um conjunto de comandos SQL   que são compilados e armazenados no servidor.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                  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344588-974D-D935-E5E4-2BF42991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01" y="2582776"/>
            <a:ext cx="7884999" cy="23595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0C38C4-9CE9-5091-657D-E8DB689DBFFC}"/>
              </a:ext>
            </a:extLst>
          </p:cNvPr>
          <p:cNvSpPr txBox="1"/>
          <p:nvPr/>
        </p:nvSpPr>
        <p:spPr>
          <a:xfrm>
            <a:off x="1852304" y="5075686"/>
            <a:ext cx="8401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Execução da rotina usando </a:t>
            </a:r>
            <a:r>
              <a:rPr lang="pt-BR" sz="32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stored</a:t>
            </a:r>
            <a:r>
              <a:rPr lang="pt-BR" sz="3200" dirty="0">
                <a:solidFill>
                  <a:srgbClr val="253A44"/>
                </a:solidFill>
                <a:latin typeface="Source Serif Pro" panose="02040603050405020204" pitchFamily="18" charset="0"/>
              </a:rPr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36871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SINTAXE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699068"/>
            <a:ext cx="2333358" cy="932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882875" y="1297073"/>
            <a:ext cx="104262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delimiter //  ou $$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Create Procedure 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Nome_Procedimento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([in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variável,variável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,...]    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[,out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variável,variável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,...] [,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inout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variável,variável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,...])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Begin 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[ Declare Variáveis  tipo ]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Corpo da 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Stored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Procedure   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End //    ou  $$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delimiter;</a:t>
            </a:r>
          </a:p>
        </p:txBody>
      </p:sp>
    </p:spTree>
    <p:extLst>
      <p:ext uri="{BB962C8B-B14F-4D97-AF65-F5344CB8AC3E}">
        <p14:creationId xmlns:p14="http://schemas.microsoft.com/office/powerpoint/2010/main" val="190203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7" y="168912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SINTAXE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699068"/>
            <a:ext cx="2333358" cy="932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ADDF-2BBF-4D63-139D-E50FA4384285}"/>
              </a:ext>
            </a:extLst>
          </p:cNvPr>
          <p:cNvSpPr txBox="1"/>
          <p:nvPr/>
        </p:nvSpPr>
        <p:spPr>
          <a:xfrm>
            <a:off x="0" y="957860"/>
            <a:ext cx="117937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NOTA: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>
                <a:solidFill>
                  <a:srgbClr val="FF0000"/>
                </a:solidFill>
              </a:rPr>
              <a:t>([in </a:t>
            </a:r>
            <a:r>
              <a:rPr lang="pt-BR" sz="2800" b="1" dirty="0" err="1">
                <a:solidFill>
                  <a:srgbClr val="FF0000"/>
                </a:solidFill>
              </a:rPr>
              <a:t>variável,variável</a:t>
            </a:r>
            <a:r>
              <a:rPr lang="pt-BR" sz="2800" b="1" dirty="0">
                <a:solidFill>
                  <a:srgbClr val="FF0000"/>
                </a:solidFill>
              </a:rPr>
              <a:t>,...] [,out </a:t>
            </a:r>
            <a:r>
              <a:rPr lang="pt-BR" sz="2800" b="1" dirty="0" err="1">
                <a:solidFill>
                  <a:srgbClr val="FF0000"/>
                </a:solidFill>
              </a:rPr>
              <a:t>variável,variável</a:t>
            </a:r>
            <a:r>
              <a:rPr lang="pt-BR" sz="2800" b="1" dirty="0">
                <a:solidFill>
                  <a:srgbClr val="FF0000"/>
                </a:solidFill>
              </a:rPr>
              <a:t> ...]   [,</a:t>
            </a:r>
            <a:r>
              <a:rPr lang="pt-BR" sz="2800" b="1" dirty="0" err="1">
                <a:solidFill>
                  <a:srgbClr val="FF0000"/>
                </a:solidFill>
              </a:rPr>
              <a:t>inout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variável,variável</a:t>
            </a:r>
            <a:r>
              <a:rPr lang="pt-BR" sz="2800" b="1" dirty="0">
                <a:solidFill>
                  <a:srgbClr val="FF0000"/>
                </a:solidFill>
              </a:rPr>
              <a:t>,...]</a:t>
            </a:r>
          </a:p>
          <a:p>
            <a:endParaRPr lang="pt-BR" sz="28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São denominados como argumento(s)    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ou variáveis de parâmetros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84F6B-06BB-D2F4-4083-894E949C78C9}"/>
              </a:ext>
            </a:extLst>
          </p:cNvPr>
          <p:cNvSpPr txBox="1"/>
          <p:nvPr/>
        </p:nvSpPr>
        <p:spPr>
          <a:xfrm>
            <a:off x="0" y="3653371"/>
            <a:ext cx="119019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Onde: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Variáveis de Parâmetros → São variáveis que receberão dados externos da procedure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in 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 : são variáveis de entrada para uma procedure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out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: são variáveis de saída de uma procedure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 err="1">
                <a:solidFill>
                  <a:srgbClr val="FF0000"/>
                </a:solidFill>
              </a:rPr>
              <a:t>inout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:  são variáveis de entrada e saída de uma procedure</a:t>
            </a:r>
          </a:p>
        </p:txBody>
      </p:sp>
    </p:spTree>
    <p:extLst>
      <p:ext uri="{BB962C8B-B14F-4D97-AF65-F5344CB8AC3E}">
        <p14:creationId xmlns:p14="http://schemas.microsoft.com/office/powerpoint/2010/main" val="31086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9" y="123209"/>
            <a:ext cx="7384517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 de </a:t>
            </a:r>
            <a:r>
              <a:rPr lang="pt-BR" dirty="0" err="1"/>
              <a:t>Between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" y="669055"/>
            <a:ext cx="5363979" cy="99776"/>
          </a:xfrm>
          <a:prstGeom prst="rect">
            <a:avLst/>
          </a:prstGeom>
        </p:spPr>
      </p:pic>
      <p:sp>
        <p:nvSpPr>
          <p:cNvPr id="1060" name="Mestrado 1059">
            <a:extLst>
              <a:ext uri="{FF2B5EF4-FFF2-40B4-BE49-F238E27FC236}">
                <a16:creationId xmlns:a16="http://schemas.microsoft.com/office/drawing/2014/main" id="{B19D80E0-BC3C-2B8F-2A99-61EED38FE765}"/>
              </a:ext>
            </a:extLst>
          </p:cNvPr>
          <p:cNvSpPr/>
          <p:nvPr/>
        </p:nvSpPr>
        <p:spPr>
          <a:xfrm>
            <a:off x="10857969" y="360491"/>
            <a:ext cx="562931" cy="470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061" name="Doutorado 1060">
            <a:extLst>
              <a:ext uri="{FF2B5EF4-FFF2-40B4-BE49-F238E27FC236}">
                <a16:creationId xmlns:a16="http://schemas.microsoft.com/office/drawing/2014/main" id="{CE7FE0CE-F76E-AB88-7EE3-3BA3E91C8F05}"/>
              </a:ext>
            </a:extLst>
          </p:cNvPr>
          <p:cNvSpPr/>
          <p:nvPr/>
        </p:nvSpPr>
        <p:spPr>
          <a:xfrm>
            <a:off x="11496011" y="997023"/>
            <a:ext cx="562931" cy="4700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650DCB-0684-72A3-68CE-5129AC73E5CF}"/>
              </a:ext>
            </a:extLst>
          </p:cNvPr>
          <p:cNvSpPr txBox="1"/>
          <p:nvPr/>
        </p:nvSpPr>
        <p:spPr>
          <a:xfrm>
            <a:off x="575188" y="1554016"/>
            <a:ext cx="107220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comando para executar uma procedure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call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Nome_procedure</a:t>
            </a:r>
            <a:r>
              <a:rPr lang="pt-BR" sz="2800" b="1" dirty="0">
                <a:solidFill>
                  <a:srgbClr val="FF0000"/>
                </a:solidFill>
              </a:rPr>
              <a:t> (dados,....);  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Nota: (dados, ....) só será utilizado de houver dados a passar a procedure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2B731A-6161-691C-4985-393EF3320508}"/>
              </a:ext>
            </a:extLst>
          </p:cNvPr>
          <p:cNvSpPr txBox="1"/>
          <p:nvPr/>
        </p:nvSpPr>
        <p:spPr>
          <a:xfrm>
            <a:off x="752167" y="4394723"/>
            <a:ext cx="82590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para deletar uma procedure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procedure 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Nome_procedure</a:t>
            </a:r>
            <a:r>
              <a:rPr lang="pt-BR" sz="3200" b="1" dirty="0">
                <a:solidFill>
                  <a:srgbClr val="FF0000"/>
                </a:solidFill>
              </a:rPr>
              <a:t>;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1325"/>
            <a:ext cx="1166728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 Comandos</a:t>
            </a:r>
            <a:br>
              <a:rPr lang="pt-BR" dirty="0"/>
            </a:br>
            <a:r>
              <a:rPr lang="pt-BR" dirty="0"/>
              <a:t> permitidos em  </a:t>
            </a:r>
            <a:r>
              <a:rPr lang="pt-BR" dirty="0" err="1"/>
              <a:t>stored</a:t>
            </a:r>
            <a:r>
              <a:rPr lang="pt-BR" dirty="0"/>
              <a:t> procedure)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4" y="1185597"/>
            <a:ext cx="8601423" cy="17425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62357" y="1482445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 de bloco de comandos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940784" y="2229531"/>
            <a:ext cx="95453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bloco de comandos (begin/end)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begin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instrução(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ões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809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1325"/>
            <a:ext cx="11667285" cy="5980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 Comandos</a:t>
            </a:r>
            <a:br>
              <a:rPr lang="pt-BR" dirty="0"/>
            </a:br>
            <a:r>
              <a:rPr lang="pt-BR" dirty="0"/>
              <a:t> permitidos em  </a:t>
            </a:r>
            <a:r>
              <a:rPr lang="pt-BR" dirty="0" err="1"/>
              <a:t>stored</a:t>
            </a:r>
            <a:r>
              <a:rPr lang="pt-BR" dirty="0"/>
              <a:t> procedure)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4" y="1185597"/>
            <a:ext cx="8601423" cy="17425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62357" y="1482445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 de bloco de comandos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513080" y="2657234"/>
            <a:ext cx="95453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Criar uma  variável (interna)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declare &lt;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variavel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&gt; &lt;tipo&gt;   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exemplo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declare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smallint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96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63B29-EFC9-AAD7-6271-55A9DC0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4" y="598005"/>
            <a:ext cx="5710739" cy="1156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9A9F000-4CED-A883-0D45-A297DABC00DB}"/>
              </a:ext>
            </a:extLst>
          </p:cNvPr>
          <p:cNvSpPr txBox="1">
            <a:spLocks/>
          </p:cNvSpPr>
          <p:nvPr/>
        </p:nvSpPr>
        <p:spPr>
          <a:xfrm>
            <a:off x="203364" y="0"/>
            <a:ext cx="8350701" cy="5980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000" dirty="0"/>
              <a:t>Comandos de Atribuição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E9CB7E-2109-CA24-62DA-25748AA53FEA}"/>
              </a:ext>
            </a:extLst>
          </p:cNvPr>
          <p:cNvSpPr txBox="1"/>
          <p:nvPr/>
        </p:nvSpPr>
        <p:spPr>
          <a:xfrm>
            <a:off x="203364" y="929139"/>
            <a:ext cx="603029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Atribuir valor a uma variável ou fazer um cálculo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>
                <a:solidFill>
                  <a:srgbClr val="FF0000"/>
                </a:solidFill>
              </a:rPr>
              <a:t>set &lt;</a:t>
            </a:r>
            <a:r>
              <a:rPr lang="pt-BR" sz="2800" b="1" dirty="0" err="1">
                <a:solidFill>
                  <a:srgbClr val="FF0000"/>
                </a:solidFill>
              </a:rPr>
              <a:t>variavel</a:t>
            </a:r>
            <a:r>
              <a:rPr lang="pt-BR" sz="2800" b="1" dirty="0">
                <a:solidFill>
                  <a:srgbClr val="FF0000"/>
                </a:solidFill>
              </a:rPr>
              <a:t>&gt; = &lt;valor&gt;;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Operadores aritméticos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:=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	recebe o valor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=+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	soma ao valor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+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	adição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-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	subtração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*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multiplicação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/ 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     divisão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%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	resto da divisão</a:t>
            </a:r>
          </a:p>
          <a:p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4AF8-12B0-70D0-8D8C-1CF604C186AF}"/>
              </a:ext>
            </a:extLst>
          </p:cNvPr>
          <p:cNvSpPr txBox="1"/>
          <p:nvPr/>
        </p:nvSpPr>
        <p:spPr>
          <a:xfrm>
            <a:off x="6233654" y="2598003"/>
            <a:ext cx="46604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Exemplo: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set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cod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= 1  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set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Nv</a:t>
            </a: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  = Sal  *  1.1;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416637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1050</Words>
  <Application>Microsoft Office PowerPoint</Application>
  <PresentationFormat>Widescreen</PresentationFormat>
  <Paragraphs>205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Aptos</vt:lpstr>
      <vt:lpstr>Arial</vt:lpstr>
      <vt:lpstr>Calibri</vt:lpstr>
      <vt:lpstr>Franklin Gothic Book</vt:lpstr>
      <vt:lpstr>Franklin Gothic Demi</vt:lpstr>
      <vt:lpstr>Montserrat</vt:lpstr>
      <vt:lpstr>Roboto Mono</vt:lpstr>
      <vt:lpstr>Source Serif Pro</vt:lpstr>
      <vt:lpstr>Wingdings</vt:lpstr>
      <vt:lpstr>1_Personalizado</vt:lpstr>
      <vt:lpstr>Stored Procedure </vt:lpstr>
      <vt:lpstr>Finalidade</vt:lpstr>
      <vt:lpstr>Finalidade</vt:lpstr>
      <vt:lpstr>SINTAXE </vt:lpstr>
      <vt:lpstr>SINTAXE </vt:lpstr>
      <vt:lpstr>Exemplo de Between</vt:lpstr>
      <vt:lpstr> Comandos  permitidos em  stored procedure)</vt:lpstr>
      <vt:lpstr> Comandos  permitidos em  stored procedure)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 </vt:lpstr>
      <vt:lpstr>Exemplos </vt:lpstr>
      <vt:lpstr>Exemplos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osias baptista de souza filho</dc:creator>
  <cp:lastModifiedBy>osias baptista de souza filho</cp:lastModifiedBy>
  <cp:revision>53</cp:revision>
  <dcterms:created xsi:type="dcterms:W3CDTF">2024-09-22T19:45:50Z</dcterms:created>
  <dcterms:modified xsi:type="dcterms:W3CDTF">2024-10-25T21:45:47Z</dcterms:modified>
</cp:coreProperties>
</file>