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sldIdLst>
    <p:sldId id="412" r:id="rId2"/>
    <p:sldId id="413" r:id="rId3"/>
    <p:sldId id="411" r:id="rId4"/>
    <p:sldId id="415" r:id="rId5"/>
    <p:sldId id="433" r:id="rId6"/>
    <p:sldId id="434" r:id="rId7"/>
    <p:sldId id="435" r:id="rId8"/>
    <p:sldId id="436" r:id="rId9"/>
    <p:sldId id="437" r:id="rId10"/>
    <p:sldId id="438" r:id="rId11"/>
    <p:sldId id="440" r:id="rId12"/>
    <p:sldId id="43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015" autoAdjust="0"/>
  </p:normalViewPr>
  <p:slideViewPr>
    <p:cSldViewPr snapToGrid="0">
      <p:cViewPr varScale="1">
        <p:scale>
          <a:sx n="65" d="100"/>
          <a:sy n="6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7C04-2039-4A1A-8C5B-E58C1D385F85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5F590-0AD4-4E5B-9481-6BEE651E9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38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55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7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1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1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2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0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94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0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5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88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pt-BR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6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2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pt-BR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0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773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6" r:id="rId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280218"/>
            <a:ext cx="10825316" cy="699563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/>
              <a:t>Clausulas </a:t>
            </a:r>
            <a:r>
              <a:rPr lang="pt-BR" sz="5400" dirty="0" err="1"/>
              <a:t>Betwen</a:t>
            </a:r>
            <a:r>
              <a:rPr lang="pt-BR" sz="5400" dirty="0"/>
              <a:t> – in - like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78686E4-0A4C-9422-C781-AF5F26C072A2}"/>
              </a:ext>
            </a:extLst>
          </p:cNvPr>
          <p:cNvSpPr txBox="1">
            <a:spLocks/>
          </p:cNvSpPr>
          <p:nvPr/>
        </p:nvSpPr>
        <p:spPr>
          <a:xfrm>
            <a:off x="4591664" y="6158437"/>
            <a:ext cx="7728155" cy="6995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600" dirty="0"/>
              <a:t>Prof. Osias Baptista de Souza filho</a:t>
            </a:r>
          </a:p>
        </p:txBody>
      </p:sp>
      <p:sp>
        <p:nvSpPr>
          <p:cNvPr id="64" name="AutoShape 2">
            <a:extLst>
              <a:ext uri="{FF2B5EF4-FFF2-40B4-BE49-F238E27FC236}">
                <a16:creationId xmlns:a16="http://schemas.microsoft.com/office/drawing/2014/main" id="{F3BADD60-557E-0374-9A62-EDC748D83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588650-E54A-E493-2C41-B05913F7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8645" y="871130"/>
            <a:ext cx="10574594" cy="1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48" y="719925"/>
            <a:ext cx="831809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71999F6-1A46-64C3-93CE-96E142B8D242}"/>
              </a:ext>
            </a:extLst>
          </p:cNvPr>
          <p:cNvSpPr txBox="1">
            <a:spLocks/>
          </p:cNvSpPr>
          <p:nvPr/>
        </p:nvSpPr>
        <p:spPr>
          <a:xfrm>
            <a:off x="0" y="138903"/>
            <a:ext cx="8820933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Cláusulas </a:t>
            </a:r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024F4-947E-665D-45FC-33FEED411A09}"/>
              </a:ext>
            </a:extLst>
          </p:cNvPr>
          <p:cNvSpPr/>
          <p:nvPr/>
        </p:nvSpPr>
        <p:spPr>
          <a:xfrm>
            <a:off x="14747" y="877141"/>
            <a:ext cx="12064181" cy="2551859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A cláusula GROUP BY agrupa linhas(registros) baseado em semelhanças entre elas </a:t>
            </a:r>
          </a:p>
          <a:p>
            <a:pPr algn="just"/>
            <a:r>
              <a:rPr lang="pt-BR" sz="2800" b="1" dirty="0">
                <a:solidFill>
                  <a:schemeClr val="bg1"/>
                </a:solidFill>
              </a:rPr>
              <a:t>Detalhes do GROUP BY </a:t>
            </a:r>
          </a:p>
          <a:p>
            <a:pPr algn="just"/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Quando usamos a GROUP BY, devemos utilizar uma das funções   de agregação mostradas anteriormente.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8F4064-58F5-8718-DD1A-7DCDDFC9E51B}"/>
              </a:ext>
            </a:extLst>
          </p:cNvPr>
          <p:cNvSpPr txBox="1"/>
          <p:nvPr/>
        </p:nvSpPr>
        <p:spPr>
          <a:xfrm>
            <a:off x="8192770" y="6238915"/>
            <a:ext cx="2291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EXEMPLOS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4C6783-91CC-2005-BA08-5F1642DE500C}"/>
              </a:ext>
            </a:extLst>
          </p:cNvPr>
          <p:cNvSpPr txBox="1"/>
          <p:nvPr/>
        </p:nvSpPr>
        <p:spPr>
          <a:xfrm>
            <a:off x="484177" y="4119948"/>
            <a:ext cx="119756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SINTAXE: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lista_de_colunas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FROM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lista_de_tabelas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WHERE condições GROUP BY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lista_de_expressões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[HAVING condição]</a:t>
            </a:r>
          </a:p>
        </p:txBody>
      </p:sp>
    </p:spTree>
    <p:extLst>
      <p:ext uri="{BB962C8B-B14F-4D97-AF65-F5344CB8AC3E}">
        <p14:creationId xmlns:p14="http://schemas.microsoft.com/office/powerpoint/2010/main" val="234979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48" y="719925"/>
            <a:ext cx="7329949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71999F6-1A46-64C3-93CE-96E142B8D242}"/>
              </a:ext>
            </a:extLst>
          </p:cNvPr>
          <p:cNvSpPr txBox="1">
            <a:spLocks/>
          </p:cNvSpPr>
          <p:nvPr/>
        </p:nvSpPr>
        <p:spPr>
          <a:xfrm>
            <a:off x="0" y="138903"/>
            <a:ext cx="8820933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Exemplos Função de </a:t>
            </a:r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EE2B64-2884-0356-C841-40E8370BE805}"/>
              </a:ext>
            </a:extLst>
          </p:cNvPr>
          <p:cNvSpPr txBox="1"/>
          <p:nvPr/>
        </p:nvSpPr>
        <p:spPr>
          <a:xfrm>
            <a:off x="484177" y="1392815"/>
            <a:ext cx="120641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cod_depto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max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(salario) as 'Maior ',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func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cod_depto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=2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group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cod_depto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order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cod_depto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698FA6-70A5-8001-9306-B30CC35D1C72}"/>
              </a:ext>
            </a:extLst>
          </p:cNvPr>
          <p:cNvSpPr txBox="1"/>
          <p:nvPr/>
        </p:nvSpPr>
        <p:spPr>
          <a:xfrm>
            <a:off x="361332" y="2819095"/>
            <a:ext cx="11830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codcategoria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(*) as "Total”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RelPessoaCategoria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group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CodCategoria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BDAB0B-1F28-914C-D703-A0B06C8A36B2}"/>
              </a:ext>
            </a:extLst>
          </p:cNvPr>
          <p:cNvSpPr txBox="1"/>
          <p:nvPr/>
        </p:nvSpPr>
        <p:spPr>
          <a:xfrm>
            <a:off x="361332" y="4245375"/>
            <a:ext cx="11663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 artista,  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ano_album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,  COUNT(*) as numero  FROM 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albums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group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 artista, 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ano_album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 ORDER BY artista, </a:t>
            </a:r>
            <a:r>
              <a:rPr lang="pt-BR" altLang="pt-BR" sz="2800" b="1" dirty="0" err="1">
                <a:solidFill>
                  <a:schemeClr val="tx2">
                    <a:lumMod val="50000"/>
                  </a:schemeClr>
                </a:solidFill>
              </a:rPr>
              <a:t>ano_album</a:t>
            </a:r>
            <a:r>
              <a:rPr lang="pt-BR" altLang="pt-BR" sz="2800" b="1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693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48" y="764169"/>
            <a:ext cx="6223820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71999F6-1A46-64C3-93CE-96E142B8D242}"/>
              </a:ext>
            </a:extLst>
          </p:cNvPr>
          <p:cNvSpPr txBox="1">
            <a:spLocks/>
          </p:cNvSpPr>
          <p:nvPr/>
        </p:nvSpPr>
        <p:spPr>
          <a:xfrm>
            <a:off x="63909" y="16085"/>
            <a:ext cx="8820933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Cláusulas </a:t>
            </a:r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</a:t>
            </a:r>
            <a:r>
              <a:rPr lang="pt-BR" sz="4000" dirty="0" err="1"/>
              <a:t>Having</a:t>
            </a:r>
            <a:endParaRPr lang="pt-BR" sz="40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024F4-947E-665D-45FC-33FEED411A09}"/>
              </a:ext>
            </a:extLst>
          </p:cNvPr>
          <p:cNvSpPr/>
          <p:nvPr/>
        </p:nvSpPr>
        <p:spPr>
          <a:xfrm>
            <a:off x="206472" y="922443"/>
            <a:ext cx="11828212" cy="1043450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HAVING:</a:t>
            </a:r>
          </a:p>
          <a:p>
            <a:pPr algn="just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Após feito o agrupamento, pode-se usar a cláusula HAVING para selecionar quais os serão grupos a serem incluídos no resultado.</a:t>
            </a:r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8F4064-58F5-8718-DD1A-7DCDDFC9E51B}"/>
              </a:ext>
            </a:extLst>
          </p:cNvPr>
          <p:cNvSpPr txBox="1"/>
          <p:nvPr/>
        </p:nvSpPr>
        <p:spPr>
          <a:xfrm>
            <a:off x="3946670" y="1965893"/>
            <a:ext cx="2291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EXEMPLOS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4A1459-038E-F91F-B97F-4D94F786FCFB}"/>
              </a:ext>
            </a:extLst>
          </p:cNvPr>
          <p:cNvSpPr txBox="1"/>
          <p:nvPr/>
        </p:nvSpPr>
        <p:spPr>
          <a:xfrm>
            <a:off x="251702" y="2454988"/>
            <a:ext cx="1135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(salario) as 'Maior’,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cod_depto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funcionarios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cod_depto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having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cod_depto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= 2;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048603-1E9B-EBF2-6011-F07BC8100519}"/>
              </a:ext>
            </a:extLst>
          </p:cNvPr>
          <p:cNvSpPr txBox="1"/>
          <p:nvPr/>
        </p:nvSpPr>
        <p:spPr>
          <a:xfrm>
            <a:off x="181894" y="3532563"/>
            <a:ext cx="11828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dProduto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, sum(quantidade)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Movimentacao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Produto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tipomov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= 'S'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CODPRODUTO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having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 sum(quantidade) &gt; 50;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FA8039-0F41-9EEE-676C-2F77BA1B0DBD}"/>
              </a:ext>
            </a:extLst>
          </p:cNvPr>
          <p:cNvSpPr txBox="1"/>
          <p:nvPr/>
        </p:nvSpPr>
        <p:spPr>
          <a:xfrm>
            <a:off x="385037" y="4842007"/>
            <a:ext cx="60767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C00000"/>
                </a:solidFill>
              </a:rPr>
              <a:t>Select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cod_depto</a:t>
            </a:r>
            <a:r>
              <a:rPr lang="pt-BR" sz="2400" b="1" dirty="0">
                <a:solidFill>
                  <a:srgbClr val="C00000"/>
                </a:solidFill>
              </a:rPr>
              <a:t>, sum(salario) as 'Total'  </a:t>
            </a:r>
            <a:r>
              <a:rPr lang="pt-BR" sz="2400" b="1" dirty="0" err="1">
                <a:solidFill>
                  <a:srgbClr val="C00000"/>
                </a:solidFill>
              </a:rPr>
              <a:t>from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funcionarios</a:t>
            </a:r>
            <a:r>
              <a:rPr lang="pt-BR" sz="2400" b="1" dirty="0">
                <a:solidFill>
                  <a:srgbClr val="C00000"/>
                </a:solidFill>
              </a:rPr>
              <a:t> WHERE </a:t>
            </a:r>
            <a:r>
              <a:rPr lang="pt-BR" sz="2400" b="1" dirty="0" err="1">
                <a:solidFill>
                  <a:srgbClr val="C00000"/>
                </a:solidFill>
              </a:rPr>
              <a:t>cod_depto</a:t>
            </a:r>
            <a:r>
              <a:rPr lang="pt-BR" sz="2400" b="1" dirty="0">
                <a:solidFill>
                  <a:srgbClr val="C00000"/>
                </a:solidFill>
              </a:rPr>
              <a:t> = 1;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BD17D-2DE0-6319-660C-52DB6C0BF226}"/>
              </a:ext>
            </a:extLst>
          </p:cNvPr>
          <p:cNvSpPr txBox="1"/>
          <p:nvPr/>
        </p:nvSpPr>
        <p:spPr>
          <a:xfrm>
            <a:off x="4474375" y="5735952"/>
            <a:ext cx="7482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C00000"/>
                </a:solidFill>
              </a:rPr>
              <a:t>select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cod_depto</a:t>
            </a:r>
            <a:r>
              <a:rPr lang="pt-BR" sz="2400" b="1" dirty="0">
                <a:solidFill>
                  <a:srgbClr val="C00000"/>
                </a:solidFill>
              </a:rPr>
              <a:t>, sum(salario) as 'Total' </a:t>
            </a:r>
            <a:r>
              <a:rPr lang="pt-BR" sz="2400" b="1" dirty="0" err="1">
                <a:solidFill>
                  <a:srgbClr val="C00000"/>
                </a:solidFill>
              </a:rPr>
              <a:t>from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funcionarios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group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by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cod_depto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having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err="1">
                <a:solidFill>
                  <a:srgbClr val="C00000"/>
                </a:solidFill>
              </a:rPr>
              <a:t>cod_depto</a:t>
            </a:r>
            <a:r>
              <a:rPr lang="pt-BR" sz="2400" b="1" dirty="0">
                <a:solidFill>
                  <a:srgbClr val="C00000"/>
                </a:solidFill>
              </a:rPr>
              <a:t> = 2;</a:t>
            </a:r>
          </a:p>
        </p:txBody>
      </p:sp>
      <p:sp>
        <p:nvSpPr>
          <p:cNvPr id="23" name="Seta: Dobrada para Cima 22">
            <a:extLst>
              <a:ext uri="{FF2B5EF4-FFF2-40B4-BE49-F238E27FC236}">
                <a16:creationId xmlns:a16="http://schemas.microsoft.com/office/drawing/2014/main" id="{E48C26D6-B7C4-FC19-7241-49FD9C5D151E}"/>
              </a:ext>
            </a:extLst>
          </p:cNvPr>
          <p:cNvSpPr/>
          <p:nvPr/>
        </p:nvSpPr>
        <p:spPr>
          <a:xfrm rot="5400000">
            <a:off x="3403889" y="5692513"/>
            <a:ext cx="830997" cy="79197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" y="120363"/>
            <a:ext cx="8750993" cy="55038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Where – Sentença Condicional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9925"/>
            <a:ext cx="8008374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4C6783-91CC-2005-BA08-5F1642DE500C}"/>
              </a:ext>
            </a:extLst>
          </p:cNvPr>
          <p:cNvSpPr txBox="1"/>
          <p:nvPr/>
        </p:nvSpPr>
        <p:spPr>
          <a:xfrm>
            <a:off x="1300255" y="1333924"/>
            <a:ext cx="987171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Como vimos, a cláusula WHERE permite selecionar quais as linhas da tabela a serão incluídas  no resultado (lista)  de uma busca.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Existem várias formas de montar uma cláusula WHERE.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Usando um dos seguintes elementos: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Operadores de comparação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    = igual a                   &lt;&gt; ou != diferente que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    &gt; maior que             &lt; menor que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&gt;= ou !&lt; maior ou igual (não menor)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&lt;= ou !&gt;  menor ou igual (não maior)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7154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Cláusula:  </a:t>
            </a:r>
            <a:r>
              <a:rPr lang="pt-BR" dirty="0" err="1"/>
              <a:t>Between</a:t>
            </a:r>
            <a:r>
              <a:rPr lang="pt-BR" dirty="0"/>
              <a:t> (entre)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699068"/>
            <a:ext cx="2333358" cy="932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1018499" y="2085651"/>
            <a:ext cx="101550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BETWEEN &lt;valor&gt; AND &lt;valor&gt;  seleciona os registros cujos valores estão entre uma determinada faixa.   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Para fazer o contrário, bastaria usar </a:t>
            </a:r>
            <a:r>
              <a:rPr lang="pt-BR" sz="2800" b="1" dirty="0">
                <a:solidFill>
                  <a:srgbClr val="FF0000"/>
                </a:solidFill>
              </a:rPr>
              <a:t>NOT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BETWEEN -- (mas nesse caso a consulta não  é tão eficiente).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NOT BETWEEN &lt;valor&gt; AND &lt;valor&gt;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2A0A42-0F67-1CB3-3105-59B2F549CDA7}"/>
              </a:ext>
            </a:extLst>
          </p:cNvPr>
          <p:cNvSpPr txBox="1"/>
          <p:nvPr/>
        </p:nvSpPr>
        <p:spPr>
          <a:xfrm>
            <a:off x="2404848" y="5622448"/>
            <a:ext cx="7845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Obs.: Os Extremos são inclusos na condição.</a:t>
            </a:r>
          </a:p>
        </p:txBody>
      </p:sp>
    </p:spTree>
    <p:extLst>
      <p:ext uri="{BB962C8B-B14F-4D97-AF65-F5344CB8AC3E}">
        <p14:creationId xmlns:p14="http://schemas.microsoft.com/office/powerpoint/2010/main" val="190203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9" y="123209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 de </a:t>
            </a:r>
            <a:r>
              <a:rPr lang="pt-BR" dirty="0" err="1"/>
              <a:t>Between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" y="669055"/>
            <a:ext cx="5363979" cy="99776"/>
          </a:xfrm>
          <a:prstGeom prst="rect">
            <a:avLst/>
          </a:prstGeom>
        </p:spPr>
      </p:pic>
      <p:sp>
        <p:nvSpPr>
          <p:cNvPr id="1060" name="Mestrado 1059">
            <a:extLst>
              <a:ext uri="{FF2B5EF4-FFF2-40B4-BE49-F238E27FC236}">
                <a16:creationId xmlns:a16="http://schemas.microsoft.com/office/drawing/2014/main" id="{B19D80E0-BC3C-2B8F-2A99-61EED38FE765}"/>
              </a:ext>
            </a:extLst>
          </p:cNvPr>
          <p:cNvSpPr/>
          <p:nvPr/>
        </p:nvSpPr>
        <p:spPr>
          <a:xfrm>
            <a:off x="10857969" y="360491"/>
            <a:ext cx="562931" cy="470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061" name="Doutorado 1060">
            <a:extLst>
              <a:ext uri="{FF2B5EF4-FFF2-40B4-BE49-F238E27FC236}">
                <a16:creationId xmlns:a16="http://schemas.microsoft.com/office/drawing/2014/main" id="{CE7FE0CE-F76E-AB88-7EE3-3BA3E91C8F05}"/>
              </a:ext>
            </a:extLst>
          </p:cNvPr>
          <p:cNvSpPr/>
          <p:nvPr/>
        </p:nvSpPr>
        <p:spPr>
          <a:xfrm>
            <a:off x="11496011" y="997023"/>
            <a:ext cx="562931" cy="4700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FCFDE2-964E-F8E1-E8E1-02FEDBDD4D63}"/>
              </a:ext>
            </a:extLst>
          </p:cNvPr>
          <p:cNvSpPr txBox="1"/>
          <p:nvPr/>
        </p:nvSpPr>
        <p:spPr>
          <a:xfrm>
            <a:off x="707924" y="1467058"/>
            <a:ext cx="879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Para buscarmos os preços dos produtos que custam: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entre 10 e 30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650DCB-0684-72A3-68CE-5129AC73E5CF}"/>
              </a:ext>
            </a:extLst>
          </p:cNvPr>
          <p:cNvSpPr txBox="1"/>
          <p:nvPr/>
        </p:nvSpPr>
        <p:spPr>
          <a:xfrm>
            <a:off x="899652" y="2913154"/>
            <a:ext cx="10722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Produto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between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10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30;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173E27-C0FA-7D2B-F397-C2356F6CB1BA}"/>
              </a:ext>
            </a:extLst>
          </p:cNvPr>
          <p:cNvSpPr txBox="1"/>
          <p:nvPr/>
        </p:nvSpPr>
        <p:spPr>
          <a:xfrm>
            <a:off x="899651" y="4620860"/>
            <a:ext cx="10722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Produtos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&gt;= 10 and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&lt;= 30;</a:t>
            </a: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34DD4D50-974E-21AE-8279-B8CC5BE38231}"/>
              </a:ext>
            </a:extLst>
          </p:cNvPr>
          <p:cNvSpPr/>
          <p:nvPr/>
        </p:nvSpPr>
        <p:spPr>
          <a:xfrm>
            <a:off x="4719485" y="3488102"/>
            <a:ext cx="545690" cy="101569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Cláusula:  in (lista)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699068"/>
            <a:ext cx="2333358" cy="932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0" y="848630"/>
            <a:ext cx="106778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Você pode selecionar valores de acordo com uma lista usando “</a:t>
            </a:r>
            <a:r>
              <a:rPr lang="pt-BR" sz="2800" b="1" dirty="0">
                <a:solidFill>
                  <a:srgbClr val="FF0000"/>
                </a:solidFill>
              </a:rPr>
              <a:t>in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Se o valor pertence à lista, a linha será incluída no resultado 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3753708" y="1670792"/>
            <a:ext cx="2554585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940784" y="2229531"/>
            <a:ext cx="9545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Empresa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in (1,3,4,5,6,9);</a:t>
            </a:r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438ABA9B-4699-D905-04CD-005D1992B7E9}"/>
              </a:ext>
            </a:extLst>
          </p:cNvPr>
          <p:cNvSpPr/>
          <p:nvPr/>
        </p:nvSpPr>
        <p:spPr>
          <a:xfrm>
            <a:off x="4571997" y="2713387"/>
            <a:ext cx="353963" cy="59800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E712A0-CBA2-68DA-F0BE-B56054860811}"/>
              </a:ext>
            </a:extLst>
          </p:cNvPr>
          <p:cNvSpPr txBox="1"/>
          <p:nvPr/>
        </p:nvSpPr>
        <p:spPr>
          <a:xfrm>
            <a:off x="262357" y="3223729"/>
            <a:ext cx="12044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Empresa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= 1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=3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= 4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=5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=6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=9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CF42E6-BA36-FF7D-F610-C907F66315F4}"/>
              </a:ext>
            </a:extLst>
          </p:cNvPr>
          <p:cNvSpPr txBox="1"/>
          <p:nvPr/>
        </p:nvSpPr>
        <p:spPr>
          <a:xfrm>
            <a:off x="227044" y="4527524"/>
            <a:ext cx="11964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Empresa Where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between 1 and 6) </a:t>
            </a:r>
            <a:r>
              <a:rPr lang="en-US" sz="2400" b="1" dirty="0">
                <a:solidFill>
                  <a:srgbClr val="FF0000"/>
                </a:solidFill>
              </a:rPr>
              <a:t>and not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=2)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= 9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Seta: de Cima para Baixo 15">
            <a:extLst>
              <a:ext uri="{FF2B5EF4-FFF2-40B4-BE49-F238E27FC236}">
                <a16:creationId xmlns:a16="http://schemas.microsoft.com/office/drawing/2014/main" id="{6BA2C904-980B-709C-F69E-3B29AF95C905}"/>
              </a:ext>
            </a:extLst>
          </p:cNvPr>
          <p:cNvSpPr/>
          <p:nvPr/>
        </p:nvSpPr>
        <p:spPr>
          <a:xfrm>
            <a:off x="4571997" y="4039978"/>
            <a:ext cx="353963" cy="56046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D16505-C6BF-ACCE-1AEF-DAE95D916762}"/>
              </a:ext>
            </a:extLst>
          </p:cNvPr>
          <p:cNvSpPr txBox="1"/>
          <p:nvPr/>
        </p:nvSpPr>
        <p:spPr>
          <a:xfrm>
            <a:off x="690062" y="5669465"/>
            <a:ext cx="10150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Obs</a:t>
            </a:r>
            <a:r>
              <a:rPr lang="pt-BR" sz="2400" b="1" dirty="0">
                <a:solidFill>
                  <a:srgbClr val="FF0000"/>
                </a:solidFill>
              </a:rPr>
              <a:t>: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Para retornar os valores que não estão na lista, pode-se usar </a:t>
            </a:r>
            <a:r>
              <a:rPr lang="pt-BR" sz="2400" b="1" dirty="0">
                <a:solidFill>
                  <a:srgbClr val="FF0000"/>
                </a:solidFill>
              </a:rPr>
              <a:t>NOT IN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0672F0-419B-8AF4-C419-2E4E6AC41536}"/>
              </a:ext>
            </a:extLst>
          </p:cNvPr>
          <p:cNvSpPr txBox="1"/>
          <p:nvPr/>
        </p:nvSpPr>
        <p:spPr>
          <a:xfrm>
            <a:off x="940783" y="6151624"/>
            <a:ext cx="9545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Empresa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codempresa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not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in (1,3,4,5,6,9);</a:t>
            </a:r>
          </a:p>
        </p:txBody>
      </p:sp>
    </p:spTree>
    <p:extLst>
      <p:ext uri="{BB962C8B-B14F-4D97-AF65-F5344CB8AC3E}">
        <p14:creationId xmlns:p14="http://schemas.microsoft.com/office/powerpoint/2010/main" val="16780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401467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Cláusula Like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7" y="699068"/>
            <a:ext cx="3526421" cy="678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0" y="1630481"/>
            <a:ext cx="1153323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 operador LIKE [como] faz casamento de padrões , utilizando os caracteres curinga:  “%” e/ou  “_”  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Um padrão é uma </a:t>
            </a:r>
            <a:r>
              <a:rPr lang="pt-BR" sz="2400" b="1" dirty="0" err="1">
                <a:solidFill>
                  <a:schemeClr val="bg1"/>
                </a:solidFill>
              </a:rPr>
              <a:t>string</a:t>
            </a:r>
            <a:r>
              <a:rPr lang="pt-BR" sz="2400" b="1" dirty="0">
                <a:solidFill>
                  <a:schemeClr val="bg1"/>
                </a:solidFill>
              </a:rPr>
              <a:t> contendo caracteres que podem ser combinados com parte de outra </a:t>
            </a:r>
            <a:r>
              <a:rPr lang="pt-BR" sz="2400" b="1" dirty="0" err="1">
                <a:solidFill>
                  <a:schemeClr val="bg1"/>
                </a:solidFill>
              </a:rPr>
              <a:t>string</a:t>
            </a:r>
            <a:r>
              <a:rPr lang="pt-BR" sz="24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44245" y="3987092"/>
            <a:ext cx="12044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OS CARACTERES:    </a:t>
            </a:r>
          </a:p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%  (PERCENTAGEM): Representar qualquer quantidade de caracteres a partir do caractere %    </a:t>
            </a:r>
          </a:p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_  (SUBLINHADO): Combinar com um único caractere na posição do _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4FE20B-0CC7-81B6-27CC-CB8A6A36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5779"/>
            <a:ext cx="1799303" cy="8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88618" y="598004"/>
            <a:ext cx="2376151" cy="1099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899651" y="1145473"/>
            <a:ext cx="8908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pessoas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nome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like 'Maria%';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4FE20B-0CC7-81B6-27CC-CB8A6A36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5779"/>
            <a:ext cx="1799303" cy="88222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62357" y="0"/>
            <a:ext cx="2554585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Exemplos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5A29DA-FD8D-11D5-AF50-C462BE655097}"/>
              </a:ext>
            </a:extLst>
          </p:cNvPr>
          <p:cNvSpPr txBox="1"/>
          <p:nvPr/>
        </p:nvSpPr>
        <p:spPr>
          <a:xfrm>
            <a:off x="958643" y="2019426"/>
            <a:ext cx="8377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Pessoa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nome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like '%Silva';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C7CDFD-B235-ED4B-0A7E-C9E1A69D072A}"/>
              </a:ext>
            </a:extLst>
          </p:cNvPr>
          <p:cNvSpPr txBox="1"/>
          <p:nvPr/>
        </p:nvSpPr>
        <p:spPr>
          <a:xfrm>
            <a:off x="899651" y="2784016"/>
            <a:ext cx="9881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funcionarios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nome_funcionario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like '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roge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%';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8020D6-EA69-264D-9B25-AC3B3F6A8124}"/>
              </a:ext>
            </a:extLst>
          </p:cNvPr>
          <p:cNvSpPr txBox="1"/>
          <p:nvPr/>
        </p:nvSpPr>
        <p:spPr>
          <a:xfrm>
            <a:off x="899650" y="3548606"/>
            <a:ext cx="1036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funcionarios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nome_funcionario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like ‘%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Sou_a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;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622415-24BE-599D-FC18-63CDA07A6CDA}"/>
              </a:ext>
            </a:extLst>
          </p:cNvPr>
          <p:cNvSpPr txBox="1"/>
          <p:nvPr/>
        </p:nvSpPr>
        <p:spPr>
          <a:xfrm>
            <a:off x="899649" y="4491787"/>
            <a:ext cx="1036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funcionarios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where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nome_funcionario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like ‘%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Sou_a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%;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35228"/>
            <a:ext cx="6551398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de Agregação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62357" y="642225"/>
            <a:ext cx="6020456" cy="1158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186813" y="1026824"/>
            <a:ext cx="12192000" cy="410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COUNT(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 Conta quantos valores existem da expressão dada dentro do   grupo (se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for NULL para uma linha, a linha não é incluída na contagem).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COUNT(*) 	Conta quantas linhas existem dentro do grupo.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MAX(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 	Retorna o máximo valor de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dentro do grupo.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MIN(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 	Retorna o mínimo valor de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dentro do grupo.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expr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 	Retorna o somatório da expressão dentro do grupo.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AVG(EXPR)        Retorna a Média Aritmética da expressão dentro do grupo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9267803" y="6149564"/>
            <a:ext cx="2554585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Exemplo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4FE20B-0CC7-81B6-27CC-CB8A6A36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5779"/>
            <a:ext cx="1799303" cy="8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48" y="719925"/>
            <a:ext cx="7329949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71999F6-1A46-64C3-93CE-96E142B8D242}"/>
              </a:ext>
            </a:extLst>
          </p:cNvPr>
          <p:cNvSpPr txBox="1">
            <a:spLocks/>
          </p:cNvSpPr>
          <p:nvPr/>
        </p:nvSpPr>
        <p:spPr>
          <a:xfrm>
            <a:off x="0" y="138903"/>
            <a:ext cx="8820933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Exemplos Função de Agregação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698FA6-70A5-8001-9306-B30CC35D1C72}"/>
              </a:ext>
            </a:extLst>
          </p:cNvPr>
          <p:cNvSpPr txBox="1"/>
          <p:nvPr/>
        </p:nvSpPr>
        <p:spPr>
          <a:xfrm>
            <a:off x="2787279" y="1391246"/>
            <a:ext cx="56796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(*)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Pessoas;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60FF2C4-3C65-AAF8-1003-75379004650E}"/>
              </a:ext>
            </a:extLst>
          </p:cNvPr>
          <p:cNvGrpSpPr/>
          <p:nvPr/>
        </p:nvGrpSpPr>
        <p:grpSpPr>
          <a:xfrm>
            <a:off x="1709337" y="1483280"/>
            <a:ext cx="8273845" cy="1700778"/>
            <a:chOff x="2328769" y="3309377"/>
            <a:chExt cx="8273845" cy="1700778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C8FAF2B-8D93-A459-D9C5-F8FD04B84E7E}"/>
                </a:ext>
              </a:extLst>
            </p:cNvPr>
            <p:cNvSpPr txBox="1"/>
            <p:nvPr/>
          </p:nvSpPr>
          <p:spPr>
            <a:xfrm>
              <a:off x="2328769" y="4486935"/>
              <a:ext cx="82738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b="1" dirty="0" err="1">
                  <a:solidFill>
                    <a:schemeClr val="tx2">
                      <a:lumMod val="50000"/>
                    </a:schemeClr>
                  </a:solidFill>
                </a:rPr>
                <a:t>Select</a:t>
              </a:r>
              <a:r>
                <a:rPr lang="pt-BR" sz="2800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pt-BR" sz="2800" b="1" dirty="0" err="1">
                  <a:solidFill>
                    <a:schemeClr val="tx2">
                      <a:lumMod val="50000"/>
                    </a:schemeClr>
                  </a:solidFill>
                </a:rPr>
                <a:t>avg</a:t>
              </a:r>
              <a:r>
                <a:rPr lang="pt-BR" sz="2800" b="1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pt-BR" sz="2800" b="1" dirty="0" err="1">
                  <a:solidFill>
                    <a:schemeClr val="tx2">
                      <a:lumMod val="50000"/>
                    </a:schemeClr>
                  </a:solidFill>
                </a:rPr>
                <a:t>Preco</a:t>
              </a:r>
              <a:r>
                <a:rPr lang="pt-BR" sz="2800" b="1" dirty="0">
                  <a:solidFill>
                    <a:schemeClr val="tx2">
                      <a:lumMod val="50000"/>
                    </a:schemeClr>
                  </a:solidFill>
                </a:rPr>
                <a:t>) as "</a:t>
              </a:r>
              <a:r>
                <a:rPr lang="pt-BR" sz="2800" b="1" dirty="0" err="1">
                  <a:solidFill>
                    <a:srgbClr val="C00000"/>
                  </a:solidFill>
                </a:rPr>
                <a:t>Media_Preco</a:t>
              </a:r>
              <a:r>
                <a:rPr lang="pt-BR" sz="2800" b="1" dirty="0" err="1">
                  <a:solidFill>
                    <a:schemeClr val="tx2">
                      <a:lumMod val="50000"/>
                    </a:schemeClr>
                  </a:solidFill>
                </a:rPr>
                <a:t>s</a:t>
              </a:r>
              <a:r>
                <a:rPr lang="pt-BR" sz="2800" b="1" dirty="0">
                  <a:solidFill>
                    <a:schemeClr val="tx2">
                      <a:lumMod val="50000"/>
                    </a:schemeClr>
                  </a:solidFill>
                </a:rPr>
                <a:t>" </a:t>
              </a:r>
              <a:r>
                <a:rPr lang="pt-BR" sz="2800" b="1" dirty="0" err="1">
                  <a:solidFill>
                    <a:schemeClr val="tx2">
                      <a:lumMod val="50000"/>
                    </a:schemeClr>
                  </a:solidFill>
                </a:rPr>
                <a:t>from</a:t>
              </a:r>
              <a:r>
                <a:rPr lang="pt-BR" sz="2800" b="1" dirty="0">
                  <a:solidFill>
                    <a:schemeClr val="tx2">
                      <a:lumMod val="50000"/>
                    </a:schemeClr>
                  </a:solidFill>
                </a:rPr>
                <a:t> Produto;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1BBE4E92-70B5-F280-EFFD-570E1D2C086D}"/>
                </a:ext>
              </a:extLst>
            </p:cNvPr>
            <p:cNvCxnSpPr/>
            <p:nvPr/>
          </p:nvCxnSpPr>
          <p:spPr>
            <a:xfrm flipV="1">
              <a:off x="7498246" y="3701328"/>
              <a:ext cx="1740310" cy="8143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DB5033A-F0D8-33C6-B675-2C651C6500AA}"/>
                </a:ext>
              </a:extLst>
            </p:cNvPr>
            <p:cNvSpPr txBox="1"/>
            <p:nvPr/>
          </p:nvSpPr>
          <p:spPr>
            <a:xfrm>
              <a:off x="9350477" y="3309377"/>
              <a:ext cx="1135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ALIAS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5EE2B64-2884-0356-C841-40E8370BE805}"/>
              </a:ext>
            </a:extLst>
          </p:cNvPr>
          <p:cNvSpPr txBox="1"/>
          <p:nvPr/>
        </p:nvSpPr>
        <p:spPr>
          <a:xfrm>
            <a:off x="1643585" y="3947685"/>
            <a:ext cx="9450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avg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), min(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),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max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Preco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Produto;</a:t>
            </a:r>
          </a:p>
        </p:txBody>
      </p:sp>
    </p:spTree>
    <p:extLst>
      <p:ext uri="{BB962C8B-B14F-4D97-AF65-F5344CB8AC3E}">
        <p14:creationId xmlns:p14="http://schemas.microsoft.com/office/powerpoint/2010/main" val="364779903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891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Franklin Gothic Book</vt:lpstr>
      <vt:lpstr>Franklin Gothic Demi</vt:lpstr>
      <vt:lpstr>Wingdings</vt:lpstr>
      <vt:lpstr>1_Personalizado</vt:lpstr>
      <vt:lpstr>Clausulas Betwen – in - like</vt:lpstr>
      <vt:lpstr>Where – Sentença Condicional</vt:lpstr>
      <vt:lpstr>Cláusula:  Between (entre)</vt:lpstr>
      <vt:lpstr>Exemplo de Between</vt:lpstr>
      <vt:lpstr>Cláusula:  in (lista)</vt:lpstr>
      <vt:lpstr>Cláusula Like</vt:lpstr>
      <vt:lpstr>Apresentação do PowerPoint</vt:lpstr>
      <vt:lpstr>Funções de Agregação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osias baptista de souza filho</dc:creator>
  <cp:lastModifiedBy>osias baptista de souza filho</cp:lastModifiedBy>
  <cp:revision>40</cp:revision>
  <dcterms:created xsi:type="dcterms:W3CDTF">2024-09-22T19:45:50Z</dcterms:created>
  <dcterms:modified xsi:type="dcterms:W3CDTF">2024-10-04T21:29:45Z</dcterms:modified>
</cp:coreProperties>
</file>