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7102475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ErBxqKPvXd1ynvCAoUOWwVOy5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5305F6-9293-491C-B416-41E85C5F1211}">
  <a:tblStyle styleId="{5E5305F6-9293-491C-B416-41E85C5F121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ECF4"/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fill>
          <a:solidFill>
            <a:srgbClr val="E8ECF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s-CL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pectrum.ieee.org/at-work/tech-careers/top-programming-language-2020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c62bbd7d1_0_0:notes"/>
          <p:cNvSpPr txBox="1"/>
          <p:nvPr>
            <p:ph idx="1" type="body"/>
          </p:nvPr>
        </p:nvSpPr>
        <p:spPr>
          <a:xfrm>
            <a:off x="710248" y="4861441"/>
            <a:ext cx="56820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2c62bbd7d1_0_0:notes"/>
          <p:cNvSpPr/>
          <p:nvPr>
            <p:ph idx="2" type="sldImg"/>
          </p:nvPr>
        </p:nvSpPr>
        <p:spPr>
          <a:xfrm>
            <a:off x="993775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https://docs.python.org/2/library/functions.html</a:t>
            </a:r>
            <a:endParaRPr/>
          </a:p>
        </p:txBody>
      </p:sp>
      <p:sp>
        <p:nvSpPr>
          <p:cNvPr id="163" name="Google Shape;163;p11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https://docs.python.org/2/library/functions.html</a:t>
            </a:r>
            <a:endParaRPr/>
          </a:p>
        </p:txBody>
      </p:sp>
      <p:sp>
        <p:nvSpPr>
          <p:cNvPr id="171" name="Google Shape;171;p13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https://docs.python.org/2/library/functions.html</a:t>
            </a:r>
            <a:endParaRPr/>
          </a:p>
        </p:txBody>
      </p:sp>
      <p:sp>
        <p:nvSpPr>
          <p:cNvPr id="178" name="Google Shape;178;p15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https://docs.python.org/2/library/functions.html</a:t>
            </a:r>
            <a:endParaRPr/>
          </a:p>
        </p:txBody>
      </p:sp>
      <p:sp>
        <p:nvSpPr>
          <p:cNvPr id="185" name="Google Shape;185;p17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https://docs.python.org/2/library/functions.html</a:t>
            </a:r>
            <a:endParaRPr/>
          </a:p>
        </p:txBody>
      </p:sp>
      <p:sp>
        <p:nvSpPr>
          <p:cNvPr id="196" name="Google Shape;196;p18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https://www.python.org/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https://www.python.org/</a:t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http://www.pythondiario.com/2018/06/9-empresas-de-internet-que-utilizan.html</a:t>
            </a:r>
            <a:endParaRPr/>
          </a:p>
        </p:txBody>
      </p:sp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u="sng">
                <a:solidFill>
                  <a:schemeClr val="hlink"/>
                </a:solidFill>
                <a:hlinkClick r:id="rId2"/>
              </a:rPr>
              <a:t>https://spectrum.ieee.org/at-work/tech-careers/top-programming-language-2020</a:t>
            </a:r>
            <a:endParaRPr sz="1300"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christopherfj" TargetMode="External"/><Relationship Id="rId5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c62bbd7d1_0_0"/>
          <p:cNvSpPr txBox="1"/>
          <p:nvPr>
            <p:ph type="ctrTitle"/>
          </p:nvPr>
        </p:nvSpPr>
        <p:spPr>
          <a:xfrm>
            <a:off x="0" y="2060848"/>
            <a:ext cx="9144000" cy="147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Introducción a Python</a:t>
            </a:r>
            <a:endParaRPr/>
          </a:p>
        </p:txBody>
      </p:sp>
      <p:sp>
        <p:nvSpPr>
          <p:cNvPr id="89" name="Google Shape;89;g12c62bbd7d1_0_0"/>
          <p:cNvSpPr txBox="1"/>
          <p:nvPr>
            <p:ph idx="1" type="subTitle"/>
          </p:nvPr>
        </p:nvSpPr>
        <p:spPr>
          <a:xfrm>
            <a:off x="0" y="3886200"/>
            <a:ext cx="91440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-CL" sz="2400">
                <a:solidFill>
                  <a:schemeClr val="dk1"/>
                </a:solidFill>
              </a:rPr>
              <a:t>Christopher Flores Jara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CL" sz="2400">
                <a:solidFill>
                  <a:schemeClr val="dk1"/>
                </a:solidFill>
              </a:rPr>
              <a:t>                    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CL" sz="2400">
                <a:solidFill>
                  <a:schemeClr val="dk1"/>
                </a:solidFill>
              </a:rPr>
              <a:t>						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-CL" sz="2400">
                <a:solidFill>
                  <a:schemeClr val="dk1"/>
                </a:solidFill>
              </a:rPr>
              <a:t>                  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-CL" sz="2400">
                <a:solidFill>
                  <a:schemeClr val="dk1"/>
                </a:solidFill>
              </a:rPr>
              <a:t>Rancagua, 07/09/2023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Resultado de imagen para python" id="90" name="Google Shape;90;g12c62bbd7d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920" y="332656"/>
            <a:ext cx="1440160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12c62bbd7d1_0_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925" y="4455710"/>
            <a:ext cx="1440150" cy="810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0" y="-27384"/>
            <a:ext cx="9144000" cy="1143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Estructuras de control de flujo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457200" y="1600200"/>
            <a:ext cx="8229600" cy="4709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/>
              <a:t>Condicionales: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 sz="2800"/>
              <a:t>if, elif, else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/>
              <a:t>Ciclos: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 sz="2800"/>
              <a:t>for, while, break, continue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/>
              <a:t>Funciones de python: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 sz="2800"/>
              <a:t>zip, range, enumerate 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0" y="-27384"/>
            <a:ext cx="9144000" cy="1143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Algunas funciones estándares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457200" y="1600201"/>
            <a:ext cx="8229600" cy="2476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1500733"/>
            <a:ext cx="87439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0" y="-27384"/>
            <a:ext cx="9144000" cy="1143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Funciones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457200" y="1600200"/>
            <a:ext cx="8229600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CL"/>
              <a:t>Estructura general: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L" sz="2000"/>
              <a:t>		</a:t>
            </a:r>
            <a:r>
              <a:rPr lang="es-CL" sz="2000">
                <a:solidFill>
                  <a:srgbClr val="00B050"/>
                </a:solidFill>
              </a:rPr>
              <a:t>def </a:t>
            </a:r>
            <a:r>
              <a:rPr lang="es-CL" sz="2000"/>
              <a:t>nombre (parametros):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L" sz="2000"/>
              <a:t>		       ‘’’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L" sz="2000"/>
              <a:t>		        documentacion de la funcion #opcional 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L" sz="2000"/>
              <a:t>		       ‘’’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L" sz="2000"/>
              <a:t>     		       #cuerpo de la función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L" sz="2000"/>
              <a:t>     		       </a:t>
            </a:r>
            <a:r>
              <a:rPr lang="es-CL" sz="2000">
                <a:solidFill>
                  <a:srgbClr val="00B050"/>
                </a:solidFill>
              </a:rPr>
              <a:t>return </a:t>
            </a:r>
            <a:r>
              <a:rPr lang="es-CL" sz="2000"/>
              <a:t>expresión #opcional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CL"/>
              <a:t>Llamada a función: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CL"/>
              <a:t>nombre(parametros)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4000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0" y="-27384"/>
            <a:ext cx="9144000" cy="1143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Clases y objetos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457200" y="1600200"/>
            <a:ext cx="8229600" cy="499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L"/>
              <a:t>Estructura general: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CL" sz="1900"/>
              <a:t>		</a:t>
            </a:r>
            <a:r>
              <a:rPr lang="es-CL" sz="1900">
                <a:solidFill>
                  <a:srgbClr val="00B050"/>
                </a:solidFill>
              </a:rPr>
              <a:t>class </a:t>
            </a:r>
            <a:r>
              <a:rPr lang="es-CL" sz="1900"/>
              <a:t>Nombre (</a:t>
            </a:r>
            <a:r>
              <a:rPr lang="es-CL" sz="1900">
                <a:solidFill>
                  <a:srgbClr val="00B050"/>
                </a:solidFill>
              </a:rPr>
              <a:t>object</a:t>
            </a:r>
            <a:r>
              <a:rPr lang="es-CL" sz="1900"/>
              <a:t>):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CL" sz="1900"/>
              <a:t>		       ‘’’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CL" sz="1900"/>
              <a:t>		        documentacion de la clase #opcional 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CL" sz="1900"/>
              <a:t>		       ‘’’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CL" sz="1900"/>
              <a:t>     	       </a:t>
            </a:r>
            <a:r>
              <a:rPr lang="es-CL" sz="1900">
                <a:solidFill>
                  <a:srgbClr val="00B050"/>
                </a:solidFill>
              </a:rPr>
              <a:t>def </a:t>
            </a:r>
            <a:r>
              <a:rPr lang="es-CL" sz="1900"/>
              <a:t>__ init__ (</a:t>
            </a:r>
            <a:r>
              <a:rPr lang="es-CL" sz="1900">
                <a:solidFill>
                  <a:srgbClr val="00B050"/>
                </a:solidFill>
              </a:rPr>
              <a:t>self</a:t>
            </a:r>
            <a:r>
              <a:rPr lang="es-CL" sz="1900"/>
              <a:t>, parametros_clase):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CL" sz="1900"/>
              <a:t>		               </a:t>
            </a:r>
            <a:r>
              <a:rPr lang="es-CL" sz="1900">
                <a:solidFill>
                  <a:srgbClr val="00B050"/>
                </a:solidFill>
              </a:rPr>
              <a:t>self</a:t>
            </a:r>
            <a:r>
              <a:rPr lang="es-CL" sz="1900"/>
              <a:t>.atributo = parametro</a:t>
            </a:r>
            <a:endParaRPr sz="1900"/>
          </a:p>
          <a:p>
            <a:pPr indent="0" lvl="1" marL="40005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CL" sz="1900"/>
              <a:t> 		       </a:t>
            </a:r>
            <a:r>
              <a:rPr lang="es-CL" sz="1900">
                <a:solidFill>
                  <a:srgbClr val="00B050"/>
                </a:solidFill>
              </a:rPr>
              <a:t>def </a:t>
            </a:r>
            <a:r>
              <a:rPr lang="es-CL" sz="1900"/>
              <a:t>metodo (</a:t>
            </a:r>
            <a:r>
              <a:rPr lang="es-CL" sz="1900">
                <a:solidFill>
                  <a:srgbClr val="00B050"/>
                </a:solidFill>
              </a:rPr>
              <a:t>self</a:t>
            </a:r>
            <a:r>
              <a:rPr lang="es-CL" sz="1900"/>
              <a:t>, parametros):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CL" sz="1900"/>
              <a:t>		               #Cuerpo de la función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s-CL" sz="1800">
                <a:solidFill>
                  <a:srgbClr val="00B050"/>
                </a:solidFill>
              </a:rPr>
              <a:t>                                             return </a:t>
            </a:r>
            <a:r>
              <a:rPr lang="es-CL" sz="1800"/>
              <a:t>expresión #opcional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L"/>
              <a:t>Creación de un objeto: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CL"/>
              <a:t>	objeto = Nombre(parametros_clase)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0" y="-27384"/>
            <a:ext cx="9144000" cy="1143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600"/>
              <a:t>Procesamiento de datos numéricos y gráficos</a:t>
            </a:r>
            <a:endParaRPr sz="3600"/>
          </a:p>
        </p:txBody>
      </p:sp>
      <p:pic>
        <p:nvPicPr>
          <p:cNvPr descr="Resultado de imagen para numpy" id="188" name="Google Shape;1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628800"/>
            <a:ext cx="3816424" cy="1510668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n para pandas python" id="189" name="Google Shape;189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para pandas python" id="190" name="Google Shape;190;p17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664" y="2996952"/>
            <a:ext cx="3874030" cy="2421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matplotlib" id="192" name="Google Shape;19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6944" y="5589239"/>
            <a:ext cx="4449533" cy="1067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457200" y="1600200"/>
            <a:ext cx="834136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/>
              <a:t>Arreglos (ejemplo 4 filas, 4 columnas):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L"/>
              <a:t>Tipos de gráfico</a:t>
            </a:r>
            <a:endParaRPr/>
          </a:p>
        </p:txBody>
      </p:sp>
      <p:sp>
        <p:nvSpPr>
          <p:cNvPr descr="Resultado de imagen para pandas python" id="199" name="Google Shape;199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n para pandas python" id="200" name="Google Shape;200;p1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0" y="-27384"/>
            <a:ext cx="9144000" cy="1143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Procesamiento de datos numéricos y gráficos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/>
          </a:blip>
          <a:srcRect b="0" l="0" r="0" t="12803"/>
          <a:stretch/>
        </p:blipFill>
        <p:spPr>
          <a:xfrm>
            <a:off x="684530" y="4860290"/>
            <a:ext cx="8114030" cy="16370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18"/>
          <p:cNvGraphicFramePr/>
          <p:nvPr/>
        </p:nvGraphicFramePr>
        <p:xfrm>
          <a:off x="1371600" y="2236470"/>
          <a:ext cx="3000000" cy="3000000"/>
        </p:xfrm>
        <a:graphic>
          <a:graphicData uri="http://schemas.openxmlformats.org/drawingml/2006/table">
            <a:tbl>
              <a:tblPr bandCol="1">
                <a:noFill/>
                <a:tableStyleId>{5E5305F6-9293-491C-B416-41E85C5F1211}</a:tableStyleId>
              </a:tblPr>
              <a:tblGrid>
                <a:gridCol w="1599575"/>
                <a:gridCol w="1599575"/>
                <a:gridCol w="1599575"/>
                <a:gridCol w="1599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u="none" cap="none" strike="noStrike"/>
                        <a:t>(fila 0, col 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u="none" cap="none" strike="noStrike"/>
                        <a:t>(fila 0, col 3)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u="none" cap="none" strike="noStrike"/>
                        <a:t>(fila 3, col 0)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u="none" cap="none" strike="noStrike"/>
                        <a:t>(fila 3, col 3)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0" y="-27384"/>
            <a:ext cx="9144000" cy="1143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Contenidos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600200"/>
            <a:ext cx="8229600" cy="5069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s-CL"/>
              <a:t>1. Breve descripción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s-CL"/>
              <a:t>2. Introducción a Python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s-CL" sz="2800"/>
              <a:t>Sintaxis, tipos de datos,  operadores,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s-CL"/>
              <a:t>estructuras de control, funciones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s-CL"/>
              <a:t>3. Introducción a la POO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s-CL"/>
              <a:t>Clases y objetos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s-CL"/>
              <a:t>4. Procesamiento de datos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s-CL" sz="2800"/>
              <a:t>datos numéricos, gráficos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0" y="-27384"/>
            <a:ext cx="9144000" cy="1143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Características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s-CL"/>
              <a:t>Lenguaje interpretado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s-CL"/>
              <a:t>Puede ser interactivo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s-CL"/>
              <a:t>Fácil de aprender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s-CL"/>
              <a:t>Desarrollo rápido de interfaces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s-CL"/>
              <a:t>Open source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s-CL"/>
              <a:t>Muchas bibliotecas disponibles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s-CL"/>
              <a:t>Sintaxis permite un código legible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/>
              <a:t>… etc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0" y="-27384"/>
            <a:ext cx="9144000" cy="1143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¿Quiénes usan Python?</a:t>
            </a:r>
            <a:endParaRPr/>
          </a:p>
        </p:txBody>
      </p:sp>
      <p:pic>
        <p:nvPicPr>
          <p:cNvPr id="112" name="Google Shape;11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" y="1548130"/>
            <a:ext cx="1918970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1670" y="1472565"/>
            <a:ext cx="2813050" cy="156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5">
            <a:alphaModFix/>
          </a:blip>
          <a:srcRect b="0" l="17166" r="18089" t="0"/>
          <a:stretch/>
        </p:blipFill>
        <p:spPr>
          <a:xfrm>
            <a:off x="353060" y="3109595"/>
            <a:ext cx="2002155" cy="174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92220" y="3023870"/>
            <a:ext cx="1737360" cy="168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73190" y="1591310"/>
            <a:ext cx="2293620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030" y="4851400"/>
            <a:ext cx="30511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72250" y="3086735"/>
            <a:ext cx="1973580" cy="147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10">
            <a:alphaModFix/>
          </a:blip>
          <a:srcRect b="36729" l="0" r="0" t="33320"/>
          <a:stretch/>
        </p:blipFill>
        <p:spPr>
          <a:xfrm>
            <a:off x="3402330" y="5312410"/>
            <a:ext cx="2943860" cy="882015"/>
          </a:xfrm>
          <a:prstGeom prst="can">
            <a:avLst>
              <a:gd fmla="val 25000" name="adj"/>
            </a:avLst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40170" y="4851400"/>
            <a:ext cx="2237740" cy="148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0" y="-27384"/>
            <a:ext cx="9144000" cy="1143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Lenguajes de programación más populares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467543" y="6309320"/>
            <a:ext cx="81917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IEEE Spectrum, 2021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7413" y="1414403"/>
            <a:ext cx="6051972" cy="4629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0" y="-27384"/>
            <a:ext cx="9144000" cy="1143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Let’s go!</a:t>
            </a:r>
            <a:endParaRPr/>
          </a:p>
        </p:txBody>
      </p:sp>
      <p:pic>
        <p:nvPicPr>
          <p:cNvPr descr="Resultado de imagen para python vs c"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1161296"/>
            <a:ext cx="6696744" cy="5502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0" y="-27384"/>
            <a:ext cx="9144000" cy="1143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Sintaxis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457200" y="1600200"/>
            <a:ext cx="8229600" cy="4565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CL"/>
              <a:t>Identificadores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s-CL">
                <a:solidFill>
                  <a:schemeClr val="accent2"/>
                </a:solidFill>
              </a:rPr>
              <a:t>Letras, underscore (_)</a:t>
            </a:r>
            <a:r>
              <a:rPr lang="es-CL"/>
              <a:t> y números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/>
              <a:t>No usar palabras reservadas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/>
              <a:t>Nombre de clases comienzan con mayúscula (convención)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CL"/>
              <a:t>Líneas e indentación: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/>
              <a:t>Bloques se delimitan con indentación de líneas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/>
              <a:t>No se utilizan llaves {} ni punto y coma  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/>
              <a:t>Comentarios con #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0" y="-27384"/>
            <a:ext cx="9144000" cy="1143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Operadores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457200" y="1600200"/>
            <a:ext cx="8229600" cy="4565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CL"/>
              <a:t>Numéricos: +,-,*,/,**,%,//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CL"/>
              <a:t>Asignación: =, +=, -=, *=, /=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CL"/>
              <a:t>Comparación: ==, !=, &lt;,&gt;,&lt;=,&gt;=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CL"/>
              <a:t>A nivel de bits: &amp;, |, ^, ~, &gt;&gt;,&lt;&lt;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CL"/>
              <a:t>Lógicos: and, or, not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CL"/>
              <a:t>Membrecía: in, not 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CL"/>
              <a:t>Identidad: is, is not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0" y="-27384"/>
            <a:ext cx="9144000" cy="1143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Tipos de datos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457200" y="1600201"/>
            <a:ext cx="8229600" cy="2476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CL"/>
              <a:t>Números</a:t>
            </a:r>
            <a:r>
              <a:rPr baseline="30000" lang="es-CL"/>
              <a:t>(*)</a:t>
            </a:r>
            <a:r>
              <a:rPr lang="es-CL"/>
              <a:t>: int, float, long, complex, bool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CL"/>
              <a:t>Secuencias: str</a:t>
            </a:r>
            <a:r>
              <a:rPr baseline="30000" lang="es-CL"/>
              <a:t> (*)</a:t>
            </a:r>
            <a:r>
              <a:rPr lang="es-CL"/>
              <a:t>, list, tuple</a:t>
            </a:r>
            <a:r>
              <a:rPr baseline="30000" lang="es-CL"/>
              <a:t> (*)</a:t>
            </a:r>
            <a:r>
              <a:rPr lang="es-CL"/>
              <a:t>, dict, set</a:t>
            </a:r>
            <a:r>
              <a:rPr baseline="30000" lang="es-CL"/>
              <a:t> (*)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CL"/>
              <a:t>Clases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CL"/>
              <a:t>Funciones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683568" y="5013176"/>
            <a:ext cx="748883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L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¡Todo tipo de datos es un objeto!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baseline="3000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(*) </a:t>
            </a: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Inmutable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2018-11-07T03:07:00Z</dcterms:created>
  <dc:creator>christopherfj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