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75" r:id="rId5"/>
    <p:sldId id="286" r:id="rId6"/>
    <p:sldId id="288" r:id="rId7"/>
    <p:sldId id="284" r:id="rId8"/>
    <p:sldId id="289" r:id="rId9"/>
    <p:sldId id="285" r:id="rId10"/>
    <p:sldId id="282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csYy4a8G+GLvjjjReem2EGNQx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C00"/>
    <a:srgbClr val="FF902F"/>
    <a:srgbClr val="CD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3CDDE6-74B7-4370-8B06-6B730DD16BF6}">
  <a:tblStyle styleId="{663CDDE6-74B7-4370-8B06-6B730DD16BF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BE8E7"/>
          </a:solidFill>
        </a:fill>
      </a:tcStyle>
    </a:wholeTbl>
    <a:band1H>
      <a:tcTxStyle b="off" i="off"/>
      <a:tcStyle>
        <a:tcBdr/>
        <a:fill>
          <a:solidFill>
            <a:srgbClr val="F6CECB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6CECB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8249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271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7783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766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1143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2756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8079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675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65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077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903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731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734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197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196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038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62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74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4021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841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usinessinsider.de/wissenschaft/megaspeicher-dna-forscher-sichern-tv-serie-biohackers-im-menschlichen-erbgut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interest.com/pin/264727284317486229/" TargetMode="External"/><Relationship Id="rId5" Type="http://schemas.openxmlformats.org/officeDocument/2006/relationships/image" Target="../media/image20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820650" y="3896074"/>
            <a:ext cx="5384400" cy="225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Medical Software Development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M.Sc. Medical Informatics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Team Habsburg – A Gene Service Project</a:t>
            </a:r>
            <a:endParaRPr lang="en-US"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Galli, Känel, Kruta, Stalder</a:t>
            </a:r>
          </a:p>
        </p:txBody>
      </p:sp>
      <p:grpSp>
        <p:nvGrpSpPr>
          <p:cNvPr id="90" name="Google Shape;90;p1"/>
          <p:cNvGrpSpPr/>
          <p:nvPr/>
        </p:nvGrpSpPr>
        <p:grpSpPr>
          <a:xfrm>
            <a:off x="6625127" y="456765"/>
            <a:ext cx="4742994" cy="782594"/>
            <a:chOff x="6991578" y="254815"/>
            <a:chExt cx="4742994" cy="782594"/>
          </a:xfrm>
        </p:grpSpPr>
        <p:pic>
          <p:nvPicPr>
            <p:cNvPr id="91" name="Google Shape;91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4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2" cy="51548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93670007-C446-4198-B0F6-12103C308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801" y="1349668"/>
            <a:ext cx="5108173" cy="2860577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811E4CC7-900B-45E5-B852-94D0FD1820ED}"/>
              </a:ext>
            </a:extLst>
          </p:cNvPr>
          <p:cNvSpPr txBox="1"/>
          <p:nvPr/>
        </p:nvSpPr>
        <p:spPr>
          <a:xfrm>
            <a:off x="839919" y="6214024"/>
            <a:ext cx="1052361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latin typeface="Calibri (body)"/>
                <a:cs typeface="Arial" panose="020B0604020202020204" pitchFamily="34" charset="0"/>
              </a:rPr>
              <a:t>Business Insider (2021). </a:t>
            </a:r>
            <a:r>
              <a:rPr lang="en-US" sz="1050" dirty="0" err="1">
                <a:latin typeface="Calibri (body)"/>
                <a:cs typeface="Arial" panose="020B0604020202020204" pitchFamily="34" charset="0"/>
              </a:rPr>
              <a:t>Megaspeicher</a:t>
            </a:r>
            <a:r>
              <a:rPr lang="en-US" sz="1050" dirty="0">
                <a:latin typeface="Calibri (body)"/>
                <a:cs typeface="Arial" panose="020B0604020202020204" pitchFamily="34" charset="0"/>
              </a:rPr>
              <a:t> DNA. Retrieved from </a:t>
            </a:r>
            <a:r>
              <a:rPr lang="en-US" sz="1050" dirty="0">
                <a:latin typeface="Calibri (body)"/>
                <a:cs typeface="Arial" panose="020B0604020202020204" pitchFamily="34" charset="0"/>
                <a:hlinkClick r:id="rId6"/>
              </a:rPr>
              <a:t>link</a:t>
            </a:r>
            <a:r>
              <a:rPr lang="en-US" sz="1050" dirty="0">
                <a:latin typeface="Calibri (body)"/>
                <a:cs typeface="Arial" panose="020B0604020202020204" pitchFamily="34" charset="0"/>
              </a:rPr>
              <a:t>. </a:t>
            </a:r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9346F4C4-50AC-4FD6-8BC2-C6A90EDFC3C5}"/>
              </a:ext>
            </a:extLst>
          </p:cNvPr>
          <p:cNvCxnSpPr/>
          <p:nvPr/>
        </p:nvCxnSpPr>
        <p:spPr>
          <a:xfrm>
            <a:off x="837268" y="6162674"/>
            <a:ext cx="10272675" cy="57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8A9F6A2D-6FAC-4B43-9E10-E3C7A024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1</a:t>
            </a:fld>
            <a:endParaRPr lang="de-C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7;p2">
            <a:extLst>
              <a:ext uri="{FF2B5EF4-FFF2-40B4-BE49-F238E27FC236}">
                <a16:creationId xmlns:a16="http://schemas.microsoft.com/office/drawing/2014/main" id="{BCB4E700-1B26-4262-B55A-D9A0CAE26063}"/>
              </a:ext>
            </a:extLst>
          </p:cNvPr>
          <p:cNvSpPr txBox="1">
            <a:spLocks/>
          </p:cNvSpPr>
          <p:nvPr/>
        </p:nvSpPr>
        <p:spPr>
          <a:xfrm>
            <a:off x="530610" y="566393"/>
            <a:ext cx="4362222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Questions</a:t>
            </a:r>
          </a:p>
        </p:txBody>
      </p:sp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4F39BEF3-8542-419E-96CC-88EB2C5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10</a:t>
            </a:fld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87CE47-042B-4F36-844B-A60657703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832" y="2266950"/>
            <a:ext cx="1838484" cy="2981325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DA491E99-C488-4BE2-8A25-C435E39FBADB}"/>
              </a:ext>
            </a:extLst>
          </p:cNvPr>
          <p:cNvSpPr txBox="1"/>
          <p:nvPr/>
        </p:nvSpPr>
        <p:spPr>
          <a:xfrm>
            <a:off x="839919" y="6214024"/>
            <a:ext cx="1052361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latin typeface="Calibri (body)"/>
                <a:cs typeface="Arial" panose="020B0604020202020204" pitchFamily="34" charset="0"/>
              </a:rPr>
              <a:t>Pinterest (2021).</a:t>
            </a:r>
            <a:r>
              <a:rPr lang="de-CH" sz="1050" b="1" dirty="0">
                <a:effectLst/>
              </a:rPr>
              <a:t> </a:t>
            </a:r>
            <a:r>
              <a:rPr lang="de-CH" sz="1050" dirty="0" err="1">
                <a:latin typeface="Calibri (body)"/>
                <a:cs typeface="Arial" panose="020B0604020202020204" pitchFamily="34" charset="0"/>
              </a:rPr>
              <a:t>Forensic</a:t>
            </a:r>
            <a:r>
              <a:rPr lang="de-CH" sz="1050" dirty="0">
                <a:latin typeface="Calibri (body)"/>
                <a:cs typeface="Arial" panose="020B0604020202020204" pitchFamily="34" charset="0"/>
              </a:rPr>
              <a:t> DNA Training</a:t>
            </a:r>
            <a:r>
              <a:rPr lang="en-US" sz="1050" dirty="0">
                <a:latin typeface="Calibri (body)"/>
                <a:cs typeface="Arial" panose="020B0604020202020204" pitchFamily="34" charset="0"/>
              </a:rPr>
              <a:t>. Retrieved from </a:t>
            </a:r>
            <a:r>
              <a:rPr lang="en-US" sz="1050" dirty="0">
                <a:latin typeface="Calibri (body)"/>
                <a:cs typeface="Arial" panose="020B0604020202020204" pitchFamily="34" charset="0"/>
                <a:hlinkClick r:id="rId6"/>
              </a:rPr>
              <a:t>link</a:t>
            </a:r>
            <a:r>
              <a:rPr lang="en-US" sz="1050" dirty="0">
                <a:latin typeface="Calibri (body)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6" name="Straight Arrow Connector 6">
            <a:extLst>
              <a:ext uri="{FF2B5EF4-FFF2-40B4-BE49-F238E27FC236}">
                <a16:creationId xmlns:a16="http://schemas.microsoft.com/office/drawing/2014/main" id="{F9F7BFF5-28CD-4EB5-88B3-9BCF5AA96F43}"/>
              </a:ext>
            </a:extLst>
          </p:cNvPr>
          <p:cNvCxnSpPr/>
          <p:nvPr/>
        </p:nvCxnSpPr>
        <p:spPr>
          <a:xfrm>
            <a:off x="837268" y="6162674"/>
            <a:ext cx="10272675" cy="57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32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7;p2">
            <a:extLst>
              <a:ext uri="{FF2B5EF4-FFF2-40B4-BE49-F238E27FC236}">
                <a16:creationId xmlns:a16="http://schemas.microsoft.com/office/drawing/2014/main" id="{BCB4E700-1B26-4262-B55A-D9A0CAE26063}"/>
              </a:ext>
            </a:extLst>
          </p:cNvPr>
          <p:cNvSpPr txBox="1">
            <a:spLocks/>
          </p:cNvSpPr>
          <p:nvPr/>
        </p:nvSpPr>
        <p:spPr>
          <a:xfrm>
            <a:off x="530610" y="566393"/>
            <a:ext cx="4362222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Git</a:t>
            </a:r>
          </a:p>
        </p:txBody>
      </p:sp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4F39BEF3-8542-419E-96CC-88EB2C5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11</a:t>
            </a:fld>
            <a:endParaRPr lang="de-CH" dirty="0"/>
          </a:p>
        </p:txBody>
      </p:sp>
      <p:cxnSp>
        <p:nvCxnSpPr>
          <p:cNvPr id="16" name="Straight Arrow Connector 6">
            <a:extLst>
              <a:ext uri="{FF2B5EF4-FFF2-40B4-BE49-F238E27FC236}">
                <a16:creationId xmlns:a16="http://schemas.microsoft.com/office/drawing/2014/main" id="{F9F7BFF5-28CD-4EB5-88B3-9BCF5AA96F43}"/>
              </a:ext>
            </a:extLst>
          </p:cNvPr>
          <p:cNvCxnSpPr/>
          <p:nvPr/>
        </p:nvCxnSpPr>
        <p:spPr>
          <a:xfrm>
            <a:off x="837268" y="6162674"/>
            <a:ext cx="10272675" cy="57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F7F5F282-E5CE-422E-A783-AF6B077CC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869" y="3429000"/>
            <a:ext cx="3964074" cy="2493442"/>
          </a:xfrm>
          <a:prstGeom prst="rect">
            <a:avLst/>
          </a:prstGeom>
        </p:spPr>
      </p:pic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759AD015-BCC9-42C1-8319-2D6958CB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1685"/>
          </a:xfrm>
        </p:spPr>
        <p:txBody>
          <a:bodyPr/>
          <a:lstStyle/>
          <a:p>
            <a:pPr marL="0" indent="0">
              <a:buNone/>
            </a:pPr>
            <a:endParaRPr lang="de-CH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https://github.com/christophergalli/Team_Habsburg.git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793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"/>
          <p:cNvGrpSpPr/>
          <p:nvPr/>
        </p:nvGrpSpPr>
        <p:grpSpPr>
          <a:xfrm>
            <a:off x="838200" y="1825625"/>
            <a:ext cx="10515600" cy="3263503"/>
            <a:chOff x="0" y="0"/>
            <a:chExt cx="10515600" cy="3263503"/>
          </a:xfrm>
        </p:grpSpPr>
        <p:cxnSp>
          <p:nvCxnSpPr>
            <p:cNvPr id="99" name="Google Shape;99;p2"/>
            <p:cNvCxnSpPr/>
            <p:nvPr/>
          </p:nvCxnSpPr>
          <p:spPr>
            <a:xfrm>
              <a:off x="0" y="0"/>
              <a:ext cx="10515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0" name="Google Shape;100;p2"/>
            <p:cNvSpPr/>
            <p:nvPr/>
          </p:nvSpPr>
          <p:spPr>
            <a:xfrm>
              <a:off x="0" y="0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0" y="0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de-CH" sz="23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Architecture</a:t>
              </a:r>
              <a:endParaRPr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2"/>
            <p:cNvCxnSpPr/>
            <p:nvPr/>
          </p:nvCxnSpPr>
          <p:spPr>
            <a:xfrm>
              <a:off x="0" y="543917"/>
              <a:ext cx="10515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" name="Google Shape;103;p2"/>
            <p:cNvSpPr/>
            <p:nvPr/>
          </p:nvSpPr>
          <p:spPr>
            <a:xfrm>
              <a:off x="0" y="543917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0" y="543917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de-CH" sz="23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</a:t>
              </a:r>
              <a:r>
                <a:rPr lang="de-CH" sz="23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de-CH" sz="23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Procedure</a:t>
              </a:r>
              <a:r>
                <a:rPr lang="de-CH" sz="23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(Ant/Maven)</a:t>
              </a:r>
              <a:endParaRPr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5" name="Google Shape;105;p2"/>
            <p:cNvCxnSpPr/>
            <p:nvPr/>
          </p:nvCxnSpPr>
          <p:spPr>
            <a:xfrm>
              <a:off x="0" y="1087834"/>
              <a:ext cx="10515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6" name="Google Shape;106;p2"/>
            <p:cNvSpPr/>
            <p:nvPr/>
          </p:nvSpPr>
          <p:spPr>
            <a:xfrm>
              <a:off x="0" y="1087834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0" y="1087834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>
                <a:buClr>
                  <a:schemeClr val="dk1"/>
                </a:buClr>
                <a:buSzPts val="2300"/>
              </a:pPr>
              <a:r>
                <a:rPr lang="de-CH" sz="2300" dirty="0" err="1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Changes</a:t>
              </a:r>
              <a:r>
                <a:rPr lang="de-CH" sz="23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 I-III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endParaRPr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8" name="Google Shape;108;p2"/>
            <p:cNvCxnSpPr/>
            <p:nvPr/>
          </p:nvCxnSpPr>
          <p:spPr>
            <a:xfrm>
              <a:off x="0" y="1631751"/>
              <a:ext cx="10515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" name="Google Shape;109;p2"/>
            <p:cNvSpPr/>
            <p:nvPr/>
          </p:nvSpPr>
          <p:spPr>
            <a:xfrm>
              <a:off x="0" y="1631751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1631751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lvl="0">
                <a:buClr>
                  <a:schemeClr val="dk1"/>
                </a:buClr>
                <a:buSzPts val="2300"/>
              </a:pPr>
              <a:r>
                <a:rPr lang="de-CH" sz="23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Outlook</a:t>
              </a:r>
              <a:endParaRPr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" name="Google Shape;111;p2"/>
            <p:cNvCxnSpPr/>
            <p:nvPr/>
          </p:nvCxnSpPr>
          <p:spPr>
            <a:xfrm>
              <a:off x="0" y="2175669"/>
              <a:ext cx="10515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" name="Google Shape;112;p2"/>
            <p:cNvSpPr/>
            <p:nvPr/>
          </p:nvSpPr>
          <p:spPr>
            <a:xfrm>
              <a:off x="0" y="2175669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0" y="2175669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lvl="0">
                <a:buClr>
                  <a:schemeClr val="dk1"/>
                </a:buClr>
                <a:buSzPts val="2300"/>
              </a:pPr>
              <a:r>
                <a:rPr lang="de-CH" sz="2300" dirty="0" err="1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Conclusions</a:t>
              </a:r>
              <a:endParaRPr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" name="Google Shape;114;p2"/>
            <p:cNvCxnSpPr/>
            <p:nvPr/>
          </p:nvCxnSpPr>
          <p:spPr>
            <a:xfrm>
              <a:off x="0" y="2719586"/>
              <a:ext cx="10515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" name="Google Shape;115;p2"/>
            <p:cNvSpPr/>
            <p:nvPr/>
          </p:nvSpPr>
          <p:spPr>
            <a:xfrm>
              <a:off x="0" y="2719586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13;p2">
              <a:extLst>
                <a:ext uri="{FF2B5EF4-FFF2-40B4-BE49-F238E27FC236}">
                  <a16:creationId xmlns:a16="http://schemas.microsoft.com/office/drawing/2014/main" id="{D36744F2-81A3-494D-9F05-25A1DF1AAC25}"/>
                </a:ext>
              </a:extLst>
            </p:cNvPr>
            <p:cNvSpPr txBox="1"/>
            <p:nvPr/>
          </p:nvSpPr>
          <p:spPr>
            <a:xfrm>
              <a:off x="0" y="2719585"/>
              <a:ext cx="10515600" cy="54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lvl="0">
                <a:buClr>
                  <a:schemeClr val="dk1"/>
                </a:buClr>
                <a:buSzPts val="2300"/>
              </a:pPr>
              <a:r>
                <a:rPr lang="de-CH" sz="23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Questions</a:t>
              </a:r>
              <a:endParaRPr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97;p2">
            <a:extLst>
              <a:ext uri="{FF2B5EF4-FFF2-40B4-BE49-F238E27FC236}">
                <a16:creationId xmlns:a16="http://schemas.microsoft.com/office/drawing/2014/main" id="{B2E4D29D-83F6-4F5D-A0BB-24EF9E0B9A44}"/>
              </a:ext>
            </a:extLst>
          </p:cNvPr>
          <p:cNvSpPr txBox="1">
            <a:spLocks/>
          </p:cNvSpPr>
          <p:nvPr/>
        </p:nvSpPr>
        <p:spPr>
          <a:xfrm>
            <a:off x="530610" y="566393"/>
            <a:ext cx="3449595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Index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38" name="Google Shape;123;p2">
            <a:extLst>
              <a:ext uri="{FF2B5EF4-FFF2-40B4-BE49-F238E27FC236}">
                <a16:creationId xmlns:a16="http://schemas.microsoft.com/office/drawing/2014/main" id="{3605757C-D4E6-48F1-BC57-CA59E827184E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39" name="Google Shape;124;p2">
              <a:extLst>
                <a:ext uri="{FF2B5EF4-FFF2-40B4-BE49-F238E27FC236}">
                  <a16:creationId xmlns:a16="http://schemas.microsoft.com/office/drawing/2014/main" id="{2C792E81-B97D-4DD2-A085-A6FF4543389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125;p2">
              <a:extLst>
                <a:ext uri="{FF2B5EF4-FFF2-40B4-BE49-F238E27FC236}">
                  <a16:creationId xmlns:a16="http://schemas.microsoft.com/office/drawing/2014/main" id="{532DD418-9A69-44E3-B0AE-25B99A71A8D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Foliennummernplatzhalter 2">
            <a:extLst>
              <a:ext uri="{FF2B5EF4-FFF2-40B4-BE49-F238E27FC236}">
                <a16:creationId xmlns:a16="http://schemas.microsoft.com/office/drawing/2014/main" id="{5C19AD71-8CC7-4D5A-BA8C-83DDE62E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2</a:t>
            </a:fld>
            <a:endParaRPr lang="de-C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7;p2">
            <a:extLst>
              <a:ext uri="{FF2B5EF4-FFF2-40B4-BE49-F238E27FC236}">
                <a16:creationId xmlns:a16="http://schemas.microsoft.com/office/drawing/2014/main" id="{BCB4E700-1B26-4262-B55A-D9A0CAE26063}"/>
              </a:ext>
            </a:extLst>
          </p:cNvPr>
          <p:cNvSpPr txBox="1">
            <a:spLocks/>
          </p:cNvSpPr>
          <p:nvPr/>
        </p:nvSpPr>
        <p:spPr>
          <a:xfrm>
            <a:off x="530610" y="566393"/>
            <a:ext cx="3449595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Architecture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399AAB29-DC84-4997-A73F-60598202580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30609" y="1570038"/>
            <a:ext cx="10889865" cy="4468812"/>
          </a:xfrm>
          <a:prstGeom prst="rect">
            <a:avLst/>
          </a:prstGeom>
        </p:spPr>
      </p:pic>
      <p:sp>
        <p:nvSpPr>
          <p:cNvPr id="15" name="Foliennummernplatzhalter 2">
            <a:extLst>
              <a:ext uri="{FF2B5EF4-FFF2-40B4-BE49-F238E27FC236}">
                <a16:creationId xmlns:a16="http://schemas.microsoft.com/office/drawing/2014/main" id="{6AEC1888-C21E-47DB-BA62-01FC021D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3</a:t>
            </a:fld>
            <a:endParaRPr lang="de-C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7;p2">
            <a:extLst>
              <a:ext uri="{FF2B5EF4-FFF2-40B4-BE49-F238E27FC236}">
                <a16:creationId xmlns:a16="http://schemas.microsoft.com/office/drawing/2014/main" id="{BCB4E700-1B26-4262-B55A-D9A0CAE26063}"/>
              </a:ext>
            </a:extLst>
          </p:cNvPr>
          <p:cNvSpPr txBox="1">
            <a:spLocks/>
          </p:cNvSpPr>
          <p:nvPr/>
        </p:nvSpPr>
        <p:spPr>
          <a:xfrm>
            <a:off x="530610" y="566393"/>
            <a:ext cx="4362222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Build procedure</a:t>
            </a:r>
          </a:p>
        </p:txBody>
      </p:sp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4F39BEF3-8542-419E-96CC-88EB2C5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4</a:t>
            </a:fld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81FE33-62E3-4815-A7AF-D814E1309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73" y="1628736"/>
            <a:ext cx="11052253" cy="36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2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7;p2">
            <a:extLst>
              <a:ext uri="{FF2B5EF4-FFF2-40B4-BE49-F238E27FC236}">
                <a16:creationId xmlns:a16="http://schemas.microsoft.com/office/drawing/2014/main" id="{BCB4E700-1B26-4262-B55A-D9A0CAE26063}"/>
              </a:ext>
            </a:extLst>
          </p:cNvPr>
          <p:cNvSpPr txBox="1">
            <a:spLocks/>
          </p:cNvSpPr>
          <p:nvPr/>
        </p:nvSpPr>
        <p:spPr>
          <a:xfrm>
            <a:off x="530608" y="566393"/>
            <a:ext cx="9242042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Changes I</a:t>
            </a:r>
          </a:p>
        </p:txBody>
      </p:sp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E7CA9C-2E93-4EE5-9445-AAD456AC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9197"/>
            <a:ext cx="10515600" cy="4807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Adding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Logs</a:t>
            </a:r>
          </a:p>
          <a:p>
            <a:pPr marL="0" indent="0">
              <a:buNone/>
            </a:pPr>
            <a:endParaRPr lang="de-CH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1:</a:t>
            </a:r>
            <a:r>
              <a:rPr lang="de-CH" dirty="0"/>
              <a:t> Import </a:t>
            </a:r>
            <a:r>
              <a:rPr lang="de-CH" sz="2000" dirty="0"/>
              <a:t>(</a:t>
            </a:r>
            <a:r>
              <a:rPr lang="de-CH" sz="2000" dirty="0" err="1"/>
              <a:t>needed</a:t>
            </a:r>
            <a:r>
              <a:rPr lang="de-CH" sz="2000" dirty="0"/>
              <a:t> </a:t>
            </a:r>
            <a:r>
              <a:rPr lang="de-CH" sz="2000" dirty="0" err="1"/>
              <a:t>packages</a:t>
            </a:r>
            <a:r>
              <a:rPr lang="de-CH" sz="2000" dirty="0"/>
              <a:t>)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2:</a:t>
            </a:r>
            <a:r>
              <a:rPr lang="de-CH" dirty="0"/>
              <a:t> </a:t>
            </a:r>
            <a:r>
              <a:rPr lang="de-CH" dirty="0" err="1"/>
              <a:t>Instantiate</a:t>
            </a:r>
            <a:r>
              <a:rPr lang="de-CH" dirty="0"/>
              <a:t> </a:t>
            </a:r>
            <a:r>
              <a:rPr lang="de-CH" sz="2000" dirty="0"/>
              <a:t>(in </a:t>
            </a:r>
            <a:r>
              <a:rPr lang="de-CH" sz="2000" dirty="0" err="1"/>
              <a:t>class</a:t>
            </a:r>
            <a:r>
              <a:rPr lang="de-CH" sz="2000" dirty="0"/>
              <a:t>)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3:</a:t>
            </a:r>
            <a:r>
              <a:rPr lang="de-CH" dirty="0"/>
              <a:t> Use </a:t>
            </a:r>
            <a:r>
              <a:rPr lang="de-CH" sz="2000" dirty="0"/>
              <a:t>(</a:t>
            </a:r>
            <a:r>
              <a:rPr lang="de-CH" sz="2000" dirty="0" err="1"/>
              <a:t>within</a:t>
            </a:r>
            <a:r>
              <a:rPr lang="de-CH" sz="2000" dirty="0"/>
              <a:t> </a:t>
            </a:r>
            <a:r>
              <a:rPr lang="de-CH" sz="2000" dirty="0" err="1"/>
              <a:t>method</a:t>
            </a:r>
            <a:r>
              <a:rPr lang="de-CH" sz="2000" dirty="0"/>
              <a:t>)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4:</a:t>
            </a:r>
            <a:r>
              <a:rPr lang="de-CH" dirty="0"/>
              <a:t> </a:t>
            </a:r>
            <a:r>
              <a:rPr lang="de-CH" dirty="0" err="1"/>
              <a:t>Collect</a:t>
            </a:r>
            <a:r>
              <a:rPr lang="de-CH" dirty="0"/>
              <a:t> </a:t>
            </a:r>
            <a:r>
              <a:rPr lang="de-CH" sz="2000" dirty="0"/>
              <a:t>(</a:t>
            </a:r>
            <a:r>
              <a:rPr lang="de-CH" sz="2000" dirty="0" err="1"/>
              <a:t>from</a:t>
            </a:r>
            <a:r>
              <a:rPr lang="de-CH" sz="2000" dirty="0"/>
              <a:t> </a:t>
            </a:r>
            <a:r>
              <a:rPr lang="de-CH" sz="2000" dirty="0" err="1"/>
              <a:t>drive</a:t>
            </a:r>
            <a:r>
              <a:rPr lang="de-CH" sz="2000" dirty="0"/>
              <a:t>)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Add </a:t>
            </a:r>
            <a:r>
              <a:rPr lang="de-CH" sz="2000" dirty="0" err="1"/>
              <a:t>dependencies</a:t>
            </a:r>
            <a:r>
              <a:rPr lang="de-CH" sz="2000" dirty="0"/>
              <a:t> in pom.xml (in </a:t>
            </a:r>
            <a:r>
              <a:rPr lang="de-CH" sz="2000" dirty="0" err="1"/>
              <a:t>case</a:t>
            </a:r>
            <a:r>
              <a:rPr lang="de-CH" sz="2000" dirty="0"/>
              <a:t> </a:t>
            </a:r>
            <a:r>
              <a:rPr lang="de-CH" sz="2000" dirty="0" err="1"/>
              <a:t>you</a:t>
            </a:r>
            <a:r>
              <a:rPr lang="de-CH" sz="2000" dirty="0"/>
              <a:t> </a:t>
            </a:r>
            <a:r>
              <a:rPr lang="de-CH" sz="2000" dirty="0" err="1"/>
              <a:t>want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use</a:t>
            </a:r>
            <a:r>
              <a:rPr lang="de-CH" sz="2000" dirty="0"/>
              <a:t> a different </a:t>
            </a:r>
            <a:r>
              <a:rPr lang="de-CH" sz="2000" dirty="0" err="1"/>
              <a:t>logger</a:t>
            </a:r>
            <a:r>
              <a:rPr lang="de-CH" sz="2000" dirty="0"/>
              <a:t>)</a:t>
            </a:r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4F39BEF3-8542-419E-96CC-88EB2C5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5</a:t>
            </a:fld>
            <a:endParaRPr lang="de-CH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7A866BA-2A9D-48ED-8B0D-DC0058548EC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237186" y="1846053"/>
            <a:ext cx="4116614" cy="67899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BCD37F0-F232-4ED9-B5CC-8732B683F85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431971" y="2782473"/>
            <a:ext cx="5921829" cy="6691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EF9E598-395C-4138-9001-26E4EA0CBA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8719" y="3709340"/>
            <a:ext cx="4545081" cy="7561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39440E9-625F-492B-89C7-6561EA22C2E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7772400" y="4723182"/>
            <a:ext cx="3581400" cy="9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2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7;p2">
            <a:extLst>
              <a:ext uri="{FF2B5EF4-FFF2-40B4-BE49-F238E27FC236}">
                <a16:creationId xmlns:a16="http://schemas.microsoft.com/office/drawing/2014/main" id="{BCB4E700-1B26-4262-B55A-D9A0CAE26063}"/>
              </a:ext>
            </a:extLst>
          </p:cNvPr>
          <p:cNvSpPr txBox="1">
            <a:spLocks/>
          </p:cNvSpPr>
          <p:nvPr/>
        </p:nvSpPr>
        <p:spPr>
          <a:xfrm>
            <a:off x="530608" y="566393"/>
            <a:ext cx="9242042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Changes II</a:t>
            </a:r>
          </a:p>
        </p:txBody>
      </p:sp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E7CA9C-2E93-4EE5-9445-AAD456AC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9197"/>
            <a:ext cx="10515600" cy="4807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Adding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Feedback, Navigation, Style</a:t>
            </a:r>
          </a:p>
          <a:p>
            <a:pPr marL="0" indent="0">
              <a:buNone/>
            </a:pPr>
            <a:endParaRPr lang="de-CH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1: </a:t>
            </a:r>
            <a:r>
              <a:rPr lang="de-CH" dirty="0"/>
              <a:t>Feedback Form</a:t>
            </a:r>
          </a:p>
          <a:p>
            <a:pPr marL="0" indent="0">
              <a:buNone/>
            </a:pP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2: </a:t>
            </a:r>
            <a:r>
              <a:rPr lang="de-CH" dirty="0"/>
              <a:t>Navigation Bar</a:t>
            </a:r>
          </a:p>
          <a:p>
            <a:pPr marL="0" indent="0">
              <a:buNone/>
            </a:pP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3: </a:t>
            </a:r>
            <a:r>
              <a:rPr lang="de-CH" dirty="0"/>
              <a:t>Stylesheet</a:t>
            </a:r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4F39BEF3-8542-419E-96CC-88EB2C5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6</a:t>
            </a:fld>
            <a:endParaRPr lang="de-CH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2EAF325-B53F-4C5A-94F9-B9E8BD2940D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117840" y="1369196"/>
            <a:ext cx="3309620" cy="18484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C9CA1993-8CF7-4BFF-9CEC-7122D27920B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078016" y="5450966"/>
            <a:ext cx="2390116" cy="88922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6095A39-A99E-4777-BB5D-404610343C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6267" y="3463740"/>
            <a:ext cx="2971865" cy="1676926"/>
          </a:xfrm>
          <a:prstGeom prst="rect">
            <a:avLst/>
          </a:prstGeom>
        </p:spPr>
      </p:pic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6234F874-85A3-426E-B853-B4D7D5BD8368}"/>
              </a:ext>
            </a:extLst>
          </p:cNvPr>
          <p:cNvSpPr/>
          <p:nvPr/>
        </p:nvSpPr>
        <p:spPr>
          <a:xfrm>
            <a:off x="7720647" y="3394260"/>
            <a:ext cx="794385" cy="435610"/>
          </a:xfrm>
          <a:prstGeom prst="rightArrow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842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E7CA9C-2E93-4EE5-9445-AAD456AC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Adding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Looks</a:t>
            </a:r>
          </a:p>
          <a:p>
            <a:pPr marL="0" indent="0">
              <a:buNone/>
            </a:pP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Look 1:</a:t>
            </a:r>
            <a:r>
              <a:rPr lang="de-CH" dirty="0"/>
              <a:t> Radiobuttons</a:t>
            </a:r>
          </a:p>
          <a:p>
            <a:pPr marL="0" indent="0">
              <a:buNone/>
            </a:pPr>
            <a:r>
              <a:rPr lang="de-CH" sz="2000" dirty="0"/>
              <a:t>	Add </a:t>
            </a:r>
            <a:r>
              <a:rPr lang="de-CH" sz="2000" dirty="0" err="1"/>
              <a:t>dependencies</a:t>
            </a:r>
            <a:r>
              <a:rPr lang="de-CH" sz="2000" dirty="0"/>
              <a:t> (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pom.xml)</a:t>
            </a:r>
          </a:p>
          <a:p>
            <a:pPr marL="0" indent="0">
              <a:buNone/>
            </a:pPr>
            <a:r>
              <a:rPr lang="de-CH" sz="2000" dirty="0"/>
              <a:t>	Add </a:t>
            </a:r>
            <a:r>
              <a:rPr lang="de-CH" sz="2000" dirty="0" err="1"/>
              <a:t>radiobuttons</a:t>
            </a:r>
            <a:r>
              <a:rPr lang="de-CH" sz="2000" dirty="0"/>
              <a:t> (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mainpage.xhtml</a:t>
            </a:r>
            <a:r>
              <a:rPr lang="de-CH" sz="2000" dirty="0"/>
              <a:t>)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Look 2:</a:t>
            </a:r>
            <a:r>
              <a:rPr lang="de-CH" dirty="0"/>
              <a:t> New Logo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sz="2000" dirty="0" err="1"/>
              <a:t>Replace</a:t>
            </a:r>
            <a:r>
              <a:rPr lang="de-CH" sz="2000" dirty="0"/>
              <a:t> </a:t>
            </a:r>
            <a:r>
              <a:rPr lang="de-CH" sz="2000" dirty="0" err="1"/>
              <a:t>picture</a:t>
            </a:r>
            <a:r>
              <a:rPr lang="de-CH" sz="2000" dirty="0"/>
              <a:t> (in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mainpage.xhtml</a:t>
            </a:r>
            <a:r>
              <a:rPr lang="de-CH" sz="2000" dirty="0"/>
              <a:t>)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4F39BEF3-8542-419E-96CC-88EB2C5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7</a:t>
            </a:fld>
            <a:endParaRPr lang="de-CH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500D24C-72AB-4D19-92C6-5469709567C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735820" y="4778058"/>
            <a:ext cx="1617980" cy="139890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6733010-C673-4F56-8CD7-A18E6B3AFC9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886700" y="1736505"/>
            <a:ext cx="3467100" cy="10350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E5E16F0-D3AB-4BED-8CFF-A86C08BDEE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1257" y="2955860"/>
            <a:ext cx="4962544" cy="83508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A1F9B24-FA70-4122-B1DA-75A1B89AB86F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7248525" y="3970336"/>
            <a:ext cx="4150835" cy="623417"/>
          </a:xfrm>
          <a:prstGeom prst="rect">
            <a:avLst/>
          </a:prstGeom>
        </p:spPr>
      </p:pic>
      <p:sp>
        <p:nvSpPr>
          <p:cNvPr id="16" name="Google Shape;97;p2">
            <a:extLst>
              <a:ext uri="{FF2B5EF4-FFF2-40B4-BE49-F238E27FC236}">
                <a16:creationId xmlns:a16="http://schemas.microsoft.com/office/drawing/2014/main" id="{1279F353-91C8-4A5D-BED3-145C295A3DF8}"/>
              </a:ext>
            </a:extLst>
          </p:cNvPr>
          <p:cNvSpPr txBox="1">
            <a:spLocks/>
          </p:cNvSpPr>
          <p:nvPr/>
        </p:nvSpPr>
        <p:spPr>
          <a:xfrm>
            <a:off x="530608" y="566393"/>
            <a:ext cx="9242042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Changes III</a:t>
            </a:r>
          </a:p>
        </p:txBody>
      </p:sp>
    </p:spTree>
    <p:extLst>
      <p:ext uri="{BB962C8B-B14F-4D97-AF65-F5344CB8AC3E}">
        <p14:creationId xmlns:p14="http://schemas.microsoft.com/office/powerpoint/2010/main" val="58661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7;p2">
            <a:extLst>
              <a:ext uri="{FF2B5EF4-FFF2-40B4-BE49-F238E27FC236}">
                <a16:creationId xmlns:a16="http://schemas.microsoft.com/office/drawing/2014/main" id="{BCB4E700-1B26-4262-B55A-D9A0CAE26063}"/>
              </a:ext>
            </a:extLst>
          </p:cNvPr>
          <p:cNvSpPr txBox="1">
            <a:spLocks/>
          </p:cNvSpPr>
          <p:nvPr/>
        </p:nvSpPr>
        <p:spPr>
          <a:xfrm>
            <a:off x="530610" y="566393"/>
            <a:ext cx="4362222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Outlook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4F39BEF3-8542-419E-96CC-88EB2C5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8</a:t>
            </a:fld>
            <a:endParaRPr lang="de-CH" dirty="0"/>
          </a:p>
        </p:txBody>
      </p:sp>
      <p:cxnSp>
        <p:nvCxnSpPr>
          <p:cNvPr id="16" name="Straight Arrow Connector 6">
            <a:extLst>
              <a:ext uri="{FF2B5EF4-FFF2-40B4-BE49-F238E27FC236}">
                <a16:creationId xmlns:a16="http://schemas.microsoft.com/office/drawing/2014/main" id="{EED60B36-C411-42DA-BC83-5F0143B63B0E}"/>
              </a:ext>
            </a:extLst>
          </p:cNvPr>
          <p:cNvCxnSpPr/>
          <p:nvPr/>
        </p:nvCxnSpPr>
        <p:spPr>
          <a:xfrm>
            <a:off x="837268" y="6162674"/>
            <a:ext cx="10272675" cy="57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C9A2DF3F-00A3-0F43-8DAE-429C0AD90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Additional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features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bioinformatics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de-CH" dirty="0" err="1"/>
              <a:t>Enable</a:t>
            </a:r>
            <a:r>
              <a:rPr lang="de-CH" dirty="0"/>
              <a:t> Position </a:t>
            </a:r>
            <a:r>
              <a:rPr lang="de-CH" dirty="0" err="1"/>
              <a:t>weight</a:t>
            </a:r>
            <a:r>
              <a:rPr lang="de-CH" dirty="0"/>
              <a:t> </a:t>
            </a:r>
            <a:r>
              <a:rPr lang="de-CH" dirty="0" err="1"/>
              <a:t>matrix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Enable</a:t>
            </a:r>
            <a:r>
              <a:rPr lang="de-CH" dirty="0"/>
              <a:t> </a:t>
            </a:r>
            <a:r>
              <a:rPr lang="de-CH" dirty="0" err="1"/>
              <a:t>sequence</a:t>
            </a:r>
            <a:r>
              <a:rPr lang="de-CH" dirty="0"/>
              <a:t> </a:t>
            </a:r>
            <a:r>
              <a:rPr lang="de-CH" dirty="0" err="1"/>
              <a:t>alignment</a:t>
            </a:r>
            <a:r>
              <a:rPr lang="de-CH" dirty="0"/>
              <a:t> </a:t>
            </a:r>
            <a:r>
              <a:rPr lang="de-CH" dirty="0" err="1"/>
              <a:t>checks</a:t>
            </a:r>
            <a:endParaRPr lang="de-CH" dirty="0"/>
          </a:p>
          <a:p>
            <a:endParaRPr lang="de-CH" dirty="0"/>
          </a:p>
          <a:p>
            <a:r>
              <a:rPr lang="de-CH" dirty="0"/>
              <a:t>Combine DNA </a:t>
            </a:r>
            <a:r>
              <a:rPr lang="de-CH" dirty="0" err="1"/>
              <a:t>analysis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omics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pPr lvl="1"/>
            <a:r>
              <a:rPr lang="de-CH" dirty="0" err="1"/>
              <a:t>Going</a:t>
            </a:r>
            <a:r>
              <a:rPr lang="de-CH" dirty="0"/>
              <a:t> </a:t>
            </a:r>
            <a:r>
              <a:rPr lang="de-CH" dirty="0" err="1"/>
              <a:t>towards</a:t>
            </a:r>
            <a:r>
              <a:rPr lang="de-CH" dirty="0"/>
              <a:t> </a:t>
            </a:r>
            <a:r>
              <a:rPr lang="de-CH" dirty="0" err="1"/>
              <a:t>integromics</a:t>
            </a:r>
            <a:r>
              <a:rPr lang="de-CH" dirty="0"/>
              <a:t> (</a:t>
            </a:r>
            <a:r>
              <a:rPr lang="de-CH" dirty="0" err="1"/>
              <a:t>genomics</a:t>
            </a:r>
            <a:r>
              <a:rPr lang="de-CH" dirty="0"/>
              <a:t>, </a:t>
            </a:r>
            <a:r>
              <a:rPr lang="de-CH" dirty="0" err="1"/>
              <a:t>transcriptomics</a:t>
            </a:r>
            <a:r>
              <a:rPr lang="de-CH" dirty="0"/>
              <a:t>, </a:t>
            </a:r>
            <a:r>
              <a:rPr lang="de-CH" dirty="0" err="1"/>
              <a:t>proteomics</a:t>
            </a:r>
            <a:r>
              <a:rPr lang="de-CH" dirty="0"/>
              <a:t> etc.)</a:t>
            </a:r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9826E72-EBDA-5540-A111-E28D84F2A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145" y="2739485"/>
            <a:ext cx="4223371" cy="119019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636B664-A11C-144E-8837-43BFFCBA0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940" y="2758829"/>
            <a:ext cx="950330" cy="110084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C50388B-5E50-DF4F-8786-FB54947C2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5269" y="3737013"/>
            <a:ext cx="2581174" cy="101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7;p2">
            <a:extLst>
              <a:ext uri="{FF2B5EF4-FFF2-40B4-BE49-F238E27FC236}">
                <a16:creationId xmlns:a16="http://schemas.microsoft.com/office/drawing/2014/main" id="{BCB4E700-1B26-4262-B55A-D9A0CAE26063}"/>
              </a:ext>
            </a:extLst>
          </p:cNvPr>
          <p:cNvSpPr txBox="1">
            <a:spLocks/>
          </p:cNvSpPr>
          <p:nvPr/>
        </p:nvSpPr>
        <p:spPr>
          <a:xfrm>
            <a:off x="530609" y="566393"/>
            <a:ext cx="5289165" cy="6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Conclusions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2" name="Google Shape;123;p2">
            <a:extLst>
              <a:ext uri="{FF2B5EF4-FFF2-40B4-BE49-F238E27FC236}">
                <a16:creationId xmlns:a16="http://schemas.microsoft.com/office/drawing/2014/main" id="{DDF4A718-7BE2-4E5F-8EFD-D13B4ACDB111}"/>
              </a:ext>
            </a:extLst>
          </p:cNvPr>
          <p:cNvGrpSpPr/>
          <p:nvPr/>
        </p:nvGrpSpPr>
        <p:grpSpPr>
          <a:xfrm>
            <a:off x="7143978" y="566392"/>
            <a:ext cx="4362222" cy="623417"/>
            <a:chOff x="6991578" y="254815"/>
            <a:chExt cx="4742993" cy="782594"/>
          </a:xfrm>
        </p:grpSpPr>
        <p:pic>
          <p:nvPicPr>
            <p:cNvPr id="13" name="Google Shape;124;p2">
              <a:extLst>
                <a:ext uri="{FF2B5EF4-FFF2-40B4-BE49-F238E27FC236}">
                  <a16:creationId xmlns:a16="http://schemas.microsoft.com/office/drawing/2014/main" id="{D03080CB-B30B-433A-9670-2C526FAD2C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91578" y="254815"/>
              <a:ext cx="4742993" cy="782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5;p2">
              <a:extLst>
                <a:ext uri="{FF2B5EF4-FFF2-40B4-BE49-F238E27FC236}">
                  <a16:creationId xmlns:a16="http://schemas.microsoft.com/office/drawing/2014/main" id="{2B1563B0-E458-429F-899F-66E6D7E75E7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09016" y="365125"/>
              <a:ext cx="868183" cy="5154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E7CA9C-2E93-4EE5-9445-AAD456AC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Chris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says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CH" dirty="0"/>
              <a:t> 	</a:t>
            </a:r>
            <a:r>
              <a:rPr lang="de-CH" dirty="0" err="1"/>
              <a:t>Remember</a:t>
            </a:r>
            <a:r>
              <a:rPr lang="de-CH" dirty="0"/>
              <a:t>. </a:t>
            </a:r>
          </a:p>
          <a:p>
            <a:pPr marL="0" indent="0">
              <a:buNone/>
            </a:pPr>
            <a:r>
              <a:rPr lang="de-CH" sz="2000" dirty="0"/>
              <a:t>		(</a:t>
            </a:r>
            <a:r>
              <a:rPr lang="de-CH" sz="2000" dirty="0" err="1"/>
              <a:t>Understand</a:t>
            </a:r>
            <a:r>
              <a:rPr lang="de-CH" sz="2000" dirty="0"/>
              <a:t> </a:t>
            </a:r>
            <a:r>
              <a:rPr lang="de-CH" sz="2000" dirty="0" err="1"/>
              <a:t>your</a:t>
            </a:r>
            <a:r>
              <a:rPr lang="de-CH" sz="2000" dirty="0"/>
              <a:t> </a:t>
            </a:r>
            <a:r>
              <a:rPr lang="de-CH" sz="2000" dirty="0" err="1"/>
              <a:t>goal</a:t>
            </a:r>
            <a:r>
              <a:rPr lang="de-CH" sz="2000" dirty="0"/>
              <a:t> | Abstract </a:t>
            </a:r>
            <a:r>
              <a:rPr lang="de-CH" sz="2000" dirty="0" err="1"/>
              <a:t>what</a:t>
            </a:r>
            <a:r>
              <a:rPr lang="de-CH" sz="2000" dirty="0"/>
              <a:t> </a:t>
            </a:r>
            <a:r>
              <a:rPr lang="de-CH" sz="2000" dirty="0" err="1"/>
              <a:t>you</a:t>
            </a:r>
            <a:r>
              <a:rPr lang="de-CH" sz="2000" dirty="0"/>
              <a:t> </a:t>
            </a:r>
            <a:r>
              <a:rPr lang="de-CH" sz="2000" dirty="0" err="1"/>
              <a:t>want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do | Pseudocode </a:t>
            </a:r>
            <a:r>
              <a:rPr lang="de-CH" sz="2000" dirty="0" err="1"/>
              <a:t>it</a:t>
            </a:r>
            <a:r>
              <a:rPr lang="de-CH" sz="2000" dirty="0"/>
              <a:t>)</a:t>
            </a:r>
          </a:p>
          <a:p>
            <a:pPr marL="0" indent="0">
              <a:buNone/>
            </a:pP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Amun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says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CH" dirty="0"/>
              <a:t> 	Google. </a:t>
            </a:r>
          </a:p>
          <a:p>
            <a:pPr marL="0" indent="0">
              <a:buNone/>
            </a:pPr>
            <a:r>
              <a:rPr lang="de-CH" sz="2000" dirty="0"/>
              <a:t>		(</a:t>
            </a:r>
            <a:r>
              <a:rPr lang="de-CH" sz="2000" dirty="0" err="1"/>
              <a:t>because</a:t>
            </a:r>
            <a:r>
              <a:rPr lang="de-CH" sz="2000" dirty="0"/>
              <a:t> </a:t>
            </a:r>
            <a:r>
              <a:rPr lang="de-CH" sz="2000" dirty="0" err="1"/>
              <a:t>almost</a:t>
            </a:r>
            <a:r>
              <a:rPr lang="de-CH" sz="2000" dirty="0"/>
              <a:t> </a:t>
            </a:r>
            <a:r>
              <a:rPr lang="de-CH" sz="2000" dirty="0" err="1"/>
              <a:t>certainly</a:t>
            </a:r>
            <a:r>
              <a:rPr lang="de-CH" sz="2000" dirty="0"/>
              <a:t>, </a:t>
            </a:r>
            <a:r>
              <a:rPr lang="de-CH" sz="2000" dirty="0" err="1"/>
              <a:t>someone</a:t>
            </a:r>
            <a:r>
              <a:rPr lang="de-CH" sz="2000" dirty="0"/>
              <a:t> smarter </a:t>
            </a:r>
            <a:r>
              <a:rPr lang="de-CH" sz="2000" dirty="0" err="1"/>
              <a:t>already</a:t>
            </a:r>
            <a:r>
              <a:rPr lang="de-CH" sz="2000" dirty="0"/>
              <a:t> </a:t>
            </a:r>
            <a:r>
              <a:rPr lang="de-CH" sz="2000" dirty="0" err="1"/>
              <a:t>did</a:t>
            </a:r>
            <a:r>
              <a:rPr lang="de-CH" sz="2000" dirty="0"/>
              <a:t> </a:t>
            </a:r>
            <a:r>
              <a:rPr lang="de-CH" sz="2000" dirty="0" err="1"/>
              <a:t>what</a:t>
            </a:r>
            <a:r>
              <a:rPr lang="de-CH" sz="2000" dirty="0"/>
              <a:t> </a:t>
            </a:r>
            <a:r>
              <a:rPr lang="de-CH" sz="2000" dirty="0" err="1"/>
              <a:t>you</a:t>
            </a:r>
            <a:r>
              <a:rPr lang="de-CH" sz="2000" dirty="0"/>
              <a:t> </a:t>
            </a:r>
            <a:r>
              <a:rPr lang="de-CH" sz="2000" dirty="0" err="1"/>
              <a:t>have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do)</a:t>
            </a:r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Jänu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says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CH" dirty="0"/>
              <a:t> 	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not a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coder</a:t>
            </a:r>
            <a:r>
              <a:rPr lang="de-CH" dirty="0"/>
              <a:t>, </a:t>
            </a:r>
            <a:r>
              <a:rPr lang="de-CH" dirty="0" err="1"/>
              <a:t>look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. </a:t>
            </a:r>
          </a:p>
          <a:p>
            <a:pPr marL="0" indent="0">
              <a:buNone/>
            </a:pPr>
            <a:r>
              <a:rPr lang="de-CH" dirty="0"/>
              <a:t>		</a:t>
            </a:r>
            <a:r>
              <a:rPr lang="de-CH" sz="2000" dirty="0"/>
              <a:t>(The </a:t>
            </a:r>
            <a:r>
              <a:rPr lang="de-CH" sz="2000" dirty="0" err="1"/>
              <a:t>best</a:t>
            </a:r>
            <a:r>
              <a:rPr lang="de-CH" sz="2000" dirty="0"/>
              <a:t> </a:t>
            </a:r>
            <a:r>
              <a:rPr lang="de-CH" sz="2000" dirty="0" err="1"/>
              <a:t>coders</a:t>
            </a:r>
            <a:r>
              <a:rPr lang="de-CH" sz="2000" dirty="0"/>
              <a:t> </a:t>
            </a:r>
            <a:r>
              <a:rPr lang="de-CH" sz="2000" dirty="0" err="1"/>
              <a:t>sit</a:t>
            </a:r>
            <a:r>
              <a:rPr lang="de-CH" sz="2000"/>
              <a:t> in </a:t>
            </a:r>
            <a:r>
              <a:rPr lang="de-CH" sz="2000" dirty="0"/>
              <a:t>Eastern Europe... </a:t>
            </a:r>
            <a:r>
              <a:rPr lang="de-CH" sz="2000" dirty="0" err="1"/>
              <a:t>or</a:t>
            </a:r>
            <a:r>
              <a:rPr lang="de-CH" sz="2000" dirty="0"/>
              <a:t> Bangalore)</a:t>
            </a:r>
          </a:p>
          <a:p>
            <a:pPr marL="0" indent="0">
              <a:buNone/>
            </a:pP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Ürsu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says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CH" dirty="0"/>
              <a:t> 	</a:t>
            </a:r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so </a:t>
            </a:r>
            <a:r>
              <a:rPr lang="de-CH" dirty="0" err="1"/>
              <a:t>focused</a:t>
            </a:r>
            <a:r>
              <a:rPr lang="de-CH" dirty="0"/>
              <a:t> on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shell</a:t>
            </a:r>
            <a:r>
              <a:rPr lang="de-CH" dirty="0"/>
              <a:t>. </a:t>
            </a:r>
          </a:p>
          <a:p>
            <a:pPr marL="0" indent="0">
              <a:buNone/>
            </a:pPr>
            <a:r>
              <a:rPr lang="de-CH" sz="2000" dirty="0"/>
              <a:t>		(Use </a:t>
            </a:r>
            <a:r>
              <a:rPr lang="de-CH" sz="2000" dirty="0" err="1"/>
              <a:t>tools</a:t>
            </a:r>
            <a:r>
              <a:rPr lang="de-CH" sz="2000" dirty="0"/>
              <a:t>, </a:t>
            </a:r>
            <a:r>
              <a:rPr lang="de-CH" sz="2000" dirty="0" err="1"/>
              <a:t>if</a:t>
            </a:r>
            <a:r>
              <a:rPr lang="de-CH" sz="2000" dirty="0"/>
              <a:t> </a:t>
            </a:r>
            <a:r>
              <a:rPr lang="de-CH" sz="2000" dirty="0" err="1"/>
              <a:t>you’re</a:t>
            </a:r>
            <a:r>
              <a:rPr lang="de-CH" sz="2000" dirty="0"/>
              <a:t> not a </a:t>
            </a:r>
            <a:r>
              <a:rPr lang="de-CH" sz="2000" dirty="0" err="1"/>
              <a:t>coder</a:t>
            </a:r>
            <a:r>
              <a:rPr lang="de-CH" sz="2000" dirty="0"/>
              <a:t>)</a:t>
            </a:r>
            <a:endParaRPr lang="de-CH" dirty="0"/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4F39BEF3-8542-419E-96CC-88EB2C5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810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341</Words>
  <Application>Microsoft Macintosh PowerPoint</Application>
  <PresentationFormat>Breitbild</PresentationFormat>
  <Paragraphs>80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Kaenel Urs (s)</dc:creator>
  <cp:lastModifiedBy>Stalder Amun (s)</cp:lastModifiedBy>
  <cp:revision>63</cp:revision>
  <dcterms:created xsi:type="dcterms:W3CDTF">2020-11-20T13:04:53Z</dcterms:created>
  <dcterms:modified xsi:type="dcterms:W3CDTF">2021-06-11T11:05:32Z</dcterms:modified>
</cp:coreProperties>
</file>