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79" r:id="rId4"/>
    <p:sldId id="280" r:id="rId5"/>
    <p:sldId id="278" r:id="rId6"/>
    <p:sldId id="283" r:id="rId7"/>
    <p:sldId id="256" r:id="rId8"/>
    <p:sldId id="257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-clo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330783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Monaco" panose="020B0509030404040204" pitchFamily="49" charset="0"/>
              </a:rPr>
              <a:t>Your first </a:t>
            </a:r>
            <a:r>
              <a:rPr lang="en-US" dirty="0" err="1" smtClean="0">
                <a:latin typeface="Monaco" panose="020B0509030404040204" pitchFamily="49" charset="0"/>
              </a:rPr>
              <a:t>Git</a:t>
            </a:r>
            <a:r>
              <a:rPr lang="en-US" dirty="0" smtClean="0">
                <a:latin typeface="Monaco" panose="020B0509030404040204" pitchFamily="49" charset="0"/>
              </a:rPr>
              <a:t> Clone</a:t>
            </a:r>
            <a:endParaRPr lang="en-US" dirty="0">
              <a:latin typeface="Monaco" panose="020B050903040404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70" y="5576007"/>
            <a:ext cx="2838095" cy="923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" y="1381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375" r="10987" b="4836"/>
          <a:stretch/>
        </p:blipFill>
        <p:spPr>
          <a:xfrm>
            <a:off x="238125" y="349250"/>
            <a:ext cx="10648950" cy="4895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67675" y="5581650"/>
            <a:ext cx="4019550" cy="120032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client executed on Command Line Interface (cli) to make a clone or “copy of” a repository to your local working file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6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905" r="13281" b="4465"/>
          <a:stretch/>
        </p:blipFill>
        <p:spPr>
          <a:xfrm>
            <a:off x="180975" y="866775"/>
            <a:ext cx="11823788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5213" y="5505450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Authentication requirements are username /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054" r="11895" b="5208"/>
          <a:stretch/>
        </p:blipFill>
        <p:spPr>
          <a:xfrm>
            <a:off x="142876" y="1038225"/>
            <a:ext cx="11848268" cy="4743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1594" y="5553075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 of completed clone to local working </a:t>
            </a:r>
            <a:r>
              <a:rPr lang="en-US" dirty="0" err="1" smtClean="0"/>
              <a:t>filesystem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8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5299" r="14922" b="4949"/>
          <a:stretch/>
        </p:blipFill>
        <p:spPr>
          <a:xfrm>
            <a:off x="171450" y="1257299"/>
            <a:ext cx="11906990" cy="391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2900" y="5476875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Local working directory equals the repository download name on the URI.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6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007" r="37881" b="5102"/>
          <a:stretch/>
        </p:blipFill>
        <p:spPr>
          <a:xfrm>
            <a:off x="152400" y="958850"/>
            <a:ext cx="11866229" cy="4498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9079" y="4924425"/>
            <a:ext cx="4019550" cy="1754326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populated the files for this repository (depending on the selection (branch, tag, or master) are accessible.  Much like SVN a .</a:t>
            </a:r>
            <a:r>
              <a:rPr lang="en-US" dirty="0" err="1" smtClean="0"/>
              <a:t>git</a:t>
            </a:r>
            <a:r>
              <a:rPr lang="en-US" dirty="0" smtClean="0"/>
              <a:t> folder keeps track of local changes and is what is used for syncing with the remote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77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94" b="4427"/>
          <a:stretch/>
        </p:blipFill>
        <p:spPr>
          <a:xfrm>
            <a:off x="0" y="228600"/>
            <a:ext cx="12344400" cy="6404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6725" y="5986751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” or “</a:t>
            </a:r>
            <a:r>
              <a:rPr lang="en-US" dirty="0" err="1" smtClean="0"/>
              <a:t>git</a:t>
            </a:r>
            <a:r>
              <a:rPr lang="en-US" dirty="0" smtClean="0"/>
              <a:t> help” on the cli will result in a listing of commands.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719" r="17500" b="4948"/>
          <a:stretch/>
        </p:blipFill>
        <p:spPr>
          <a:xfrm>
            <a:off x="276225" y="1428749"/>
            <a:ext cx="11633462" cy="3514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0525" y="5476875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“</a:t>
            </a:r>
            <a:r>
              <a:rPr lang="en-US" dirty="0" err="1" smtClean="0"/>
              <a:t>git</a:t>
            </a:r>
            <a:r>
              <a:rPr lang="en-US" dirty="0" smtClean="0"/>
              <a:t> diff” will show deltas between what’s remote and what you have locally.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5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6450" r="32050" b="4427"/>
          <a:stretch/>
        </p:blipFill>
        <p:spPr>
          <a:xfrm>
            <a:off x="228600" y="619125"/>
            <a:ext cx="11682696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1950" y="5514975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diff” results in no changes for a newly downloaded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0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136" r="14922" b="4948"/>
          <a:stretch/>
        </p:blipFill>
        <p:spPr>
          <a:xfrm>
            <a:off x="114300" y="2076449"/>
            <a:ext cx="11979602" cy="3476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475" y="5553074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Make a change to any existing file in the cloned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660" r="9370" b="4427"/>
          <a:stretch/>
        </p:blipFill>
        <p:spPr>
          <a:xfrm>
            <a:off x="152400" y="933449"/>
            <a:ext cx="11951450" cy="4219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475" y="5486400"/>
            <a:ext cx="4019550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the “</a:t>
            </a:r>
            <a:r>
              <a:rPr lang="en-US" dirty="0" err="1" smtClean="0"/>
              <a:t>git</a:t>
            </a:r>
            <a:r>
              <a:rPr lang="en-US" dirty="0" smtClean="0"/>
              <a:t> diff” shows that the file in question was modified and provides insight into what those changes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</a:t>
            </a:r>
            <a:r>
              <a:rPr lang="en-US" sz="3400" dirty="0" smtClean="0">
                <a:latin typeface="Monaco" panose="020B0509030404040204" pitchFamily="49" charset="0"/>
              </a:rPr>
              <a:t>Clone </a:t>
            </a:r>
            <a:r>
              <a:rPr lang="en-US" sz="3400" dirty="0" smtClean="0">
                <a:latin typeface="Monaco" panose="020B0509030404040204" pitchFamily="49" charset="0"/>
              </a:rPr>
              <a:t>References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80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aco" panose="020B0509030404040204" pitchFamily="49" charset="0"/>
                <a:hlinkClick r:id="rId2"/>
              </a:rPr>
              <a:t>https://</a:t>
            </a:r>
            <a:r>
              <a:rPr lang="en-US" sz="1800" dirty="0" smtClean="0">
                <a:latin typeface="Monaco" panose="020B0509030404040204" pitchFamily="49" charset="0"/>
                <a:hlinkClick r:id="rId2"/>
              </a:rPr>
              <a:t>git-scm.com/docs/git-clone</a:t>
            </a:r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62739" r="18672" b="4687"/>
          <a:stretch/>
        </p:blipFill>
        <p:spPr>
          <a:xfrm>
            <a:off x="123825" y="2219324"/>
            <a:ext cx="11886019" cy="267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0294" y="5305425"/>
            <a:ext cx="4019550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 that recent change to the list of files (locally) that will be committed (retained).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2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117" r="7752" b="4427"/>
          <a:stretch/>
        </p:blipFill>
        <p:spPr>
          <a:xfrm>
            <a:off x="152401" y="1838324"/>
            <a:ext cx="11893528" cy="2352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6379" y="4686300"/>
            <a:ext cx="4019550" cy="203132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actual “commit” is when the file system is written to (for the </a:t>
            </a:r>
            <a:r>
              <a:rPr lang="en-US" dirty="0" err="1" smtClean="0"/>
              <a:t>Git</a:t>
            </a:r>
            <a:r>
              <a:rPr lang="en-US" dirty="0" smtClean="0"/>
              <a:t> repo) and a further diff will result in zero deltas.</a:t>
            </a:r>
          </a:p>
          <a:p>
            <a:endParaRPr lang="en-US" dirty="0"/>
          </a:p>
          <a:p>
            <a:r>
              <a:rPr lang="en-US" dirty="0" smtClean="0"/>
              <a:t>Note that your change is not committed to the centralized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68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9827" r="8635" b="4167"/>
          <a:stretch/>
        </p:blipFill>
        <p:spPr>
          <a:xfrm>
            <a:off x="114300" y="1600199"/>
            <a:ext cx="11951018" cy="2647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0050" y="4800600"/>
            <a:ext cx="4019550" cy="36933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Results of localized commit.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45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1140" r="9922" b="3907"/>
          <a:stretch/>
        </p:blipFill>
        <p:spPr>
          <a:xfrm>
            <a:off x="152400" y="1704975"/>
            <a:ext cx="11875742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0050" y="4800600"/>
            <a:ext cx="4019550" cy="120032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 “</a:t>
            </a:r>
            <a:r>
              <a:rPr lang="en-US" dirty="0" err="1" smtClean="0"/>
              <a:t>git</a:t>
            </a:r>
            <a:r>
              <a:rPr lang="en-US" dirty="0" smtClean="0"/>
              <a:t> push” actually pushes the commits, made locally, to the remote repository and is the final step towards ensuring changes are preserved.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0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805" r="30593" b="5208"/>
          <a:stretch/>
        </p:blipFill>
        <p:spPr>
          <a:xfrm>
            <a:off x="152399" y="1590675"/>
            <a:ext cx="11898923" cy="4143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1772" y="5505450"/>
            <a:ext cx="4019550" cy="120032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 results of your push.  In this case “master” or the “Trunk” have bee updated on the repository located on DI2E.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3915" r="34375" b="4427"/>
          <a:stretch/>
        </p:blipFill>
        <p:spPr>
          <a:xfrm>
            <a:off x="200025" y="1343025"/>
            <a:ext cx="11764114" cy="4198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4589" y="5400675"/>
            <a:ext cx="4019550" cy="36933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 we see anymore deltas?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2356" r="38329" b="4427"/>
          <a:stretch/>
        </p:blipFill>
        <p:spPr>
          <a:xfrm>
            <a:off x="285750" y="792556"/>
            <a:ext cx="11677649" cy="566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3849" y="5534025"/>
            <a:ext cx="4019550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You’re 100% baselined with no discrepancies between what was committed versus recent changes.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Monaco" panose="020B0509030404040204" pitchFamily="49" charset="0"/>
              </a:rPr>
              <a:t>Important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Monaco" panose="020B0509030404040204" pitchFamily="49" charset="0"/>
              </a:rPr>
              <a:t>Once you have cloned to the master you are tracking to the central repository.  When you push it pushes to the central repository.</a:t>
            </a:r>
          </a:p>
          <a:p>
            <a:r>
              <a:rPr lang="en-US" sz="1800" dirty="0" smtClean="0">
                <a:latin typeface="Monaco" panose="020B0509030404040204" pitchFamily="49" charset="0"/>
              </a:rPr>
              <a:t>Newly-cloned </a:t>
            </a:r>
            <a:r>
              <a:rPr lang="en-US" sz="1800" dirty="0">
                <a:latin typeface="Monaco" panose="020B0509030404040204" pitchFamily="49" charset="0"/>
              </a:rPr>
              <a:t>repositories can refer to the central repository as "origin", which is just a handy alias for the full ssh:// URL. During the initial cloning operation, any branches that exist in the origin repository are saved as "remote branches" in the clone. A branch named x in origin would be named remotes/origin/x on the clone. Remote branches are meant to represent the state of a remote repository, so you shouldn't commit to them directly.</a:t>
            </a:r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pic>
        <p:nvPicPr>
          <p:cNvPr id="1028" name="Picture 4" descr="Diagram of state of cl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986" y="4503188"/>
            <a:ext cx="5715000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28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3400" dirty="0" smtClean="0">
                <a:latin typeface="Monaco" panose="020B0509030404040204" pitchFamily="49" charset="0"/>
              </a:rPr>
              <a:t>Important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Monaco" panose="020B0509030404040204" pitchFamily="49" charset="0"/>
              </a:rPr>
              <a:t>Hopefully you’re not pushing straight into master.</a:t>
            </a:r>
          </a:p>
          <a:p>
            <a:r>
              <a:rPr lang="en-US" sz="1800" dirty="0" smtClean="0">
                <a:latin typeface="Monaco" panose="020B0509030404040204" pitchFamily="49" charset="0"/>
              </a:rPr>
              <a:t>See the next presentation on branching.</a:t>
            </a:r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1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Clone (all </a:t>
            </a:r>
            <a:r>
              <a:rPr lang="en-US" sz="3400" dirty="0" err="1" smtClean="0">
                <a:latin typeface="Monaco" panose="020B0509030404040204" pitchFamily="49" charset="0"/>
              </a:rPr>
              <a:t>cmds</a:t>
            </a:r>
            <a:r>
              <a:rPr lang="en-US" sz="3400" dirty="0" smtClean="0">
                <a:latin typeface="Monaco" panose="020B0509030404040204" pitchFamily="49" charset="0"/>
              </a:rPr>
              <a:t>, screenshots below)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22" y="1325563"/>
            <a:ext cx="13630808" cy="4849495"/>
          </a:xfrm>
        </p:spPr>
        <p:txBody>
          <a:bodyPr>
            <a:noAutofit/>
          </a:bodyPr>
          <a:lstStyle/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clone https://christopher.wood@bitbucket.di2e.net/scm/mdlops/modelopstestbed.git</a:t>
            </a:r>
          </a:p>
          <a:p>
            <a:r>
              <a:rPr lang="en-US" sz="1800" dirty="0" smtClean="0">
                <a:latin typeface="Monaco" panose="020B0509030404040204" pitchFamily="49" charset="0"/>
              </a:rPr>
              <a:t>cd </a:t>
            </a:r>
            <a:r>
              <a:rPr lang="en-US" sz="1800" dirty="0" err="1" smtClean="0">
                <a:latin typeface="Monaco" panose="020B0509030404040204" pitchFamily="49" charset="0"/>
              </a:rPr>
              <a:t>modelopstestbed</a:t>
            </a:r>
            <a:r>
              <a:rPr lang="en-US" sz="1800" dirty="0" smtClean="0">
                <a:latin typeface="Monaco" panose="020B0509030404040204" pitchFamily="49" charset="0"/>
              </a:rPr>
              <a:t>/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diff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help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diff</a:t>
            </a:r>
          </a:p>
          <a:p>
            <a:r>
              <a:rPr lang="en-US" sz="1800" dirty="0" smtClean="0">
                <a:latin typeface="Monaco" panose="020B0509030404040204" pitchFamily="49" charset="0"/>
              </a:rPr>
              <a:t>date &gt;&gt; ./christopherwood.txt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diff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add ./christopherwood.txt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commit -m "CSIPS-1 #comment Added date field in accordance with our standards."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push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diff</a:t>
            </a: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</a:t>
            </a:r>
            <a:r>
              <a:rPr lang="en-US" sz="3400" dirty="0" smtClean="0">
                <a:latin typeface="Monaco" panose="020B0509030404040204" pitchFamily="49" charset="0"/>
              </a:rPr>
              <a:t>Clone </a:t>
            </a:r>
            <a:r>
              <a:rPr lang="en-US" sz="3400" dirty="0" smtClean="0">
                <a:latin typeface="Monaco" panose="020B0509030404040204" pitchFamily="49" charset="0"/>
              </a:rPr>
              <a:t>– extra commands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#clone from upstream (your remote server)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</a:t>
            </a:r>
            <a:r>
              <a:rPr lang="en-US" sz="1800" dirty="0" smtClean="0">
                <a:latin typeface="Monaco" panose="020B0509030404040204" pitchFamily="49" charset="0"/>
              </a:rPr>
              <a:t>clone &lt;my URI&gt;</a:t>
            </a:r>
            <a:endParaRPr lang="en-US" sz="1800" dirty="0" smtClean="0">
              <a:latin typeface="Monaco" panose="020B0509030404040204" pitchFamily="49" charset="0"/>
            </a:endParaRP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#bare repository, starting from scratch</a:t>
            </a:r>
          </a:p>
          <a:p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clone --bare -l /home/</a:t>
            </a:r>
            <a:r>
              <a:rPr lang="en-US" sz="1800" dirty="0" err="1">
                <a:latin typeface="Monaco" panose="020B0509030404040204" pitchFamily="49" charset="0"/>
              </a:rPr>
              <a:t>proj</a:t>
            </a:r>
            <a:r>
              <a:rPr lang="en-US" sz="1800" dirty="0">
                <a:latin typeface="Monaco" panose="020B0509030404040204" pitchFamily="49" charset="0"/>
              </a:rPr>
              <a:t>/.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/pub/</a:t>
            </a:r>
            <a:r>
              <a:rPr lang="en-US" sz="1800" dirty="0" err="1">
                <a:latin typeface="Monaco" panose="020B0509030404040204" pitchFamily="49" charset="0"/>
              </a:rPr>
              <a:t>scm</a:t>
            </a:r>
            <a:r>
              <a:rPr lang="en-US" sz="1800" dirty="0">
                <a:latin typeface="Monaco" panose="020B0509030404040204" pitchFamily="49" charset="0"/>
              </a:rPr>
              <a:t>/</a:t>
            </a:r>
            <a:r>
              <a:rPr lang="en-US" sz="1800" dirty="0" err="1">
                <a:latin typeface="Monaco" panose="020B0509030404040204" pitchFamily="49" charset="0"/>
              </a:rPr>
              <a:t>proj.git</a:t>
            </a:r>
            <a:endParaRPr lang="en-US" sz="1800" dirty="0" smtClean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91" b="24444"/>
          <a:stretch/>
        </p:blipFill>
        <p:spPr>
          <a:xfrm>
            <a:off x="133350" y="857250"/>
            <a:ext cx="11906250" cy="518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020050" y="4800600"/>
            <a:ext cx="4019550" cy="120032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 Repository on DI2E, visual display of repo contents.  You can track down changes and see actual source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072" b="16111"/>
          <a:stretch/>
        </p:blipFill>
        <p:spPr>
          <a:xfrm>
            <a:off x="342900" y="228599"/>
            <a:ext cx="11468100" cy="6522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20050" y="4800600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can grab the download URI for any aspect of the repository via the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1913" b="20278"/>
          <a:stretch/>
        </p:blipFill>
        <p:spPr>
          <a:xfrm>
            <a:off x="114299" y="0"/>
            <a:ext cx="1194773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2485" y="5553075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 command-line interfaces a simple copy/paste will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606</Words>
  <Application>Microsoft Office PowerPoint</Application>
  <PresentationFormat>Widescreen</PresentationFormat>
  <Paragraphs>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Monaco</vt:lpstr>
      <vt:lpstr>Office Theme</vt:lpstr>
      <vt:lpstr>Your first Git Clone</vt:lpstr>
      <vt:lpstr>Git Clone References</vt:lpstr>
      <vt:lpstr>Important</vt:lpstr>
      <vt:lpstr>Important</vt:lpstr>
      <vt:lpstr>Git Clone (all cmds, screenshots below)</vt:lpstr>
      <vt:lpstr>Git Clone – extra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Dynamics Information Technology,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wood</dc:creator>
  <cp:lastModifiedBy>christopher wood</cp:lastModifiedBy>
  <cp:revision>15</cp:revision>
  <dcterms:created xsi:type="dcterms:W3CDTF">2018-01-19T19:30:40Z</dcterms:created>
  <dcterms:modified xsi:type="dcterms:W3CDTF">2018-01-22T20:07:25Z</dcterms:modified>
</cp:coreProperties>
</file>