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95" r:id="rId3"/>
    <p:sldId id="299" r:id="rId4"/>
    <p:sldId id="278" r:id="rId5"/>
    <p:sldId id="308" r:id="rId6"/>
    <p:sldId id="300" r:id="rId7"/>
    <p:sldId id="301" r:id="rId8"/>
    <p:sldId id="302" r:id="rId9"/>
    <p:sldId id="304" r:id="rId10"/>
    <p:sldId id="305" r:id="rId11"/>
    <p:sldId id="306" r:id="rId12"/>
    <p:sldId id="30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816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779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8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28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0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0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910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36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08F96-F203-4331-95A0-6785D2819CB2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E0050-8023-405E-868A-433421935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4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using-branches/git-merge" TargetMode="External"/><Relationship Id="rId2" Type="http://schemas.openxmlformats.org/officeDocument/2006/relationships/hyperlink" Target="https://git-scm.com/book/en/v2/Git-Branching-Remote-Branche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book/en/v2/Git-Tools-Advanced-Merging" TargetMode="External"/><Relationship Id="rId4" Type="http://schemas.openxmlformats.org/officeDocument/2006/relationships/hyperlink" Target="https://git-scm.com/docs/git-merg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582" y="3307831"/>
            <a:ext cx="10515600" cy="1325563"/>
          </a:xfrm>
        </p:spPr>
        <p:txBody>
          <a:bodyPr/>
          <a:lstStyle/>
          <a:p>
            <a:r>
              <a:rPr lang="en-US" dirty="0" smtClean="0">
                <a:latin typeface="Monaco" panose="020B0509030404040204" pitchFamily="49" charset="0"/>
              </a:rPr>
              <a:t>Merging</a:t>
            </a:r>
            <a:endParaRPr lang="en-US" dirty="0">
              <a:latin typeface="Monaco" panose="020B0509030404040204" pitchFamily="49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9570" y="5576007"/>
            <a:ext cx="2838095" cy="9238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0" y="138199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22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20024"/>
          <a:stretch/>
        </p:blipFill>
        <p:spPr>
          <a:xfrm>
            <a:off x="321252" y="838995"/>
            <a:ext cx="8972550" cy="26281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38117"/>
          <a:stretch/>
        </p:blipFill>
        <p:spPr>
          <a:xfrm>
            <a:off x="321252" y="4123979"/>
            <a:ext cx="11610975" cy="225777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37664" y="527858"/>
            <a:ext cx="4019550" cy="64633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Specific branch, has more files than master.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37664" y="4202083"/>
            <a:ext cx="4019550" cy="92333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 on the remote repository is not updated, only the local copy is up to date.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639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3599" b="20520"/>
          <a:stretch/>
        </p:blipFill>
        <p:spPr>
          <a:xfrm>
            <a:off x="838200" y="-1"/>
            <a:ext cx="10687050" cy="6882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30094" y="5565371"/>
            <a:ext cx="4019550" cy="120032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 push your local master to the remote server.  Notice the informatics regarding what was merged and see the commit 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77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913" b="16386"/>
          <a:stretch/>
        </p:blipFill>
        <p:spPr>
          <a:xfrm>
            <a:off x="250335" y="712557"/>
            <a:ext cx="10684366" cy="29069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537912" y="502920"/>
            <a:ext cx="4019550" cy="369332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Master is </a:t>
            </a:r>
            <a:r>
              <a:rPr lang="en-US" smtClean="0"/>
              <a:t>not updated with the new files.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7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 err="1" smtClean="0">
                <a:latin typeface="Monaco" panose="020B0509030404040204" pitchFamily="49" charset="0"/>
              </a:rPr>
              <a:t>Git</a:t>
            </a:r>
            <a:r>
              <a:rPr lang="en-US" sz="3400" dirty="0" smtClean="0">
                <a:latin typeface="Monaco" panose="020B0509030404040204" pitchFamily="49" charset="0"/>
              </a:rPr>
              <a:t> Merge References</a:t>
            </a:r>
            <a:endParaRPr lang="en-US" sz="3400" dirty="0">
              <a:latin typeface="Monaco" panose="020B050903040404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3806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Monaco" panose="020B0509030404040204" pitchFamily="49" charset="0"/>
                <a:hlinkClick r:id="rId2"/>
              </a:rPr>
              <a:t>https://git-scm.com/book/en/v2/Git-Branching-Basic-Branching-and-Merging</a:t>
            </a:r>
          </a:p>
          <a:p>
            <a:r>
              <a:rPr lang="en-US" sz="1800" dirty="0">
                <a:latin typeface="Monaco" panose="020B0509030404040204" pitchFamily="49" charset="0"/>
                <a:hlinkClick r:id="rId3"/>
              </a:rPr>
              <a:t>https://</a:t>
            </a:r>
            <a:r>
              <a:rPr lang="en-US" sz="1800" dirty="0" smtClean="0">
                <a:latin typeface="Monaco" panose="020B0509030404040204" pitchFamily="49" charset="0"/>
                <a:hlinkClick r:id="rId3"/>
              </a:rPr>
              <a:t>www.atlassian.com/git/tutorials/using-branches/git-merge</a:t>
            </a:r>
            <a:endParaRPr lang="en-US" sz="1800" dirty="0" smtClean="0">
              <a:latin typeface="Monaco" panose="020B0509030404040204" pitchFamily="49" charset="0"/>
            </a:endParaRPr>
          </a:p>
          <a:p>
            <a:r>
              <a:rPr lang="en-US" sz="1800" dirty="0">
                <a:latin typeface="Monaco" panose="020B0509030404040204" pitchFamily="49" charset="0"/>
                <a:hlinkClick r:id="rId4"/>
              </a:rPr>
              <a:t>https://</a:t>
            </a:r>
            <a:r>
              <a:rPr lang="en-US" sz="1800" dirty="0" smtClean="0">
                <a:latin typeface="Monaco" panose="020B0509030404040204" pitchFamily="49" charset="0"/>
                <a:hlinkClick r:id="rId4"/>
              </a:rPr>
              <a:t>git-scm.com/docs/git-merge</a:t>
            </a:r>
            <a:endParaRPr lang="en-US" sz="1800" dirty="0" smtClean="0">
              <a:latin typeface="Monaco" panose="020B0509030404040204" pitchFamily="49" charset="0"/>
            </a:endParaRPr>
          </a:p>
          <a:p>
            <a:r>
              <a:rPr lang="en-US" sz="1800" dirty="0">
                <a:latin typeface="Monaco" panose="020B0509030404040204" pitchFamily="49" charset="0"/>
                <a:hlinkClick r:id="rId5"/>
              </a:rPr>
              <a:t>https://</a:t>
            </a:r>
            <a:r>
              <a:rPr lang="en-US" sz="1800" dirty="0" smtClean="0">
                <a:latin typeface="Monaco" panose="020B0509030404040204" pitchFamily="49" charset="0"/>
                <a:hlinkClick r:id="rId5"/>
              </a:rPr>
              <a:t>git-scm.com/book/en/v2/Git-Tools-Advanced-Merging</a:t>
            </a:r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928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400" dirty="0" smtClean="0">
                <a:latin typeface="Monaco" panose="020B0509030404040204" pitchFamily="49" charset="0"/>
              </a:rPr>
              <a:t>Remember!</a:t>
            </a:r>
            <a:endParaRPr lang="en-US" sz="3400" dirty="0">
              <a:latin typeface="Monaco" panose="020B050903040404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i="1" u="sng" dirty="0">
                <a:latin typeface="Monaco" panose="020B0509030404040204" pitchFamily="49" charset="0"/>
              </a:rPr>
              <a:t>Warning</a:t>
            </a:r>
            <a:r>
              <a:rPr lang="en-US" sz="1800" dirty="0">
                <a:latin typeface="Monaco" panose="020B0509030404040204" pitchFamily="49" charset="0"/>
              </a:rPr>
              <a:t>: Running </a:t>
            </a:r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merge with non-trivial uncommitted changes is discouraged: while possible, it may leave you in a state that is hard to back out </a:t>
            </a:r>
            <a:r>
              <a:rPr lang="en-US" sz="1800" dirty="0" smtClean="0">
                <a:latin typeface="Monaco" panose="020B0509030404040204" pitchFamily="49" charset="0"/>
              </a:rPr>
              <a:t>of </a:t>
            </a:r>
            <a:r>
              <a:rPr lang="en-US" sz="1800" dirty="0">
                <a:latin typeface="Monaco" panose="020B0509030404040204" pitchFamily="49" charset="0"/>
              </a:rPr>
              <a:t>in the case of a conflict</a:t>
            </a:r>
            <a:r>
              <a:rPr lang="en-US" sz="1800" dirty="0" smtClean="0">
                <a:latin typeface="Monaco" panose="020B0509030404040204" pitchFamily="49" charset="0"/>
              </a:rPr>
              <a:t>.</a:t>
            </a:r>
          </a:p>
          <a:p>
            <a:endParaRPr lang="en-US" sz="1800" dirty="0">
              <a:latin typeface="Monaco" panose="020B0509030404040204" pitchFamily="49" charset="0"/>
            </a:endParaRPr>
          </a:p>
          <a:p>
            <a:r>
              <a:rPr lang="en-US" sz="1800" dirty="0">
                <a:latin typeface="Monaco" panose="020B0509030404040204" pitchFamily="49" charset="0"/>
              </a:rPr>
              <a:t>Before applying outside changes, you should get your own work in good shape and committed locally, so it will not be clobbered if there are conflicts. See also </a:t>
            </a:r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-stash for more details. </a:t>
            </a:r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pull and </a:t>
            </a:r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merge will stop without doing anything when local uncommitted changes overlap with files that </a:t>
            </a:r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pull/</a:t>
            </a:r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merge may need to update.</a:t>
            </a:r>
          </a:p>
          <a:p>
            <a:endParaRPr lang="en-US" sz="1800" dirty="0">
              <a:latin typeface="Monaco" panose="020B0509030404040204" pitchFamily="49" charset="0"/>
            </a:endParaRPr>
          </a:p>
          <a:p>
            <a:r>
              <a:rPr lang="en-US" sz="1800" dirty="0">
                <a:latin typeface="Monaco" panose="020B0509030404040204" pitchFamily="49" charset="0"/>
              </a:rPr>
              <a:t>To avoid recording unrelated changes in the merge commit, </a:t>
            </a:r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pull and </a:t>
            </a:r>
            <a:r>
              <a:rPr lang="en-US" sz="1800" dirty="0" err="1">
                <a:latin typeface="Monaco" panose="020B0509030404040204" pitchFamily="49" charset="0"/>
              </a:rPr>
              <a:t>git</a:t>
            </a:r>
            <a:r>
              <a:rPr lang="en-US" sz="1800" dirty="0">
                <a:latin typeface="Monaco" panose="020B0509030404040204" pitchFamily="49" charset="0"/>
              </a:rPr>
              <a:t> merge will also abort if there are any changes registered in the index relative to the HEAD commit. </a:t>
            </a:r>
          </a:p>
        </p:txBody>
      </p:sp>
    </p:spTree>
    <p:extLst>
      <p:ext uri="{BB962C8B-B14F-4D97-AF65-F5344CB8AC3E}">
        <p14:creationId xmlns:p14="http://schemas.microsoft.com/office/powerpoint/2010/main" val="2822034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"/>
            <a:ext cx="11756572" cy="1325563"/>
          </a:xfrm>
        </p:spPr>
        <p:txBody>
          <a:bodyPr>
            <a:normAutofit/>
          </a:bodyPr>
          <a:lstStyle/>
          <a:p>
            <a:r>
              <a:rPr lang="en-US" sz="3400" dirty="0" err="1" smtClean="0">
                <a:latin typeface="Monaco" panose="020B0509030404040204" pitchFamily="49" charset="0"/>
              </a:rPr>
              <a:t>Git</a:t>
            </a:r>
            <a:r>
              <a:rPr lang="en-US" sz="3400" dirty="0" smtClean="0">
                <a:latin typeface="Monaco" panose="020B0509030404040204" pitchFamily="49" charset="0"/>
              </a:rPr>
              <a:t> Merge</a:t>
            </a:r>
            <a:endParaRPr lang="en-US" sz="3400" dirty="0">
              <a:latin typeface="Monaco" panose="020B050903040404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1825624"/>
            <a:ext cx="11756572" cy="4849495"/>
          </a:xfrm>
        </p:spPr>
        <p:txBody>
          <a:bodyPr>
            <a:noAutofit/>
          </a:bodyPr>
          <a:lstStyle/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checkout 20180122_MyChanges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#change something</a:t>
            </a:r>
          </a:p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commit –a –m “Updating something.”</a:t>
            </a:r>
          </a:p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push</a:t>
            </a:r>
          </a:p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checkout master</a:t>
            </a:r>
          </a:p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merge 20180122_MyChanges</a:t>
            </a:r>
          </a:p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push</a:t>
            </a:r>
          </a:p>
          <a:p>
            <a:r>
              <a:rPr lang="en-US" sz="1800" dirty="0" smtClean="0">
                <a:latin typeface="Monaco" panose="020B0509030404040204" pitchFamily="49" charset="0"/>
              </a:rPr>
              <a:t>ls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#you changes will be visible on the </a:t>
            </a:r>
            <a:r>
              <a:rPr lang="en-US" sz="1800" dirty="0" err="1" smtClean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Bitbucket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 server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54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"/>
            <a:ext cx="11756572" cy="1325563"/>
          </a:xfrm>
        </p:spPr>
        <p:txBody>
          <a:bodyPr>
            <a:normAutofit/>
          </a:bodyPr>
          <a:lstStyle/>
          <a:p>
            <a:r>
              <a:rPr lang="en-US" sz="3400" dirty="0" err="1" smtClean="0">
                <a:latin typeface="Monaco" panose="020B0509030404040204" pitchFamily="49" charset="0"/>
              </a:rPr>
              <a:t>Git</a:t>
            </a:r>
            <a:r>
              <a:rPr lang="en-US" sz="3400" dirty="0" smtClean="0">
                <a:latin typeface="Monaco" panose="020B0509030404040204" pitchFamily="49" charset="0"/>
              </a:rPr>
              <a:t> Merge – extra commands</a:t>
            </a:r>
            <a:endParaRPr lang="en-US" sz="3400" dirty="0">
              <a:latin typeface="Monaco" panose="020B050903040404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54" y="1825624"/>
            <a:ext cx="11756572" cy="4849495"/>
          </a:xfrm>
        </p:spPr>
        <p:txBody>
          <a:bodyPr>
            <a:noAutofit/>
          </a:bodyPr>
          <a:lstStyle/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 smtClean="0">
              <a:latin typeface="Monaco" panose="020B0509030404040204" pitchFamily="49" charset="0"/>
            </a:endParaRPr>
          </a:p>
          <a:p>
            <a:endParaRPr lang="en-US" sz="1800" dirty="0">
              <a:latin typeface="Monaco" panose="020B0509030404040204" pitchFamily="49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#while in the branch you want to merge into</a:t>
            </a:r>
            <a:endParaRPr lang="en-US" sz="1800" dirty="0">
              <a:solidFill>
                <a:schemeClr val="bg1">
                  <a:lumMod val="75000"/>
                </a:schemeClr>
              </a:solidFill>
              <a:latin typeface="Monaco" panose="020B0509030404040204" pitchFamily="49" charset="0"/>
            </a:endParaRPr>
          </a:p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merge 20180122_MyChanges</a:t>
            </a: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#show merge tools available</a:t>
            </a:r>
          </a:p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</a:t>
            </a:r>
            <a:r>
              <a:rPr lang="en-US" sz="1800" dirty="0" err="1" smtClean="0">
                <a:latin typeface="Monaco" panose="020B0509030404040204" pitchFamily="49" charset="0"/>
              </a:rPr>
              <a:t>mergetool</a:t>
            </a:r>
            <a:endParaRPr lang="en-US" sz="1800" dirty="0" smtClean="0">
              <a:latin typeface="Monaco" panose="020B0509030404040204" pitchFamily="49" charset="0"/>
            </a:endParaRPr>
          </a:p>
          <a:p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Monaco" panose="020B0509030404040204" pitchFamily="49" charset="0"/>
              </a:rPr>
              <a:t>#made a mistake and you want to start over</a:t>
            </a:r>
          </a:p>
          <a:p>
            <a:r>
              <a:rPr lang="en-US" sz="1800" dirty="0" err="1" smtClean="0">
                <a:latin typeface="Monaco" panose="020B0509030404040204" pitchFamily="49" charset="0"/>
              </a:rPr>
              <a:t>git</a:t>
            </a:r>
            <a:r>
              <a:rPr lang="en-US" sz="1800" dirty="0" smtClean="0">
                <a:latin typeface="Monaco" panose="020B0509030404040204" pitchFamily="49" charset="0"/>
              </a:rPr>
              <a:t> reset –hard HEAD~</a:t>
            </a:r>
            <a:endParaRPr lang="en-US" sz="1800" dirty="0">
              <a:latin typeface="Monaco" panose="020B050903040404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77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8675" b="25316"/>
          <a:stretch/>
        </p:blipFill>
        <p:spPr>
          <a:xfrm>
            <a:off x="91537" y="476250"/>
            <a:ext cx="11989659" cy="60388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20050" y="4800600"/>
            <a:ext cx="4019550" cy="1200329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Ensure you have all the latest changes pushed by other users.  Utilize “fetch” to get those changes from afar before you merge.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156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3968" b="14166"/>
          <a:stretch/>
        </p:blipFill>
        <p:spPr>
          <a:xfrm>
            <a:off x="838201" y="133350"/>
            <a:ext cx="10648949" cy="66475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346719" y="5739938"/>
            <a:ext cx="4019550" cy="92333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Modify the master and commit the change outside of changes made to your working branch.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113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1" y="50918"/>
            <a:ext cx="10306050" cy="68070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97337" y="5581996"/>
            <a:ext cx="4019550" cy="92333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Notice trying to merge a “newer” master into a local branch.  Inspect the file in conflict, resolve deltas and then push.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908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34313" b="35329"/>
          <a:stretch/>
        </p:blipFill>
        <p:spPr>
          <a:xfrm>
            <a:off x="1" y="1"/>
            <a:ext cx="11934701" cy="6857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807087" y="4184230"/>
            <a:ext cx="4019550" cy="2585323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003">
            <a:schemeClr val="lt2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Now merge your branch into the master.  Notice the informatics regarding what was merged.</a:t>
            </a:r>
          </a:p>
          <a:p>
            <a:endParaRPr lang="en-US" dirty="0"/>
          </a:p>
          <a:p>
            <a:r>
              <a:rPr lang="en-US" dirty="0" smtClean="0"/>
              <a:t>Notice the newly added 20180122_MyChanges.txt file in master now.  The changes show on the local copy but…are they on the remote repository?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84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396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Monaco</vt:lpstr>
      <vt:lpstr>Office Theme</vt:lpstr>
      <vt:lpstr>Merging</vt:lpstr>
      <vt:lpstr>Git Merge References</vt:lpstr>
      <vt:lpstr>Remember!</vt:lpstr>
      <vt:lpstr>Git Merge</vt:lpstr>
      <vt:lpstr>Git Merge – extra commands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General Dynamics Information Technology,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wood</dc:creator>
  <cp:lastModifiedBy>christopher wood</cp:lastModifiedBy>
  <cp:revision>25</cp:revision>
  <dcterms:created xsi:type="dcterms:W3CDTF">2018-01-19T19:30:40Z</dcterms:created>
  <dcterms:modified xsi:type="dcterms:W3CDTF">2018-01-22T19:58:04Z</dcterms:modified>
</cp:coreProperties>
</file>