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834" r:id="rId2"/>
    <p:sldId id="835" r:id="rId3"/>
    <p:sldId id="836" r:id="rId4"/>
    <p:sldId id="843" r:id="rId5"/>
    <p:sldId id="839" r:id="rId6"/>
    <p:sldId id="840" r:id="rId7"/>
    <p:sldId id="841" r:id="rId8"/>
    <p:sldId id="842" r:id="rId9"/>
    <p:sldId id="844" r:id="rId10"/>
    <p:sldId id="845" r:id="rId11"/>
    <p:sldId id="846" r:id="rId12"/>
    <p:sldId id="847" r:id="rId13"/>
    <p:sldId id="848" r:id="rId14"/>
    <p:sldId id="850" r:id="rId15"/>
    <p:sldId id="849" r:id="rId16"/>
    <p:sldId id="837" r:id="rId17"/>
    <p:sldId id="851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9900"/>
    <a:srgbClr val="00FFFF"/>
    <a:srgbClr val="66FFFF"/>
    <a:srgbClr val="FFFF00"/>
    <a:srgbClr val="99CCFF"/>
    <a:srgbClr val="004F8A"/>
    <a:srgbClr val="F2F2F2"/>
    <a:srgbClr val="FF3300"/>
    <a:srgbClr val="008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4" autoAdjust="0"/>
    <p:restoredTop sz="98222" autoAdjust="0"/>
  </p:normalViewPr>
  <p:slideViewPr>
    <p:cSldViewPr snapToGrid="0">
      <p:cViewPr varScale="1">
        <p:scale>
          <a:sx n="111" d="100"/>
          <a:sy n="111" d="100"/>
        </p:scale>
        <p:origin x="1446" y="102"/>
      </p:cViewPr>
      <p:guideLst>
        <p:guide orient="horz" pos="16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792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61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634" y="1"/>
            <a:ext cx="3038161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62"/>
            <a:ext cx="3038161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634" y="8829662"/>
            <a:ext cx="3038161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47E5F92-C323-4763-89F6-F20F8294E5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05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61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634" y="1"/>
            <a:ext cx="3038161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62" y="4416430"/>
            <a:ext cx="5607678" cy="418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62"/>
            <a:ext cx="3038161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634" y="8829662"/>
            <a:ext cx="3038161" cy="46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6" tIns="46588" rIns="93176" bIns="4658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E2533DA-067C-4C37-8922-31625C2DF6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75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2533DA-067C-4C37-8922-31625C2DF6F1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5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2533DA-067C-4C37-8922-31625C2DF6F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5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2533DA-067C-4C37-8922-31625C2DF6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74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2533DA-067C-4C37-8922-31625C2DF6F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6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2533DA-067C-4C37-8922-31625C2DF6F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2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23B3F-C822-46D5-B331-FFABAEA29033}" type="datetime1">
              <a:rPr lang="en-US"/>
              <a:pPr>
                <a:defRPr/>
              </a:pPr>
              <a:t>8/15/2018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0B93D-FDCA-4729-B78B-72122B6C16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238C6-DFE8-42CE-AC14-878BD6D73502}" type="datetime1">
              <a:rPr lang="en-US"/>
              <a:pPr>
                <a:defRPr/>
              </a:pPr>
              <a:t>8/15/2018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35511-D2A8-405C-85B8-E20E4905B0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9863"/>
            <a:ext cx="2057400" cy="5956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9863"/>
            <a:ext cx="6019800" cy="5956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29402-8F98-4BC8-B22F-F2F90572407C}" type="datetime1">
              <a:rPr lang="en-US"/>
              <a:pPr>
                <a:defRPr/>
              </a:pPr>
              <a:t>8/15/2018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5DC6D-31E1-4B05-A2E4-7EBC91DC7E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69863"/>
            <a:ext cx="8229600" cy="595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CEEF2-B17E-49F7-9DCB-039C80384505}" type="datetime1">
              <a:rPr lang="en-US"/>
              <a:pPr>
                <a:defRPr/>
              </a:pPr>
              <a:t>8/15/2018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A0313-C971-4F2A-9A23-B0193E6F9C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25" y="169863"/>
            <a:ext cx="7623175" cy="646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C376D-1236-4ECF-8D1D-2B364266226C}" type="datetime1">
              <a:rPr lang="en-US"/>
              <a:pPr>
                <a:defRPr/>
              </a:pPr>
              <a:t>8/15/2018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1FD0B-1E13-4907-934D-12636E9F17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5147A-DAB0-410E-93E0-372E3EDDAC38}" type="datetime1">
              <a:rPr lang="en-US"/>
              <a:pPr>
                <a:defRPr/>
              </a:pPr>
              <a:t>8/15/2018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F7E32-E6DD-4CA4-93D5-762E153C73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3E9D5-633C-4268-B8CF-9ED1291AF688}" type="datetime1">
              <a:rPr lang="en-US"/>
              <a:pPr>
                <a:defRPr/>
              </a:pPr>
              <a:t>8/15/2018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7997C-C961-406E-8D09-E312DBA43A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E6028-CDCF-4020-8813-737C6B1C1E0C}" type="datetime1">
              <a:rPr lang="en-US"/>
              <a:pPr>
                <a:defRPr/>
              </a:pPr>
              <a:t>8/15/2018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AB535-FE0C-481A-9847-1DD70790D6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21382-BBBF-4E6C-9EBE-B527DDE3B578}" type="datetime1">
              <a:rPr lang="en-US"/>
              <a:pPr>
                <a:defRPr/>
              </a:pPr>
              <a:t>8/15/2018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CB1B4-16BE-4ACA-8F2B-4B38497F6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94D19-DCF1-4C80-8DB3-5D18911B77BA}" type="datetime1">
              <a:rPr lang="en-US"/>
              <a:pPr>
                <a:defRPr/>
              </a:pPr>
              <a:t>8/15/2018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B8638-A009-4D87-8187-65E2F93F90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9A6B1-52C5-455B-AFA5-C53ACD351847}" type="datetime1">
              <a:rPr lang="en-US"/>
              <a:pPr>
                <a:defRPr/>
              </a:pPr>
              <a:t>8/15/2018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2351D-1B18-47F5-B0AD-5393F03A0D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4B377-F839-4756-8837-C47E2A2EB38E}" type="datetime1">
              <a:rPr lang="en-US"/>
              <a:pPr>
                <a:defRPr/>
              </a:pPr>
              <a:t>8/15/2018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25B70-FC09-4269-A0F8-6470C2C6CB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E6A63-76F8-418E-9D3B-4F8A31363425}" type="datetime1">
              <a:rPr lang="en-US"/>
              <a:pPr>
                <a:defRPr/>
              </a:pPr>
              <a:t>8/15/2018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5B313-40F4-43D9-B01C-DAAE7EAC10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688" y="69585"/>
            <a:ext cx="876481" cy="87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3625" y="169863"/>
            <a:ext cx="7623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7336433-0A06-480E-AAA0-D74ADFA39DEB}" type="datetime1">
              <a:rPr lang="en-US"/>
              <a:pPr>
                <a:defRPr/>
              </a:pPr>
              <a:t>8/15/2018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38975" y="6654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28079B6-568B-4EF7-AB90-BABB13389F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619250" y="6641045"/>
            <a:ext cx="7448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 flipV="1">
            <a:off x="76200" y="6755733"/>
            <a:ext cx="2124075" cy="5963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sz="1800" dirty="0">
              <a:latin typeface="Arial" charset="0"/>
              <a:cs typeface="Arial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61925" y="6510871"/>
            <a:ext cx="137409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100" b="1" i="1" dirty="0">
                <a:solidFill>
                  <a:srgbClr val="000066"/>
                </a:solidFill>
                <a:latin typeface="Arial" charset="0"/>
                <a:cs typeface="Arial" charset="0"/>
              </a:rPr>
              <a:t>Fleet Numerical…</a:t>
            </a:r>
            <a:endParaRPr lang="en-US" sz="700" b="1" i="1" dirty="0">
              <a:solidFill>
                <a:srgbClr val="000066"/>
              </a:solidFill>
              <a:latin typeface="Arial" charset="0"/>
              <a:cs typeface="Arial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2301875" y="6617234"/>
            <a:ext cx="628569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i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Atmospheric &amp; Oceanographic Prediction</a:t>
            </a:r>
            <a:r>
              <a:rPr lang="en-US" sz="1100" b="1" i="1" baseline="0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 E</a:t>
            </a:r>
            <a:r>
              <a:rPr lang="en-US" sz="1100" b="1" i="1" dirty="0" smtClean="0">
                <a:solidFill>
                  <a:srgbClr val="000066"/>
                </a:solidFill>
                <a:latin typeface="Arial" charset="0"/>
                <a:cs typeface="Arial" charset="0"/>
              </a:rPr>
              <a:t>nabling Fleet Safety and Decision Superiority…</a:t>
            </a: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38100" y="990600"/>
            <a:ext cx="9017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39688" y="1039813"/>
            <a:ext cx="9017000" cy="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2e.net/display/DI2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di2e.net/download/attachments/225828299/2_Git_Branching.pptx" TargetMode="External"/><Relationship Id="rId2" Type="http://schemas.openxmlformats.org/officeDocument/2006/relationships/hyperlink" Target="https://confluence.di2e.net/download/attachments/225828299/1_Git_StartwithClone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nfluence.di2e.net/display/MDLOPS/Use+Case:+Transfer+of+Code+from+DEV+to+OPS+Repository" TargetMode="External"/><Relationship Id="rId5" Type="http://schemas.openxmlformats.org/officeDocument/2006/relationships/hyperlink" Target="https://confluence.di2e.net/download/attachments/225828299/4_Git_Tag.pptx" TargetMode="External"/><Relationship Id="rId4" Type="http://schemas.openxmlformats.org/officeDocument/2006/relationships/hyperlink" Target="https://confluence.di2e.net/download/attachments/225828299/3_Git_Merge.ppt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8" y="0"/>
            <a:ext cx="9100042" cy="905608"/>
          </a:xfrm>
        </p:spPr>
        <p:txBody>
          <a:bodyPr/>
          <a:lstStyle/>
          <a:p>
            <a:r>
              <a:rPr lang="en-US" sz="3600" b="1" dirty="0" smtClean="0"/>
              <a:t>Software Configuration Management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859" y="2915728"/>
            <a:ext cx="85427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FLENUMMETOCCEN </a:t>
            </a:r>
            <a:r>
              <a:rPr lang="en-US" sz="4000" dirty="0" smtClean="0"/>
              <a:t>SSC</a:t>
            </a:r>
          </a:p>
          <a:p>
            <a:pPr algn="ctr"/>
            <a:r>
              <a:rPr lang="en-US" sz="4000" dirty="0" smtClean="0"/>
              <a:t>Software Configuration Management</a:t>
            </a:r>
          </a:p>
          <a:p>
            <a:pPr algn="ctr"/>
            <a:r>
              <a:rPr lang="en-US" sz="4000" dirty="0" smtClean="0"/>
              <a:t>Practices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58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6864"/>
          </a:xfrm>
        </p:spPr>
        <p:txBody>
          <a:bodyPr/>
          <a:lstStyle/>
          <a:p>
            <a:r>
              <a:rPr lang="en-US" sz="2400" dirty="0"/>
              <a:t>Policy, Plan, and Management support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Define and write policy/plan.</a:t>
            </a:r>
          </a:p>
          <a:p>
            <a:pPr lvl="1"/>
            <a:r>
              <a:rPr lang="en-US" sz="2000" dirty="0" smtClean="0"/>
              <a:t>Periodically inspect.</a:t>
            </a:r>
          </a:p>
          <a:p>
            <a:pPr lvl="1"/>
            <a:r>
              <a:rPr lang="en-US" sz="2000" dirty="0" smtClean="0"/>
              <a:t>Expect defined Best Behavior</a:t>
            </a:r>
          </a:p>
          <a:p>
            <a:r>
              <a:rPr lang="en-US" sz="2400" dirty="0" smtClean="0"/>
              <a:t>Easy to use tools that are DoD compliant and readily available, preferably with cross network interfaces.</a:t>
            </a:r>
          </a:p>
          <a:p>
            <a:pPr lvl="1"/>
            <a:r>
              <a:rPr lang="en-US" sz="2000" dirty="0" smtClean="0"/>
              <a:t>Bitbucket, Fisheye, and Crucible via DI2E</a:t>
            </a:r>
          </a:p>
          <a:p>
            <a:r>
              <a:rPr lang="en-US" sz="2400" dirty="0" smtClean="0"/>
              <a:t>Inspections</a:t>
            </a:r>
          </a:p>
          <a:p>
            <a:pPr lvl="1"/>
            <a:r>
              <a:rPr lang="en-US" sz="2000" dirty="0" smtClean="0"/>
              <a:t>Code / peer review.</a:t>
            </a:r>
          </a:p>
          <a:p>
            <a:pPr lvl="1"/>
            <a:r>
              <a:rPr lang="en-US" sz="2000" dirty="0" smtClean="0"/>
              <a:t>Receipt of deliverables.</a:t>
            </a:r>
          </a:p>
          <a:p>
            <a:pPr lvl="1"/>
            <a:r>
              <a:rPr lang="en-US" sz="2000" dirty="0" smtClean="0"/>
              <a:t>Prior to acceptance of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party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48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things change without control.</a:t>
            </a:r>
          </a:p>
          <a:p>
            <a:pPr lvl="1"/>
            <a:r>
              <a:rPr lang="en-US" dirty="0" smtClean="0"/>
              <a:t>Little to no repeatability.</a:t>
            </a:r>
          </a:p>
          <a:p>
            <a:pPr lvl="1"/>
            <a:r>
              <a:rPr lang="en-US" dirty="0" smtClean="0"/>
              <a:t>Slow integration.</a:t>
            </a:r>
          </a:p>
          <a:p>
            <a:pPr lvl="1"/>
            <a:r>
              <a:rPr lang="en-US" dirty="0" smtClean="0"/>
              <a:t>Slow to respond to change.</a:t>
            </a:r>
          </a:p>
          <a:p>
            <a:r>
              <a:rPr lang="en-US" dirty="0" smtClean="0"/>
              <a:t>Your resources aren’t getting bigger.</a:t>
            </a:r>
          </a:p>
          <a:p>
            <a:pPr lvl="1"/>
            <a:r>
              <a:rPr lang="en-US" dirty="0" smtClean="0"/>
              <a:t>Your requirements are…</a:t>
            </a:r>
          </a:p>
          <a:p>
            <a:r>
              <a:rPr lang="en-US" dirty="0" smtClean="0"/>
              <a:t>DevOps – You’re in it now.</a:t>
            </a:r>
          </a:p>
          <a:p>
            <a:pPr lvl="1"/>
            <a:r>
              <a:rPr lang="en-US" dirty="0"/>
              <a:t>Pets are bad, cattle are good.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63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Everyone.</a:t>
            </a:r>
          </a:p>
          <a:p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CCB</a:t>
            </a:r>
          </a:p>
          <a:p>
            <a:pPr lvl="2"/>
            <a:r>
              <a:rPr lang="en-US" dirty="0" smtClean="0"/>
              <a:t>Are we going to change “X”?</a:t>
            </a:r>
          </a:p>
          <a:p>
            <a:pPr lvl="1"/>
            <a:r>
              <a:rPr lang="en-US" dirty="0" smtClean="0"/>
              <a:t>Oversight / Control</a:t>
            </a:r>
          </a:p>
          <a:p>
            <a:pPr lvl="2"/>
            <a:r>
              <a:rPr lang="en-US" dirty="0" smtClean="0"/>
              <a:t>Inspections of deliveries.</a:t>
            </a:r>
          </a:p>
          <a:p>
            <a:pPr lvl="2"/>
            <a:r>
              <a:rPr lang="en-US" dirty="0" smtClean="0"/>
              <a:t>Peer / code review</a:t>
            </a:r>
          </a:p>
          <a:p>
            <a:pPr lvl="1"/>
            <a:r>
              <a:rPr lang="en-US" dirty="0" smtClean="0"/>
              <a:t>Integrators</a:t>
            </a:r>
          </a:p>
          <a:p>
            <a:pPr lvl="1"/>
            <a:r>
              <a:rPr lang="en-US" dirty="0" smtClean="0"/>
              <a:t>Line users /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1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117"/>
          </a:xfrm>
        </p:spPr>
        <p:txBody>
          <a:bodyPr/>
          <a:lstStyle/>
          <a:p>
            <a:r>
              <a:rPr lang="en-US" dirty="0" smtClean="0"/>
              <a:t>Alpha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 Beta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Staging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OPS</a:t>
            </a:r>
          </a:p>
          <a:p>
            <a:r>
              <a:rPr lang="en-US" dirty="0" smtClean="0"/>
              <a:t>Use of DI2E</a:t>
            </a:r>
          </a:p>
          <a:p>
            <a:r>
              <a:rPr lang="en-US" dirty="0" smtClean="0"/>
              <a:t>OPS and DEV repositories</a:t>
            </a:r>
          </a:p>
          <a:p>
            <a:r>
              <a:rPr lang="en-US" dirty="0" smtClean="0"/>
              <a:t>Simple Workflow</a:t>
            </a:r>
          </a:p>
          <a:p>
            <a:pPr lvl="1"/>
            <a:r>
              <a:rPr lang="en-US" sz="2000" dirty="0" smtClean="0"/>
              <a:t>Copy OPS to DEV</a:t>
            </a:r>
          </a:p>
          <a:p>
            <a:pPr lvl="1"/>
            <a:r>
              <a:rPr lang="en-US" sz="2000" dirty="0" smtClean="0"/>
              <a:t>Developers branch and make changes to DEV</a:t>
            </a:r>
          </a:p>
          <a:p>
            <a:pPr lvl="1"/>
            <a:r>
              <a:rPr lang="en-US" sz="2000" dirty="0" smtClean="0"/>
              <a:t>Developers test and then merge with DEV/master</a:t>
            </a:r>
          </a:p>
          <a:p>
            <a:pPr lvl="1"/>
            <a:r>
              <a:rPr lang="en-US" sz="2000" dirty="0" smtClean="0"/>
              <a:t>Librarian takes DEV/master and merges with OPS/branch</a:t>
            </a:r>
          </a:p>
          <a:p>
            <a:pPr lvl="1"/>
            <a:r>
              <a:rPr lang="en-US" sz="2000" dirty="0" smtClean="0"/>
              <a:t>Librarian merges OPS/branch with OPS/master and then tags</a:t>
            </a:r>
          </a:p>
          <a:p>
            <a:r>
              <a:rPr lang="en-US" dirty="0" smtClean="0"/>
              <a:t>Ansible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4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DI2E Interaction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48" y="1148840"/>
            <a:ext cx="6562178" cy="540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46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Workflow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 descr="https://confluence.di2e.net/download/attachments/245017368/Repository_CONOPS.png?api=v2&amp;version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385" y="1059306"/>
            <a:ext cx="6667918" cy="559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69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8" y="0"/>
            <a:ext cx="9100042" cy="905608"/>
          </a:xfrm>
        </p:spPr>
        <p:txBody>
          <a:bodyPr/>
          <a:lstStyle/>
          <a:p>
            <a:r>
              <a:rPr lang="en-US" sz="3600" b="1" dirty="0" smtClean="0"/>
              <a:t>References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166" y="1414732"/>
            <a:ext cx="88938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FLENUMMETOCCEN MRY CM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(DRAFT) Configuration Management Standards, </a:t>
            </a:r>
            <a:r>
              <a:rPr lang="en-US" sz="1600" dirty="0"/>
              <a:t>FLENUMMETOCCEN </a:t>
            </a:r>
            <a:r>
              <a:rPr lang="en-US" sz="1600" dirty="0" smtClean="0"/>
              <a:t>SSC, 2018/01/22</a:t>
            </a:r>
            <a:endParaRPr lang="en-US" sz="16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Security Technical Implementation Guide (STIG)</a:t>
            </a:r>
            <a:endParaRPr lang="en-US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Application </a:t>
            </a:r>
            <a:r>
              <a:rPr lang="en-US" sz="1600" dirty="0"/>
              <a:t>Security and Development (ASD</a:t>
            </a:r>
            <a:r>
              <a:rPr lang="en-US" sz="1600" dirty="0" smtClean="0"/>
              <a:t>), v4r7, </a:t>
            </a:r>
            <a:r>
              <a:rPr lang="en-US" sz="1600" dirty="0"/>
              <a:t>dated </a:t>
            </a:r>
            <a:r>
              <a:rPr lang="en-US" sz="1600" dirty="0" smtClean="0"/>
              <a:t>2018/7/27</a:t>
            </a:r>
            <a:endParaRPr lang="en-US" sz="16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https://svn.apache.org/repos/asf/subversion/trunk/doc/user/svn-best-practices.html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https://git-scm.com/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https://www.git-tower.com/learn/git/ebook/en/command-line/appendix/best-practices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https://www.atlassian.com/git/tutorials/comparing-workflows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https://chriskottom.com/blog/2014/02/a-few-modest-best-practices-for-git/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u="sng" dirty="0">
                <a:hlinkClick r:id="rId3"/>
              </a:rPr>
              <a:t>https://www.di2e.net/display/DI2E</a:t>
            </a:r>
            <a:endParaRPr lang="en-US" sz="16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600" dirty="0"/>
              <a:t>https://en.wikipedia.org/wiki/File_verification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70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</a:t>
            </a:r>
            <a:r>
              <a:rPr lang="en-US" dirty="0"/>
              <a:t>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9097"/>
            <a:ext cx="8229600" cy="5602857"/>
          </a:xfrm>
        </p:spPr>
        <p:txBody>
          <a:bodyPr/>
          <a:lstStyle/>
          <a:p>
            <a:r>
              <a:rPr lang="en-US" sz="2400" dirty="0" smtClean="0"/>
              <a:t>Git Clones</a:t>
            </a:r>
          </a:p>
          <a:p>
            <a:pPr lvl="1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confluence.di2e.net/download/attachments/225828299/1_Git_StartwithClone.pptx</a:t>
            </a:r>
            <a:endParaRPr lang="en-US" sz="1400" dirty="0" smtClean="0"/>
          </a:p>
          <a:p>
            <a:r>
              <a:rPr lang="en-US" sz="2400" dirty="0" smtClean="0"/>
              <a:t>Git Branching</a:t>
            </a:r>
          </a:p>
          <a:p>
            <a:pPr lvl="1"/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confluence.di2e.net/download/attachments/225828299/2_Git_Branching.pptx</a:t>
            </a:r>
            <a:endParaRPr lang="en-US" sz="1400" dirty="0" smtClean="0"/>
          </a:p>
          <a:p>
            <a:r>
              <a:rPr lang="en-US" sz="2400" dirty="0" smtClean="0"/>
              <a:t>Git Merging</a:t>
            </a:r>
          </a:p>
          <a:p>
            <a:pPr lvl="1"/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confluence.di2e.net/download/attachments/225828299/3_Git_Merge.pptx</a:t>
            </a:r>
            <a:endParaRPr lang="en-US" sz="1400" dirty="0" smtClean="0"/>
          </a:p>
          <a:p>
            <a:r>
              <a:rPr lang="en-US" sz="2400" dirty="0" smtClean="0"/>
              <a:t>Git Tagging</a:t>
            </a:r>
          </a:p>
          <a:p>
            <a:pPr lvl="1"/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confluence.di2e.net/download/attachments/225828299/4_Git_Tag.pptx</a:t>
            </a:r>
            <a:endParaRPr lang="en-US" sz="1400" dirty="0" smtClean="0"/>
          </a:p>
          <a:p>
            <a:r>
              <a:rPr lang="en-US" sz="2400" dirty="0" smtClean="0"/>
              <a:t>Git Transition from DEV to OPS</a:t>
            </a:r>
          </a:p>
          <a:p>
            <a:pPr lvl="1"/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confluence.di2e.net/display/MDLOPS/Use+Case%3A+Transfer+of+Code+from+DEV+to+OPS+Repository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5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8" y="0"/>
            <a:ext cx="9100042" cy="905608"/>
          </a:xfrm>
        </p:spPr>
        <p:txBody>
          <a:bodyPr/>
          <a:lstStyle/>
          <a:p>
            <a:r>
              <a:rPr lang="en-US" sz="3600" b="1" dirty="0" smtClean="0"/>
              <a:t>Scope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792" y="1225658"/>
            <a:ext cx="89419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spectrum of </a:t>
            </a:r>
            <a:r>
              <a:rPr lang="en-US" dirty="0" smtClean="0"/>
              <a:t>projects  </a:t>
            </a:r>
            <a:r>
              <a:rPr lang="en-US" dirty="0"/>
              <a:t>that support model </a:t>
            </a:r>
            <a:r>
              <a:rPr lang="en-US" dirty="0" smtClean="0"/>
              <a:t>operations at FNMOC-SSC and near alignment with FNMOC-MRY practices, Department of Defense (DoD) and industry recognized “Best Practices”.  </a:t>
            </a:r>
          </a:p>
          <a:p>
            <a:endParaRPr lang="en-US" dirty="0"/>
          </a:p>
          <a:p>
            <a:r>
              <a:rPr lang="en-US" dirty="0" smtClean="0"/>
              <a:t>Active definition of: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Policy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Concept of Operations (CONOPS)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r>
              <a:rPr lang="en-US" dirty="0" smtClean="0"/>
              <a:t>are underway.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2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8" y="0"/>
            <a:ext cx="9100042" cy="905608"/>
          </a:xfrm>
        </p:spPr>
        <p:txBody>
          <a:bodyPr/>
          <a:lstStyle/>
          <a:p>
            <a:r>
              <a:rPr lang="en-US" sz="3600" b="1" dirty="0" smtClean="0"/>
              <a:t>Definition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287" y="1466490"/>
            <a:ext cx="86609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</a:t>
            </a:r>
            <a:r>
              <a:rPr lang="en-US" dirty="0"/>
              <a:t>configuration management (SCM or S/W CM) is the task of tracking and controlling changes in the software, part of the larger cross-disciplinary field of configuration management.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SCM </a:t>
            </a:r>
            <a:r>
              <a:rPr lang="en-US" dirty="0"/>
              <a:t>practices include: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identification </a:t>
            </a:r>
            <a:r>
              <a:rPr lang="en-US" dirty="0"/>
              <a:t>of Configuration Items (</a:t>
            </a:r>
            <a:r>
              <a:rPr lang="en-US" dirty="0" smtClean="0"/>
              <a:t>CI's)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version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revision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establishment </a:t>
            </a:r>
            <a:r>
              <a:rPr lang="en-US" dirty="0"/>
              <a:t>of baselines.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SCM </a:t>
            </a:r>
            <a:r>
              <a:rPr lang="en-US" dirty="0"/>
              <a:t>ensures that the current design and build state of the system is known, good &amp; trusted; and doesn't rely on the tacit knowledge of the development team.  The ability to restore back to subject good &amp; trusted state is directly related to the degree of consistent CM applied to the software application.  </a:t>
            </a:r>
          </a:p>
        </p:txBody>
      </p:sp>
    </p:spTree>
    <p:extLst>
      <p:ext uri="{BB962C8B-B14F-4D97-AF65-F5344CB8AC3E}">
        <p14:creationId xmlns:p14="http://schemas.microsoft.com/office/powerpoint/2010/main" val="9371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58" y="0"/>
            <a:ext cx="9100042" cy="905608"/>
          </a:xfrm>
        </p:spPr>
        <p:txBody>
          <a:bodyPr/>
          <a:lstStyle/>
          <a:p>
            <a:r>
              <a:rPr lang="en-US" sz="3600" b="1" dirty="0" smtClean="0"/>
              <a:t>Have you ever asked or said this?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4287" y="1466490"/>
            <a:ext cx="86609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Why is this configuration file like this?...I thought it was setup like “X”.</a:t>
            </a:r>
          </a:p>
          <a:p>
            <a:endParaRPr lang="en-US" sz="2400" dirty="0"/>
          </a:p>
          <a:p>
            <a:r>
              <a:rPr lang="en-US" sz="2400" dirty="0" smtClean="0"/>
              <a:t>Why does “system command” work one way on Gordon and another way on Conrad?</a:t>
            </a:r>
          </a:p>
          <a:p>
            <a:endParaRPr lang="en-US" sz="2400" dirty="0"/>
          </a:p>
          <a:p>
            <a:r>
              <a:rPr lang="en-US" sz="2400" dirty="0" smtClean="0"/>
              <a:t>Which version of “software package X” are we using?</a:t>
            </a:r>
          </a:p>
          <a:p>
            <a:endParaRPr lang="en-US" sz="2400" dirty="0"/>
          </a:p>
          <a:p>
            <a:r>
              <a:rPr lang="en-US" sz="2400" dirty="0" smtClean="0"/>
              <a:t>What is “software package X” made of?</a:t>
            </a:r>
          </a:p>
          <a:p>
            <a:endParaRPr lang="en-US" sz="2400" dirty="0"/>
          </a:p>
          <a:p>
            <a:r>
              <a:rPr lang="en-US" sz="2400" dirty="0" smtClean="0"/>
              <a:t>Who changed this?</a:t>
            </a:r>
          </a:p>
          <a:p>
            <a:endParaRPr lang="en-US" sz="2400" dirty="0"/>
          </a:p>
          <a:p>
            <a:r>
              <a:rPr lang="en-US" sz="2400" dirty="0" smtClean="0"/>
              <a:t>But it worked just last week.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829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version is your software on?</a:t>
            </a:r>
          </a:p>
          <a:p>
            <a:r>
              <a:rPr lang="en-US" dirty="0" smtClean="0"/>
              <a:t>When did it get there?</a:t>
            </a:r>
          </a:p>
          <a:p>
            <a:r>
              <a:rPr lang="en-US" dirty="0" smtClean="0"/>
              <a:t>How did it get there?</a:t>
            </a:r>
          </a:p>
          <a:p>
            <a:r>
              <a:rPr lang="en-US" dirty="0" smtClean="0"/>
              <a:t>Why did it get there?</a:t>
            </a:r>
          </a:p>
          <a:p>
            <a:r>
              <a:rPr lang="en-US" dirty="0" smtClean="0"/>
              <a:t>Who helped it get there?</a:t>
            </a:r>
          </a:p>
          <a:p>
            <a:endParaRPr lang="en-US" dirty="0"/>
          </a:p>
          <a:p>
            <a:r>
              <a:rPr lang="en-US" dirty="0" smtClean="0"/>
              <a:t>The intent of SCM is to have answers to these questions up front.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1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Assurance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00200"/>
            <a:ext cx="9083615" cy="4525963"/>
          </a:xfrm>
        </p:spPr>
        <p:txBody>
          <a:bodyPr/>
          <a:lstStyle/>
          <a:p>
            <a:pPr lvl="0"/>
            <a:r>
              <a:rPr lang="en-US" sz="2000" dirty="0" smtClean="0"/>
              <a:t>ASPC-DV-002995</a:t>
            </a:r>
          </a:p>
          <a:p>
            <a:pPr lvl="1"/>
            <a:r>
              <a:rPr lang="en-US" sz="1600" dirty="0" smtClean="0"/>
              <a:t>Ensure </a:t>
            </a:r>
            <a:r>
              <a:rPr lang="en-US" sz="1600" dirty="0"/>
              <a:t>security patches are applied to the CM system.</a:t>
            </a:r>
          </a:p>
          <a:p>
            <a:pPr lvl="0"/>
            <a:r>
              <a:rPr lang="en-US" sz="2000" dirty="0" smtClean="0"/>
              <a:t>ASPC-DV-003000</a:t>
            </a:r>
          </a:p>
          <a:p>
            <a:pPr lvl="1"/>
            <a:r>
              <a:rPr lang="en-US" sz="1600" dirty="0" smtClean="0"/>
              <a:t>Review </a:t>
            </a:r>
            <a:r>
              <a:rPr lang="en-US" sz="1600" dirty="0"/>
              <a:t>access privileges to the repository at least every three months.</a:t>
            </a:r>
          </a:p>
          <a:p>
            <a:pPr lvl="0"/>
            <a:r>
              <a:rPr lang="en-US" sz="2000" dirty="0" smtClean="0"/>
              <a:t>ASPC-DV-003010</a:t>
            </a:r>
          </a:p>
          <a:p>
            <a:pPr lvl="1"/>
            <a:r>
              <a:rPr lang="en-US" sz="1600" dirty="0" smtClean="0"/>
              <a:t>CM </a:t>
            </a:r>
            <a:r>
              <a:rPr lang="en-US" sz="1600" dirty="0"/>
              <a:t>repository must exist and verify existence of the CM plan.</a:t>
            </a:r>
          </a:p>
          <a:p>
            <a:pPr lvl="0"/>
            <a:r>
              <a:rPr lang="en-US" sz="2000" dirty="0" smtClean="0"/>
              <a:t>ASPC-DV-003020</a:t>
            </a:r>
          </a:p>
          <a:p>
            <a:pPr lvl="1"/>
            <a:r>
              <a:rPr lang="en-US" sz="1600" dirty="0" smtClean="0"/>
              <a:t>CCB </a:t>
            </a:r>
            <a:r>
              <a:rPr lang="en-US" sz="1600" dirty="0"/>
              <a:t>must exist.</a:t>
            </a:r>
          </a:p>
          <a:p>
            <a:r>
              <a:rPr lang="en-US" sz="2000" dirty="0"/>
              <a:t>ASPC-DV-003140 </a:t>
            </a:r>
          </a:p>
          <a:p>
            <a:pPr lvl="1"/>
            <a:r>
              <a:rPr lang="en-US" sz="1600" dirty="0"/>
              <a:t>All code received must have a checksum.</a:t>
            </a:r>
          </a:p>
          <a:p>
            <a:pPr lvl="0"/>
            <a:r>
              <a:rPr lang="en-US" sz="2000" dirty="0" smtClean="0"/>
              <a:t>ASPC-DV-003190</a:t>
            </a:r>
          </a:p>
          <a:p>
            <a:pPr lvl="1"/>
            <a:r>
              <a:rPr lang="en-US" sz="1600" dirty="0" smtClean="0"/>
              <a:t>CM </a:t>
            </a:r>
            <a:r>
              <a:rPr lang="en-US" sz="1600" dirty="0"/>
              <a:t>repository must exist or code reviews flaws must be captured (track software in defect tracking system</a:t>
            </a:r>
            <a:r>
              <a:rPr lang="en-US" sz="1600" dirty="0" smtClean="0"/>
              <a:t>).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5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must be defined?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6479"/>
          </a:xfrm>
        </p:spPr>
        <p:txBody>
          <a:bodyPr/>
          <a:lstStyle/>
          <a:p>
            <a:r>
              <a:rPr lang="en-US" sz="2400" dirty="0" smtClean="0"/>
              <a:t>What</a:t>
            </a:r>
          </a:p>
          <a:p>
            <a:pPr lvl="1"/>
            <a:r>
              <a:rPr lang="en-US" sz="2000" dirty="0" smtClean="0"/>
              <a:t>What is being configuration managed?  Your CI’s.</a:t>
            </a:r>
          </a:p>
          <a:p>
            <a:r>
              <a:rPr lang="en-US" sz="2400" dirty="0" smtClean="0"/>
              <a:t>When</a:t>
            </a:r>
          </a:p>
          <a:p>
            <a:pPr lvl="1"/>
            <a:r>
              <a:rPr lang="en-US" sz="2000" dirty="0" smtClean="0"/>
              <a:t>When will you engage SCM?</a:t>
            </a:r>
            <a:endParaRPr lang="en-US" sz="2000" dirty="0"/>
          </a:p>
          <a:p>
            <a:r>
              <a:rPr lang="en-US" sz="2400" dirty="0" smtClean="0"/>
              <a:t>How</a:t>
            </a:r>
          </a:p>
          <a:p>
            <a:pPr lvl="1"/>
            <a:r>
              <a:rPr lang="en-US" sz="1600" dirty="0" smtClean="0"/>
              <a:t>How will you conduct SCM?  Tools, techniques, etc.</a:t>
            </a:r>
            <a:endParaRPr lang="en-US" sz="1600" dirty="0"/>
          </a:p>
          <a:p>
            <a:r>
              <a:rPr lang="en-US" sz="2400" dirty="0" smtClean="0"/>
              <a:t>Why</a:t>
            </a:r>
          </a:p>
          <a:p>
            <a:pPr lvl="1"/>
            <a:r>
              <a:rPr lang="en-US" sz="2000" dirty="0" smtClean="0"/>
              <a:t>Will you know why changes are made?</a:t>
            </a:r>
          </a:p>
          <a:p>
            <a:pPr lvl="1"/>
            <a:r>
              <a:rPr lang="en-US" sz="2000" dirty="0" smtClean="0"/>
              <a:t>Do you have requirements traceability?</a:t>
            </a:r>
          </a:p>
          <a:p>
            <a:pPr lvl="1"/>
            <a:r>
              <a:rPr lang="en-US" sz="2000" dirty="0" smtClean="0"/>
              <a:t>Navy says so…</a:t>
            </a:r>
          </a:p>
          <a:p>
            <a:r>
              <a:rPr lang="en-US" sz="2400" dirty="0" smtClean="0"/>
              <a:t>Who</a:t>
            </a:r>
          </a:p>
          <a:p>
            <a:pPr lvl="1"/>
            <a:r>
              <a:rPr lang="en-US" sz="2000" dirty="0" smtClean="0"/>
              <a:t>Who is involved?  What are the roles?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4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sz="2800" dirty="0" smtClean="0"/>
              <a:t>What is being configuration managed?</a:t>
            </a:r>
          </a:p>
          <a:p>
            <a:pPr marL="514350" indent="-457200"/>
            <a:r>
              <a:rPr lang="en-US" sz="2800" dirty="0" smtClean="0"/>
              <a:t>Source code</a:t>
            </a:r>
          </a:p>
          <a:p>
            <a:pPr marL="914400" lvl="1" indent="-457200"/>
            <a:r>
              <a:rPr lang="en-US" sz="2000" dirty="0" smtClean="0"/>
              <a:t>Anything that executes in direct support of Model Operations.</a:t>
            </a:r>
          </a:p>
          <a:p>
            <a:pPr marL="914400" lvl="1" indent="-457200"/>
            <a:r>
              <a:rPr lang="en-US" sz="2000" dirty="0" smtClean="0"/>
              <a:t>Anything that is “operational”.</a:t>
            </a:r>
          </a:p>
          <a:p>
            <a:pPr marL="914400" lvl="1" indent="-457200"/>
            <a:r>
              <a:rPr lang="en-US" sz="2000" dirty="0" smtClean="0"/>
              <a:t>Anything you don’t want to spend all week rebuilding.</a:t>
            </a:r>
          </a:p>
          <a:p>
            <a:pPr marL="514350" indent="-457200"/>
            <a:r>
              <a:rPr lang="en-US" sz="2800" dirty="0" smtClean="0"/>
              <a:t>Configurations</a:t>
            </a:r>
          </a:p>
          <a:p>
            <a:pPr marL="914400" lvl="1" indent="-457200"/>
            <a:r>
              <a:rPr lang="en-US" sz="2000" dirty="0"/>
              <a:t>Anything that executes in direct support of Model Operations.</a:t>
            </a:r>
          </a:p>
          <a:p>
            <a:pPr marL="914400" lvl="1" indent="-457200"/>
            <a:r>
              <a:rPr lang="en-US" sz="2000" dirty="0"/>
              <a:t>Anything that is “operational”.</a:t>
            </a:r>
          </a:p>
          <a:p>
            <a:pPr marL="914400" lvl="1" indent="-457200"/>
            <a:r>
              <a:rPr lang="en-US" sz="2000" dirty="0"/>
              <a:t>Anything you don’t want to spend all week rebuilding.</a:t>
            </a:r>
          </a:p>
          <a:p>
            <a:pPr marL="57150" indent="0">
              <a:buNone/>
            </a:pPr>
            <a:endParaRPr lang="en-US" sz="2800" dirty="0" smtClean="0"/>
          </a:p>
          <a:p>
            <a:pPr marL="914400" lvl="1" indent="-457200"/>
            <a:endParaRPr lang="en-US" sz="2400" dirty="0" smtClean="0"/>
          </a:p>
          <a:p>
            <a:pPr marL="514350" indent="-457200"/>
            <a:endParaRPr lang="en-US" sz="2800" dirty="0" smtClean="0"/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24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Anytime you make a change that you expect to stay around.</a:t>
            </a:r>
          </a:p>
          <a:p>
            <a:r>
              <a:rPr lang="en-US" dirty="0" smtClean="0"/>
              <a:t>Anytime you want to change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F7E32-E6DD-4CA4-93D5-762E153C737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82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24336</TotalTime>
  <Words>816</Words>
  <Application>Microsoft Office PowerPoint</Application>
  <PresentationFormat>On-screen Show (4:3)</PresentationFormat>
  <Paragraphs>173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Wingdings</vt:lpstr>
      <vt:lpstr>Default Design</vt:lpstr>
      <vt:lpstr>Software Configuration Management</vt:lpstr>
      <vt:lpstr>Scope</vt:lpstr>
      <vt:lpstr>Definition</vt:lpstr>
      <vt:lpstr>Have you ever asked or said this?</vt:lpstr>
      <vt:lpstr>Where are you?</vt:lpstr>
      <vt:lpstr>Information Assurance</vt:lpstr>
      <vt:lpstr>What must be defined?</vt:lpstr>
      <vt:lpstr>What?</vt:lpstr>
      <vt:lpstr>When?</vt:lpstr>
      <vt:lpstr>How?</vt:lpstr>
      <vt:lpstr>Why?</vt:lpstr>
      <vt:lpstr>Who?</vt:lpstr>
      <vt:lpstr>High level</vt:lpstr>
      <vt:lpstr>DI2E Interaction</vt:lpstr>
      <vt:lpstr>Workflow</vt:lpstr>
      <vt:lpstr>References</vt:lpstr>
      <vt:lpstr>Training</vt:lpstr>
    </vt:vector>
  </TitlesOfParts>
  <Company>NMCI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FNMOC XO</dc:creator>
  <cp:lastModifiedBy>Wood, Chris G</cp:lastModifiedBy>
  <cp:revision>943</cp:revision>
  <cp:lastPrinted>2016-03-17T22:28:50Z</cp:lastPrinted>
  <dcterms:created xsi:type="dcterms:W3CDTF">2008-09-22T23:13:02Z</dcterms:created>
  <dcterms:modified xsi:type="dcterms:W3CDTF">2018-08-15T20:25:27Z</dcterms:modified>
</cp:coreProperties>
</file>