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95" r:id="rId3"/>
    <p:sldId id="279" r:id="rId4"/>
    <p:sldId id="280" r:id="rId5"/>
    <p:sldId id="299" r:id="rId6"/>
    <p:sldId id="278" r:id="rId7"/>
    <p:sldId id="294" r:id="rId8"/>
    <p:sldId id="296"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04" d="100"/>
          <a:sy n="104" d="100"/>
        </p:scale>
        <p:origin x="49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0908F96-F203-4331-95A0-6785D2819CB2}"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69881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08F96-F203-4331-95A0-6785D2819CB2}"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219577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08F96-F203-4331-95A0-6785D2819CB2}"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852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908F96-F203-4331-95A0-6785D2819CB2}"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21818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0908F96-F203-4331-95A0-6785D2819CB2}" type="datetimeFigureOut">
              <a:rPr lang="en-US" smtClean="0"/>
              <a:t>8/29/22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9210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908F96-F203-4331-95A0-6785D2819CB2}"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213028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908F96-F203-4331-95A0-6785D2819CB2}" type="datetimeFigureOut">
              <a:rPr lang="en-US" smtClean="0"/>
              <a:t>8/29/22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02090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908F96-F203-4331-95A0-6785D2819CB2}" type="datetimeFigureOut">
              <a:rPr lang="en-US" smtClean="0"/>
              <a:t>8/29/22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12008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08F96-F203-4331-95A0-6785D2819CB2}" type="datetimeFigureOut">
              <a:rPr lang="en-US" smtClean="0"/>
              <a:t>8/29/22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7153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908F96-F203-4331-95A0-6785D2819CB2}"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07291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0908F96-F203-4331-95A0-6785D2819CB2}" type="datetimeFigureOut">
              <a:rPr lang="en-US" smtClean="0"/>
              <a:t>8/29/22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53013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08F96-F203-4331-95A0-6785D2819CB2}" type="datetimeFigureOut">
              <a:rPr lang="en-US" smtClean="0"/>
              <a:t>8/29/22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E0050-8023-405E-868A-433421935D2E}" type="slidenum">
              <a:rPr lang="en-US" smtClean="0"/>
              <a:t>‹#›</a:t>
            </a:fld>
            <a:endParaRPr lang="en-US"/>
          </a:p>
        </p:txBody>
      </p:sp>
    </p:spTree>
    <p:extLst>
      <p:ext uri="{BB962C8B-B14F-4D97-AF65-F5344CB8AC3E}">
        <p14:creationId xmlns:p14="http://schemas.microsoft.com/office/powerpoint/2010/main" val="199114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oroid.org/git-central-repo-howto" TargetMode="External"/><Relationship Id="rId2" Type="http://schemas.openxmlformats.org/officeDocument/2006/relationships/hyperlink" Target="https://git-scm.com/book/en/v2/Git-Branching-Remote-Branches" TargetMode="External"/><Relationship Id="rId1" Type="http://schemas.openxmlformats.org/officeDocument/2006/relationships/slideLayout" Target="../slideLayouts/slideLayout2.xml"/><Relationship Id="rId5" Type="http://schemas.openxmlformats.org/officeDocument/2006/relationships/hyperlink" Target="https://git-scm.com/docs/git-commit" TargetMode="External"/><Relationship Id="rId4" Type="http://schemas.openxmlformats.org/officeDocument/2006/relationships/hyperlink" Target="https://pthree.org/2008/11/28/setup-a-git-reposito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2" y="3307831"/>
            <a:ext cx="10515600" cy="1325563"/>
          </a:xfrm>
        </p:spPr>
        <p:txBody>
          <a:bodyPr/>
          <a:lstStyle/>
          <a:p>
            <a:r>
              <a:rPr lang="en-US" dirty="0">
                <a:latin typeface="Monaco" panose="020B0509030404040204" pitchFamily="49" charset="0"/>
              </a:rPr>
              <a:t>Branching</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0" y="138199"/>
            <a:ext cx="2857500" cy="2857500"/>
          </a:xfrm>
          <a:prstGeom prst="rect">
            <a:avLst/>
          </a:prstGeom>
        </p:spPr>
      </p:pic>
      <p:sp>
        <p:nvSpPr>
          <p:cNvPr id="6" name="Content Placeholder 5">
            <a:extLst>
              <a:ext uri="{FF2B5EF4-FFF2-40B4-BE49-F238E27FC236}">
                <a16:creationId xmlns:a16="http://schemas.microsoft.com/office/drawing/2014/main" id="{5C1EC4AF-81CC-386D-ACED-25E5432BA5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1222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err="1">
                <a:latin typeface="Monaco" panose="020B0509030404040204" pitchFamily="49" charset="0"/>
              </a:rPr>
              <a:t>Git</a:t>
            </a:r>
            <a:r>
              <a:rPr lang="en-US" sz="3400" dirty="0">
                <a:latin typeface="Monaco" panose="020B0509030404040204" pitchFamily="49" charset="0"/>
              </a:rPr>
              <a:t> Branching References</a:t>
            </a:r>
          </a:p>
        </p:txBody>
      </p:sp>
      <p:sp>
        <p:nvSpPr>
          <p:cNvPr id="3" name="Content Placeholder 2"/>
          <p:cNvSpPr>
            <a:spLocks noGrp="1"/>
          </p:cNvSpPr>
          <p:nvPr>
            <p:ph idx="1"/>
          </p:nvPr>
        </p:nvSpPr>
        <p:spPr>
          <a:xfrm>
            <a:off x="838200" y="1122218"/>
            <a:ext cx="10515600" cy="3441469"/>
          </a:xfrm>
        </p:spPr>
        <p:txBody>
          <a:bodyPr>
            <a:normAutofit/>
          </a:bodyPr>
          <a:lstStyle/>
          <a:p>
            <a:r>
              <a:rPr lang="en-US" sz="1800" dirty="0">
                <a:latin typeface="Monaco" panose="020B0509030404040204" pitchFamily="49" charset="0"/>
                <a:hlinkClick r:id="rId2"/>
              </a:rPr>
              <a:t>https://git-scm.com/book/en/v2/Git-Branching-Basic-Branching-and-Merging</a:t>
            </a:r>
          </a:p>
          <a:p>
            <a:r>
              <a:rPr lang="en-US" sz="1800" dirty="0">
                <a:latin typeface="Monaco" panose="020B0509030404040204" pitchFamily="49" charset="0"/>
                <a:hlinkClick r:id="rId2"/>
              </a:rPr>
              <a:t>https://git-scm.com/book/en/v2/Git-Branching-Remote-Branches</a:t>
            </a:r>
            <a:endParaRPr lang="en-US" sz="1800" dirty="0">
              <a:latin typeface="Monaco" panose="020B0509030404040204" pitchFamily="49" charset="0"/>
            </a:endParaRPr>
          </a:p>
          <a:p>
            <a:r>
              <a:rPr lang="en-US" sz="1800" dirty="0">
                <a:latin typeface="Monaco" panose="020B0509030404040204" pitchFamily="49" charset="0"/>
                <a:hlinkClick r:id="rId3"/>
              </a:rPr>
              <a:t>http://toroid.org/git-central-repo-howto</a:t>
            </a:r>
            <a:endParaRPr lang="en-US" sz="1800" dirty="0">
              <a:latin typeface="Monaco" panose="020B0509030404040204" pitchFamily="49" charset="0"/>
            </a:endParaRPr>
          </a:p>
          <a:p>
            <a:r>
              <a:rPr lang="en-US" sz="1800" dirty="0">
                <a:latin typeface="Monaco" panose="020B0509030404040204" pitchFamily="49" charset="0"/>
                <a:hlinkClick r:id="rId4"/>
              </a:rPr>
              <a:t>https://pthree.org/2008/11/28/setup-a-git-repository/</a:t>
            </a:r>
            <a:endParaRPr lang="en-US" sz="1800" dirty="0">
              <a:latin typeface="Monaco" panose="020B0509030404040204" pitchFamily="49" charset="0"/>
            </a:endParaRPr>
          </a:p>
          <a:p>
            <a:r>
              <a:rPr lang="en-US" sz="1800" dirty="0">
                <a:latin typeface="Monaco" panose="020B0509030404040204" pitchFamily="49" charset="0"/>
                <a:hlinkClick r:id="rId5"/>
              </a:rPr>
              <a:t>https://git-scm.com/docs/git-commit</a:t>
            </a:r>
            <a:endParaRPr lang="en-US" sz="1800" dirty="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82928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a:latin typeface="Monaco" panose="020B0509030404040204" pitchFamily="49" charset="0"/>
              </a:rPr>
              <a:t>Important</a:t>
            </a:r>
          </a:p>
        </p:txBody>
      </p:sp>
      <p:sp>
        <p:nvSpPr>
          <p:cNvPr id="3" name="Content Placeholder 2"/>
          <p:cNvSpPr>
            <a:spLocks noGrp="1"/>
          </p:cNvSpPr>
          <p:nvPr>
            <p:ph idx="1"/>
          </p:nvPr>
        </p:nvSpPr>
        <p:spPr>
          <a:xfrm>
            <a:off x="838200" y="4180639"/>
            <a:ext cx="10515600" cy="1358149"/>
          </a:xfrm>
        </p:spPr>
        <p:txBody>
          <a:bodyPr>
            <a:noAutofit/>
          </a:bodyPr>
          <a:lstStyle/>
          <a:p>
            <a:r>
              <a:rPr lang="en-US" sz="1800" dirty="0">
                <a:latin typeface="Monaco" panose="020B0509030404040204" pitchFamily="49" charset="0"/>
              </a:rPr>
              <a:t>When you </a:t>
            </a:r>
            <a:r>
              <a:rPr lang="en-US" sz="1800" dirty="0" err="1">
                <a:latin typeface="Monaco" panose="020B0509030404040204" pitchFamily="49" charset="0"/>
              </a:rPr>
              <a:t>git</a:t>
            </a:r>
            <a:r>
              <a:rPr lang="en-US" sz="1800" dirty="0">
                <a:latin typeface="Monaco" panose="020B0509030404040204" pitchFamily="49" charset="0"/>
              </a:rPr>
              <a:t> commit, your master branch is updated to point to the new commit. When you </a:t>
            </a:r>
            <a:r>
              <a:rPr lang="en-US" sz="1800" dirty="0" err="1">
                <a:latin typeface="Monaco" panose="020B0509030404040204" pitchFamily="49" charset="0"/>
              </a:rPr>
              <a:t>git</a:t>
            </a:r>
            <a:r>
              <a:rPr lang="en-US" sz="1800" dirty="0">
                <a:latin typeface="Monaco" panose="020B0509030404040204" pitchFamily="49" charset="0"/>
              </a:rPr>
              <a:t> push, your master is used to update origin's master. When you </a:t>
            </a:r>
            <a:r>
              <a:rPr lang="en-US" sz="1800" dirty="0" err="1">
                <a:latin typeface="Monaco" panose="020B0509030404040204" pitchFamily="49" charset="0"/>
              </a:rPr>
              <a:t>git</a:t>
            </a:r>
            <a:r>
              <a:rPr lang="en-US" sz="1800" dirty="0">
                <a:latin typeface="Monaco" panose="020B0509030404040204" pitchFamily="49" charset="0"/>
              </a:rPr>
              <a:t> pull, origin's master is used to update your remotes/origin/master branch, which in turn is used to update your own master branch.</a:t>
            </a:r>
          </a:p>
          <a:p>
            <a:endParaRPr lang="en-US" sz="1800" dirty="0">
              <a:latin typeface="Monaco" panose="020B0509030404040204" pitchFamily="49" charset="0"/>
            </a:endParaRPr>
          </a:p>
          <a:p>
            <a:endParaRPr lang="en-US" sz="1800" dirty="0">
              <a:latin typeface="Monaco" panose="020B0509030404040204" pitchFamily="49" charset="0"/>
            </a:endParaRPr>
          </a:p>
        </p:txBody>
      </p:sp>
      <p:pic>
        <p:nvPicPr>
          <p:cNvPr id="1026" name="Picture 2" descr="Diagram of state after com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902" y="3113376"/>
            <a:ext cx="5715000"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838200" y="1582983"/>
            <a:ext cx="10515600" cy="1645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Monaco" panose="020B0509030404040204" pitchFamily="49" charset="0"/>
              </a:rPr>
              <a:t>Create a local branch that follows or tracks any remote branch you're interested in; and this is done automatically for the default branch, conventionally named master. After the clone, you will have a remote branch named remotes/origin/master, and a local branch named master, which is checked out already. The former represents the latest commit in origin. The latter follows along, but will include your own local commits too.</a:t>
            </a:r>
          </a:p>
        </p:txBody>
      </p:sp>
      <p:pic>
        <p:nvPicPr>
          <p:cNvPr id="1030" name="Picture 6" descr="Diagram of state afte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902" y="5538788"/>
            <a:ext cx="5715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28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a:latin typeface="Monaco" panose="020B0509030404040204" pitchFamily="49" charset="0"/>
              </a:rPr>
              <a:t>Important</a:t>
            </a:r>
          </a:p>
        </p:txBody>
      </p:sp>
      <p:sp>
        <p:nvSpPr>
          <p:cNvPr id="3" name="Content Placeholder 2"/>
          <p:cNvSpPr>
            <a:spLocks noGrp="1"/>
          </p:cNvSpPr>
          <p:nvPr>
            <p:ph idx="1"/>
          </p:nvPr>
        </p:nvSpPr>
        <p:spPr>
          <a:xfrm>
            <a:off x="838200" y="922713"/>
            <a:ext cx="10515600" cy="5254250"/>
          </a:xfrm>
        </p:spPr>
        <p:txBody>
          <a:bodyPr>
            <a:normAutofit/>
          </a:bodyPr>
          <a:lstStyle/>
          <a:p>
            <a:r>
              <a:rPr lang="en-US" sz="1800" dirty="0">
                <a:latin typeface="Monaco" panose="020B0509030404040204" pitchFamily="49" charset="0"/>
              </a:rPr>
              <a:t>You can create new local branches with </a:t>
            </a:r>
            <a:r>
              <a:rPr lang="en-US" sz="1800" dirty="0" err="1">
                <a:latin typeface="Monaco" panose="020B0509030404040204" pitchFamily="49" charset="0"/>
              </a:rPr>
              <a:t>git</a:t>
            </a:r>
            <a:r>
              <a:rPr lang="en-US" sz="1800" dirty="0">
                <a:latin typeface="Monaco" panose="020B0509030404040204" pitchFamily="49" charset="0"/>
              </a:rPr>
              <a:t> branch </a:t>
            </a:r>
            <a:r>
              <a:rPr lang="en-US" sz="1800" dirty="0" err="1">
                <a:latin typeface="Monaco" panose="020B0509030404040204" pitchFamily="49" charset="0"/>
              </a:rPr>
              <a:t>branchname</a:t>
            </a:r>
            <a:r>
              <a:rPr lang="en-US" sz="1800" dirty="0">
                <a:latin typeface="Monaco" panose="020B0509030404040204" pitchFamily="49" charset="0"/>
              </a:rPr>
              <a:t> and switch between branches with </a:t>
            </a:r>
            <a:r>
              <a:rPr lang="en-US" sz="1800" dirty="0" err="1">
                <a:latin typeface="Monaco" panose="020B0509030404040204" pitchFamily="49" charset="0"/>
              </a:rPr>
              <a:t>git</a:t>
            </a:r>
            <a:r>
              <a:rPr lang="en-US" sz="1800" dirty="0">
                <a:latin typeface="Monaco" panose="020B0509030404040204" pitchFamily="49" charset="0"/>
              </a:rPr>
              <a:t> checkout </a:t>
            </a:r>
            <a:r>
              <a:rPr lang="en-US" sz="1800" dirty="0" err="1">
                <a:latin typeface="Monaco" panose="020B0509030404040204" pitchFamily="49" charset="0"/>
              </a:rPr>
              <a:t>branchname</a:t>
            </a:r>
            <a:r>
              <a:rPr lang="en-US" sz="1800" dirty="0">
                <a:latin typeface="Monaco" panose="020B0509030404040204" pitchFamily="49" charset="0"/>
              </a:rPr>
              <a:t>. To push a new branch to the server, run </a:t>
            </a:r>
            <a:r>
              <a:rPr lang="en-US" sz="1800" dirty="0" err="1">
                <a:latin typeface="Monaco" panose="020B0509030404040204" pitchFamily="49" charset="0"/>
              </a:rPr>
              <a:t>git</a:t>
            </a:r>
            <a:r>
              <a:rPr lang="en-US" sz="1800" dirty="0">
                <a:latin typeface="Monaco" panose="020B0509030404040204" pitchFamily="49" charset="0"/>
              </a:rPr>
              <a:t> push origin </a:t>
            </a:r>
            <a:r>
              <a:rPr lang="en-US" sz="1800" dirty="0" err="1">
                <a:latin typeface="Monaco" panose="020B0509030404040204" pitchFamily="49" charset="0"/>
              </a:rPr>
              <a:t>branchname</a:t>
            </a:r>
            <a:r>
              <a:rPr lang="en-US" sz="1800" dirty="0">
                <a:latin typeface="Monaco" panose="020B0509030404040204" pitchFamily="49" charset="0"/>
              </a:rPr>
              <a:t>. This will create a branch named </a:t>
            </a:r>
            <a:r>
              <a:rPr lang="en-US" sz="1800" dirty="0" err="1">
                <a:latin typeface="Monaco" panose="020B0509030404040204" pitchFamily="49" charset="0"/>
              </a:rPr>
              <a:t>branchname</a:t>
            </a:r>
            <a:r>
              <a:rPr lang="en-US" sz="1800" dirty="0">
                <a:latin typeface="Monaco" panose="020B0509030404040204" pitchFamily="49" charset="0"/>
              </a:rPr>
              <a:t> in origin, and remotes/origin/</a:t>
            </a:r>
            <a:r>
              <a:rPr lang="en-US" sz="1800" dirty="0" err="1">
                <a:latin typeface="Monaco" panose="020B0509030404040204" pitchFamily="49" charset="0"/>
              </a:rPr>
              <a:t>branchname</a:t>
            </a:r>
            <a:r>
              <a:rPr lang="en-US" sz="1800" dirty="0">
                <a:latin typeface="Monaco" panose="020B0509030404040204" pitchFamily="49" charset="0"/>
              </a:rPr>
              <a:t> in your repository. Anyone who then runs </a:t>
            </a:r>
            <a:r>
              <a:rPr lang="en-US" sz="1800" dirty="0" err="1">
                <a:latin typeface="Monaco" panose="020B0509030404040204" pitchFamily="49" charset="0"/>
              </a:rPr>
              <a:t>git</a:t>
            </a:r>
            <a:r>
              <a:rPr lang="en-US" sz="1800" dirty="0">
                <a:latin typeface="Monaco" panose="020B0509030404040204" pitchFamily="49" charset="0"/>
              </a:rPr>
              <a:t> pull will get their own pair of remote-tracking and local branches of that name.</a:t>
            </a:r>
          </a:p>
          <a:p>
            <a:endParaRPr lang="en-US" sz="1800" dirty="0">
              <a:latin typeface="Monaco" panose="020B0509030404040204" pitchFamily="49" charset="0"/>
            </a:endParaRPr>
          </a:p>
          <a:p>
            <a:r>
              <a:rPr lang="en-US" sz="1800" dirty="0">
                <a:latin typeface="Monaco" panose="020B0509030404040204" pitchFamily="49" charset="0"/>
              </a:rPr>
              <a:t>If you do not explicitly push your new local branches, they stay in your repository and are invisible to others. </a:t>
            </a:r>
            <a:r>
              <a:rPr lang="en-US" sz="1800" dirty="0" err="1">
                <a:latin typeface="Monaco" panose="020B0509030404040204" pitchFamily="49" charset="0"/>
              </a:rPr>
              <a:t>git</a:t>
            </a:r>
            <a:r>
              <a:rPr lang="en-US" sz="1800" dirty="0">
                <a:latin typeface="Monaco" panose="020B0509030404040204" pitchFamily="49" charset="0"/>
              </a:rPr>
              <a:t> push by default pushes only those branches that already exist on the server. This is why you have to explicitly </a:t>
            </a:r>
            <a:r>
              <a:rPr lang="en-US" sz="1800" dirty="0" err="1">
                <a:latin typeface="Monaco" panose="020B0509030404040204" pitchFamily="49" charset="0"/>
              </a:rPr>
              <a:t>git</a:t>
            </a:r>
            <a:r>
              <a:rPr lang="en-US" sz="1800" dirty="0">
                <a:latin typeface="Monaco" panose="020B0509030404040204" pitchFamily="49" charset="0"/>
              </a:rPr>
              <a:t> push origin master the first time you push to an empty central repository. In contrast, </a:t>
            </a:r>
            <a:r>
              <a:rPr lang="en-US" sz="1800" dirty="0" err="1">
                <a:latin typeface="Monaco" panose="020B0509030404040204" pitchFamily="49" charset="0"/>
              </a:rPr>
              <a:t>git</a:t>
            </a:r>
            <a:r>
              <a:rPr lang="en-US" sz="1800" dirty="0">
                <a:latin typeface="Monaco" panose="020B0509030404040204" pitchFamily="49" charset="0"/>
              </a:rPr>
              <a:t> pull will create local copies of any new branches on the server.</a:t>
            </a:r>
          </a:p>
        </p:txBody>
      </p:sp>
    </p:spTree>
    <p:extLst>
      <p:ext uri="{BB962C8B-B14F-4D97-AF65-F5344CB8AC3E}">
        <p14:creationId xmlns:p14="http://schemas.microsoft.com/office/powerpoint/2010/main" val="129141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a:latin typeface="Monaco" panose="020B0509030404040204" pitchFamily="49" charset="0"/>
              </a:rPr>
              <a:t>Remember!</a:t>
            </a:r>
          </a:p>
        </p:txBody>
      </p:sp>
      <p:sp>
        <p:nvSpPr>
          <p:cNvPr id="3" name="Content Placeholder 2"/>
          <p:cNvSpPr>
            <a:spLocks noGrp="1"/>
          </p:cNvSpPr>
          <p:nvPr>
            <p:ph idx="1"/>
          </p:nvPr>
        </p:nvSpPr>
        <p:spPr>
          <a:xfrm>
            <a:off x="838200" y="1064029"/>
            <a:ext cx="10515600" cy="5112934"/>
          </a:xfrm>
        </p:spPr>
        <p:txBody>
          <a:bodyPr>
            <a:normAutofit/>
          </a:bodyPr>
          <a:lstStyle/>
          <a:p>
            <a:r>
              <a:rPr lang="en-US" sz="1800" dirty="0">
                <a:latin typeface="Monaco" panose="020B0509030404040204" pitchFamily="49" charset="0"/>
              </a:rPr>
              <a:t>When you want to share a branch with the world, you need to push it up to a remote that you have write access to. Your local branches aren’t automatically synchronized to the remotes you write to — you have to explicitly push the branches you want to share. That way, you can use private branches for work you don’t want to share, and push up only the topic branches you want to collaborate on.</a:t>
            </a:r>
          </a:p>
          <a:p>
            <a:endParaRPr lang="en-US" sz="1800" dirty="0">
              <a:latin typeface="Monaco" panose="020B0509030404040204" pitchFamily="49" charset="0"/>
            </a:endParaRPr>
          </a:p>
          <a:p>
            <a:pPr marL="0" indent="0" algn="ctr">
              <a:buNone/>
            </a:pPr>
            <a:r>
              <a:rPr lang="en-US" sz="1800" dirty="0" err="1">
                <a:latin typeface="Monaco" panose="020B0509030404040204" pitchFamily="49" charset="0"/>
              </a:rPr>
              <a:t>git</a:t>
            </a:r>
            <a:r>
              <a:rPr lang="en-US" sz="1800" dirty="0">
                <a:latin typeface="Monaco" panose="020B0509030404040204" pitchFamily="49" charset="0"/>
              </a:rPr>
              <a:t> push &lt;remote&gt; &lt;branch&gt;</a:t>
            </a:r>
          </a:p>
        </p:txBody>
      </p:sp>
    </p:spTree>
    <p:extLst>
      <p:ext uri="{BB962C8B-B14F-4D97-AF65-F5344CB8AC3E}">
        <p14:creationId xmlns:p14="http://schemas.microsoft.com/office/powerpoint/2010/main" val="282203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756572" cy="997528"/>
          </a:xfrm>
        </p:spPr>
        <p:txBody>
          <a:bodyPr>
            <a:normAutofit/>
          </a:bodyPr>
          <a:lstStyle/>
          <a:p>
            <a:r>
              <a:rPr lang="en-US" sz="3400" dirty="0" err="1">
                <a:latin typeface="Monaco" panose="020B0509030404040204" pitchFamily="49" charset="0"/>
              </a:rPr>
              <a:t>Git</a:t>
            </a:r>
            <a:r>
              <a:rPr lang="en-US" sz="3400" dirty="0">
                <a:latin typeface="Monaco" panose="020B0509030404040204" pitchFamily="49" charset="0"/>
              </a:rPr>
              <a:t> Branching (all </a:t>
            </a:r>
            <a:r>
              <a:rPr lang="en-US" sz="3400" dirty="0" err="1">
                <a:latin typeface="Monaco" panose="020B0509030404040204" pitchFamily="49" charset="0"/>
              </a:rPr>
              <a:t>cmds</a:t>
            </a:r>
            <a:r>
              <a:rPr lang="en-US" sz="3400" dirty="0">
                <a:latin typeface="Monaco" panose="020B0509030404040204" pitchFamily="49" charset="0"/>
              </a:rPr>
              <a:t>, screenshots below)</a:t>
            </a:r>
          </a:p>
        </p:txBody>
      </p:sp>
      <p:sp>
        <p:nvSpPr>
          <p:cNvPr id="3" name="Content Placeholder 2"/>
          <p:cNvSpPr>
            <a:spLocks noGrp="1"/>
          </p:cNvSpPr>
          <p:nvPr>
            <p:ph idx="1"/>
          </p:nvPr>
        </p:nvSpPr>
        <p:spPr>
          <a:xfrm>
            <a:off x="156754" y="997528"/>
            <a:ext cx="11756572" cy="5677592"/>
          </a:xfrm>
        </p:spPr>
        <p:txBody>
          <a:bodyPr>
            <a:noAutofit/>
          </a:bodyPr>
          <a:lstStyle/>
          <a:p>
            <a:r>
              <a:rPr lang="en-US" sz="1800" dirty="0" err="1">
                <a:latin typeface="Monaco" panose="020B0509030404040204" pitchFamily="49" charset="0"/>
              </a:rPr>
              <a:t>git</a:t>
            </a:r>
            <a:r>
              <a:rPr lang="en-US" sz="1800" dirty="0">
                <a:latin typeface="Monaco" panose="020B0509030404040204" pitchFamily="49" charset="0"/>
              </a:rPr>
              <a:t> branch 20180122_MyChanges</a:t>
            </a:r>
          </a:p>
          <a:p>
            <a:r>
              <a:rPr lang="en-US" sz="1800" dirty="0" err="1">
                <a:latin typeface="Monaco" panose="020B0509030404040204" pitchFamily="49" charset="0"/>
              </a:rPr>
              <a:t>git</a:t>
            </a:r>
            <a:r>
              <a:rPr lang="en-US" sz="1800" dirty="0">
                <a:latin typeface="Monaco" panose="020B0509030404040204" pitchFamily="49" charset="0"/>
              </a:rPr>
              <a:t> checkout 20180122_MyChanges</a:t>
            </a:r>
          </a:p>
          <a:p>
            <a:r>
              <a:rPr lang="en-US" sz="1800" dirty="0">
                <a:latin typeface="Monaco" panose="020B0509030404040204" pitchFamily="49" charset="0"/>
              </a:rPr>
              <a:t>ls</a:t>
            </a:r>
          </a:p>
          <a:p>
            <a:r>
              <a:rPr lang="en-US" sz="1800" dirty="0">
                <a:solidFill>
                  <a:schemeClr val="bg1">
                    <a:lumMod val="75000"/>
                  </a:schemeClr>
                </a:solidFill>
                <a:latin typeface="Monaco" panose="020B0509030404040204" pitchFamily="49" charset="0"/>
              </a:rPr>
              <a:t>#you’ll see everything from master</a:t>
            </a:r>
          </a:p>
          <a:p>
            <a:r>
              <a:rPr lang="en-US" sz="1800" dirty="0">
                <a:latin typeface="Monaco" panose="020B0509030404040204" pitchFamily="49" charset="0"/>
              </a:rPr>
              <a:t>touch 20180122_MyChanges.txt</a:t>
            </a:r>
          </a:p>
          <a:p>
            <a:r>
              <a:rPr lang="en-US" sz="1800" dirty="0" err="1">
                <a:latin typeface="Monaco" panose="020B0509030404040204" pitchFamily="49" charset="0"/>
              </a:rPr>
              <a:t>git</a:t>
            </a:r>
            <a:r>
              <a:rPr lang="en-US" sz="1800" dirty="0">
                <a:latin typeface="Monaco" panose="020B0509030404040204" pitchFamily="49" charset="0"/>
              </a:rPr>
              <a:t> add ./20180122_MyChanges.txt</a:t>
            </a:r>
          </a:p>
          <a:p>
            <a:r>
              <a:rPr lang="en-US" sz="1800" dirty="0" err="1">
                <a:latin typeface="Monaco" panose="020B0509030404040204" pitchFamily="49" charset="0"/>
              </a:rPr>
              <a:t>git</a:t>
            </a:r>
            <a:r>
              <a:rPr lang="en-US" sz="1800" dirty="0">
                <a:latin typeface="Monaco" panose="020B0509030404040204" pitchFamily="49" charset="0"/>
              </a:rPr>
              <a:t> commit –m “Added new file for something to do with programming.”</a:t>
            </a:r>
          </a:p>
          <a:p>
            <a:r>
              <a:rPr lang="en-US" sz="1800" dirty="0">
                <a:solidFill>
                  <a:schemeClr val="bg1">
                    <a:lumMod val="75000"/>
                  </a:schemeClr>
                </a:solidFill>
                <a:latin typeface="Monaco" panose="020B0509030404040204" pitchFamily="49" charset="0"/>
              </a:rPr>
              <a:t>#make another change, add, commit then push.</a:t>
            </a:r>
          </a:p>
          <a:p>
            <a:r>
              <a:rPr lang="en-US" sz="1800" dirty="0" err="1">
                <a:latin typeface="Monaco" panose="020B0509030404040204" pitchFamily="49" charset="0"/>
              </a:rPr>
              <a:t>git</a:t>
            </a:r>
            <a:r>
              <a:rPr lang="en-US" sz="1800" dirty="0">
                <a:latin typeface="Monaco" panose="020B0509030404040204" pitchFamily="49" charset="0"/>
              </a:rPr>
              <a:t> diff</a:t>
            </a:r>
          </a:p>
          <a:p>
            <a:r>
              <a:rPr lang="en-US" sz="1800" dirty="0">
                <a:solidFill>
                  <a:schemeClr val="bg1">
                    <a:lumMod val="75000"/>
                  </a:schemeClr>
                </a:solidFill>
                <a:latin typeface="Monaco" panose="020B0509030404040204" pitchFamily="49" charset="0"/>
              </a:rPr>
              <a:t>#look on DI2E </a:t>
            </a:r>
            <a:r>
              <a:rPr lang="en-US" sz="1800" dirty="0" err="1">
                <a:solidFill>
                  <a:schemeClr val="bg1">
                    <a:lumMod val="75000"/>
                  </a:schemeClr>
                </a:solidFill>
                <a:latin typeface="Monaco" panose="020B0509030404040204" pitchFamily="49" charset="0"/>
              </a:rPr>
              <a:t>Bitbucket</a:t>
            </a:r>
            <a:r>
              <a:rPr lang="en-US" sz="1800" dirty="0">
                <a:solidFill>
                  <a:schemeClr val="bg1">
                    <a:lumMod val="75000"/>
                  </a:schemeClr>
                </a:solidFill>
                <a:latin typeface="Monaco" panose="020B0509030404040204" pitchFamily="49" charset="0"/>
              </a:rPr>
              <a:t>, do you see your changes or even your branch?</a:t>
            </a:r>
          </a:p>
          <a:p>
            <a:r>
              <a:rPr lang="en-US" sz="1800" dirty="0">
                <a:solidFill>
                  <a:schemeClr val="bg1">
                    <a:lumMod val="75000"/>
                  </a:schemeClr>
                </a:solidFill>
                <a:latin typeface="Monaco" panose="020B0509030404040204" pitchFamily="49" charset="0"/>
              </a:rPr>
              <a:t>#No you don’t, remember you branch is local to your local </a:t>
            </a:r>
            <a:r>
              <a:rPr lang="en-US" sz="1800" dirty="0" err="1">
                <a:solidFill>
                  <a:schemeClr val="bg1">
                    <a:lumMod val="75000"/>
                  </a:schemeClr>
                </a:solidFill>
                <a:latin typeface="Monaco" panose="020B0509030404040204" pitchFamily="49" charset="0"/>
              </a:rPr>
              <a:t>git</a:t>
            </a:r>
            <a:r>
              <a:rPr lang="en-US" sz="1800" dirty="0">
                <a:solidFill>
                  <a:schemeClr val="bg1">
                    <a:lumMod val="75000"/>
                  </a:schemeClr>
                </a:solidFill>
                <a:latin typeface="Monaco" panose="020B0509030404040204" pitchFamily="49" charset="0"/>
              </a:rPr>
              <a:t> repository.</a:t>
            </a: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104785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56572" cy="1325563"/>
          </a:xfrm>
        </p:spPr>
        <p:txBody>
          <a:bodyPr>
            <a:normAutofit/>
          </a:bodyPr>
          <a:lstStyle/>
          <a:p>
            <a:r>
              <a:rPr lang="en-US" sz="3400" dirty="0" err="1">
                <a:latin typeface="Monaco" panose="020B0509030404040204" pitchFamily="49" charset="0"/>
              </a:rPr>
              <a:t>Git</a:t>
            </a:r>
            <a:r>
              <a:rPr lang="en-US" sz="3400" dirty="0">
                <a:latin typeface="Monaco" panose="020B0509030404040204" pitchFamily="49" charset="0"/>
              </a:rPr>
              <a:t> Branching continued.</a:t>
            </a:r>
          </a:p>
        </p:txBody>
      </p:sp>
      <p:sp>
        <p:nvSpPr>
          <p:cNvPr id="3" name="Content Placeholder 2"/>
          <p:cNvSpPr>
            <a:spLocks noGrp="1"/>
          </p:cNvSpPr>
          <p:nvPr>
            <p:ph idx="1"/>
          </p:nvPr>
        </p:nvSpPr>
        <p:spPr>
          <a:xfrm>
            <a:off x="156754" y="1088968"/>
            <a:ext cx="11756572" cy="5586152"/>
          </a:xfrm>
        </p:spPr>
        <p:txBody>
          <a:bodyPr>
            <a:noAutofit/>
          </a:bodyPr>
          <a:lstStyle/>
          <a:p>
            <a:endParaRPr lang="en-US" sz="1800" dirty="0">
              <a:latin typeface="Monaco" panose="020B0509030404040204" pitchFamily="49" charset="0"/>
            </a:endParaRPr>
          </a:p>
          <a:p>
            <a:r>
              <a:rPr lang="en-US" sz="1800" dirty="0">
                <a:solidFill>
                  <a:schemeClr val="bg1">
                    <a:lumMod val="75000"/>
                  </a:schemeClr>
                </a:solidFill>
                <a:latin typeface="Monaco" panose="020B0509030404040204" pitchFamily="49" charset="0"/>
              </a:rPr>
              <a:t>#see your remote branches (those branches not on the server itself)</a:t>
            </a:r>
          </a:p>
          <a:p>
            <a:r>
              <a:rPr lang="en-US" sz="1800" dirty="0" err="1">
                <a:latin typeface="Monaco" panose="020B0509030404040204" pitchFamily="49" charset="0"/>
              </a:rPr>
              <a:t>git</a:t>
            </a:r>
            <a:r>
              <a:rPr lang="en-US" sz="1800" dirty="0">
                <a:latin typeface="Monaco" panose="020B0509030404040204" pitchFamily="49" charset="0"/>
              </a:rPr>
              <a:t> ls-remote (or </a:t>
            </a:r>
            <a:r>
              <a:rPr lang="en-US" sz="1800" b="1" i="1" dirty="0" err="1">
                <a:latin typeface="Monaco" panose="020B0509030404040204" pitchFamily="49" charset="0"/>
              </a:rPr>
              <a:t>git</a:t>
            </a:r>
            <a:r>
              <a:rPr lang="en-US" sz="1800" b="1" i="1" dirty="0">
                <a:latin typeface="Monaco" panose="020B0509030404040204" pitchFamily="49" charset="0"/>
              </a:rPr>
              <a:t> remote show </a:t>
            </a:r>
            <a:r>
              <a:rPr lang="en-US" sz="1800" dirty="0">
                <a:latin typeface="Monaco" panose="020B0509030404040204" pitchFamily="49" charset="0"/>
              </a:rPr>
              <a:t>to see remote branches on the server itself)</a:t>
            </a:r>
          </a:p>
          <a:p>
            <a:r>
              <a:rPr lang="en-US" sz="1800" dirty="0">
                <a:solidFill>
                  <a:schemeClr val="bg1">
                    <a:lumMod val="75000"/>
                  </a:schemeClr>
                </a:solidFill>
                <a:latin typeface="Monaco" panose="020B0509030404040204" pitchFamily="49" charset="0"/>
              </a:rPr>
              <a:t>#to see your local branches</a:t>
            </a:r>
          </a:p>
          <a:p>
            <a:r>
              <a:rPr lang="en-US" sz="1800" dirty="0" err="1">
                <a:latin typeface="Monaco" panose="020B0509030404040204" pitchFamily="49" charset="0"/>
              </a:rPr>
              <a:t>git</a:t>
            </a:r>
            <a:r>
              <a:rPr lang="en-US" sz="1800" dirty="0">
                <a:latin typeface="Monaco" panose="020B0509030404040204" pitchFamily="49" charset="0"/>
              </a:rPr>
              <a:t> branch</a:t>
            </a: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384375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56572" cy="1325563"/>
          </a:xfrm>
        </p:spPr>
        <p:txBody>
          <a:bodyPr>
            <a:normAutofit/>
          </a:bodyPr>
          <a:lstStyle/>
          <a:p>
            <a:r>
              <a:rPr lang="en-US" sz="3400" dirty="0" err="1">
                <a:latin typeface="Monaco" panose="020B0509030404040204" pitchFamily="49" charset="0"/>
              </a:rPr>
              <a:t>Git</a:t>
            </a:r>
            <a:r>
              <a:rPr lang="en-US" sz="3400" dirty="0">
                <a:latin typeface="Monaco" panose="020B0509030404040204" pitchFamily="49" charset="0"/>
              </a:rPr>
              <a:t> Branching – Looking around</a:t>
            </a:r>
          </a:p>
        </p:txBody>
      </p:sp>
      <p:sp>
        <p:nvSpPr>
          <p:cNvPr id="3" name="Content Placeholder 2"/>
          <p:cNvSpPr>
            <a:spLocks noGrp="1"/>
          </p:cNvSpPr>
          <p:nvPr>
            <p:ph idx="1"/>
          </p:nvPr>
        </p:nvSpPr>
        <p:spPr>
          <a:xfrm>
            <a:off x="156754" y="1088968"/>
            <a:ext cx="11756572" cy="5586152"/>
          </a:xfrm>
        </p:spPr>
        <p:txBody>
          <a:bodyPr>
            <a:noAutofit/>
          </a:bodyPr>
          <a:lstStyle/>
          <a:p>
            <a:endParaRPr lang="en-US" sz="1800" dirty="0">
              <a:latin typeface="Monaco" panose="020B0509030404040204" pitchFamily="49" charset="0"/>
            </a:endParaRPr>
          </a:p>
          <a:p>
            <a:r>
              <a:rPr lang="en-US" sz="1800" dirty="0">
                <a:solidFill>
                  <a:schemeClr val="bg1">
                    <a:lumMod val="75000"/>
                  </a:schemeClr>
                </a:solidFill>
                <a:latin typeface="Monaco" panose="020B0509030404040204" pitchFamily="49" charset="0"/>
              </a:rPr>
              <a:t>#now, ensure you’re in the newly made local branch</a:t>
            </a:r>
          </a:p>
          <a:p>
            <a:r>
              <a:rPr lang="en-US" sz="1800" dirty="0" err="1">
                <a:latin typeface="Monaco" panose="020B0509030404040204" pitchFamily="49" charset="0"/>
              </a:rPr>
              <a:t>git</a:t>
            </a:r>
            <a:r>
              <a:rPr lang="en-US" sz="1800" dirty="0">
                <a:latin typeface="Monaco" panose="020B0509030404040204" pitchFamily="49" charset="0"/>
              </a:rPr>
              <a:t> branch</a:t>
            </a:r>
          </a:p>
          <a:p>
            <a:r>
              <a:rPr lang="en-US" sz="1800" dirty="0" err="1">
                <a:latin typeface="Monaco" panose="020B0509030404040204" pitchFamily="49" charset="0"/>
              </a:rPr>
              <a:t>git</a:t>
            </a:r>
            <a:r>
              <a:rPr lang="en-US" sz="1800" dirty="0">
                <a:latin typeface="Monaco" panose="020B0509030404040204" pitchFamily="49" charset="0"/>
              </a:rPr>
              <a:t> checkout 20180122_MyChanges</a:t>
            </a:r>
          </a:p>
          <a:p>
            <a:r>
              <a:rPr lang="en-US" sz="1800" dirty="0">
                <a:solidFill>
                  <a:schemeClr val="bg1">
                    <a:lumMod val="75000"/>
                  </a:schemeClr>
                </a:solidFill>
                <a:latin typeface="Monaco" panose="020B0509030404040204" pitchFamily="49" charset="0"/>
              </a:rPr>
              <a:t>#perform a ls and see the newly added files.</a:t>
            </a:r>
          </a:p>
          <a:p>
            <a:r>
              <a:rPr lang="en-US" sz="1800" dirty="0" err="1">
                <a:latin typeface="Monaco" panose="020B0509030404040204" pitchFamily="49" charset="0"/>
              </a:rPr>
              <a:t>git</a:t>
            </a:r>
            <a:r>
              <a:rPr lang="en-US" sz="1800" dirty="0">
                <a:latin typeface="Monaco" panose="020B0509030404040204" pitchFamily="49" charset="0"/>
              </a:rPr>
              <a:t> checkout master</a:t>
            </a:r>
          </a:p>
          <a:p>
            <a:r>
              <a:rPr lang="en-US" sz="1800" dirty="0">
                <a:solidFill>
                  <a:schemeClr val="bg1">
                    <a:lumMod val="75000"/>
                  </a:schemeClr>
                </a:solidFill>
                <a:latin typeface="Monaco" panose="020B0509030404040204" pitchFamily="49" charset="0"/>
              </a:rPr>
              <a:t>#perform a ls and see that only changes made in master are present.</a:t>
            </a:r>
          </a:p>
          <a:p>
            <a:r>
              <a:rPr lang="en-US" sz="1800" dirty="0">
                <a:solidFill>
                  <a:schemeClr val="bg1">
                    <a:lumMod val="75000"/>
                  </a:schemeClr>
                </a:solidFill>
                <a:latin typeface="Monaco" panose="020B0509030404040204" pitchFamily="49" charset="0"/>
              </a:rPr>
              <a:t>#to publish your branch you have to push to the remote</a:t>
            </a:r>
          </a:p>
          <a:p>
            <a:r>
              <a:rPr lang="en-US" sz="1800" dirty="0" err="1">
                <a:latin typeface="Monaco" panose="020B0509030404040204" pitchFamily="49" charset="0"/>
              </a:rPr>
              <a:t>git</a:t>
            </a:r>
            <a:r>
              <a:rPr lang="en-US" sz="1800" dirty="0">
                <a:latin typeface="Monaco" panose="020B0509030404040204" pitchFamily="49" charset="0"/>
              </a:rPr>
              <a:t> push origin 20180122_MyChanges</a:t>
            </a: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8477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56572" cy="1325563"/>
          </a:xfrm>
        </p:spPr>
        <p:txBody>
          <a:bodyPr>
            <a:normAutofit/>
          </a:bodyPr>
          <a:lstStyle/>
          <a:p>
            <a:r>
              <a:rPr lang="en-US" sz="3400" dirty="0" err="1">
                <a:latin typeface="Monaco" panose="020B0509030404040204" pitchFamily="49" charset="0"/>
              </a:rPr>
              <a:t>Git</a:t>
            </a:r>
            <a:r>
              <a:rPr lang="en-US" sz="3400" dirty="0">
                <a:latin typeface="Monaco" panose="020B0509030404040204" pitchFamily="49" charset="0"/>
              </a:rPr>
              <a:t> Branching – extra commands</a:t>
            </a:r>
          </a:p>
        </p:txBody>
      </p:sp>
      <p:sp>
        <p:nvSpPr>
          <p:cNvPr id="3" name="Content Placeholder 2"/>
          <p:cNvSpPr>
            <a:spLocks noGrp="1"/>
          </p:cNvSpPr>
          <p:nvPr>
            <p:ph idx="1"/>
          </p:nvPr>
        </p:nvSpPr>
        <p:spPr>
          <a:xfrm>
            <a:off x="156754" y="1014154"/>
            <a:ext cx="11756572" cy="5660966"/>
          </a:xfrm>
        </p:spPr>
        <p:txBody>
          <a:bodyPr>
            <a:noAutofit/>
          </a:bodyPr>
          <a:lstStyle/>
          <a:p>
            <a:endParaRPr lang="en-US" sz="1800" dirty="0">
              <a:latin typeface="Monaco" panose="020B0509030404040204" pitchFamily="49" charset="0"/>
            </a:endParaRPr>
          </a:p>
          <a:p>
            <a:r>
              <a:rPr lang="en-US" sz="1800" dirty="0">
                <a:solidFill>
                  <a:schemeClr val="bg1">
                    <a:lumMod val="75000"/>
                  </a:schemeClr>
                </a:solidFill>
                <a:latin typeface="Monaco" panose="020B0509030404040204" pitchFamily="49" charset="0"/>
              </a:rPr>
              <a:t>#one line branch</a:t>
            </a:r>
          </a:p>
          <a:p>
            <a:r>
              <a:rPr lang="en-US" sz="1800" dirty="0" err="1">
                <a:latin typeface="Monaco" panose="020B0509030404040204" pitchFamily="49" charset="0"/>
              </a:rPr>
              <a:t>git</a:t>
            </a:r>
            <a:r>
              <a:rPr lang="en-US" sz="1800" dirty="0">
                <a:latin typeface="Monaco" panose="020B0509030404040204" pitchFamily="49" charset="0"/>
              </a:rPr>
              <a:t> checkout –b &lt;branch name&gt;</a:t>
            </a:r>
          </a:p>
          <a:p>
            <a:r>
              <a:rPr lang="en-US" sz="1800" dirty="0">
                <a:solidFill>
                  <a:schemeClr val="bg1">
                    <a:lumMod val="75000"/>
                  </a:schemeClr>
                </a:solidFill>
                <a:latin typeface="Monaco" panose="020B0509030404040204" pitchFamily="49" charset="0"/>
              </a:rPr>
              <a:t>#register all changes and push</a:t>
            </a:r>
          </a:p>
          <a:p>
            <a:r>
              <a:rPr lang="en-US" sz="1800" dirty="0" err="1">
                <a:latin typeface="Monaco" panose="020B0509030404040204" pitchFamily="49" charset="0"/>
              </a:rPr>
              <a:t>git</a:t>
            </a:r>
            <a:r>
              <a:rPr lang="en-US" sz="1800" dirty="0">
                <a:latin typeface="Monaco" panose="020B0509030404040204" pitchFamily="49" charset="0"/>
              </a:rPr>
              <a:t> commit –a –m “Applying changes to the main routine to include security.”</a:t>
            </a:r>
          </a:p>
          <a:p>
            <a:r>
              <a:rPr lang="en-US" sz="1800" dirty="0">
                <a:solidFill>
                  <a:schemeClr val="bg1">
                    <a:lumMod val="75000"/>
                  </a:schemeClr>
                </a:solidFill>
                <a:latin typeface="Monaco" panose="020B0509030404040204" pitchFamily="49" charset="0"/>
              </a:rPr>
              <a:t>#switch to a branch (if registered locally or pushed to the remote)</a:t>
            </a:r>
          </a:p>
          <a:p>
            <a:r>
              <a:rPr lang="en-US" sz="1800" dirty="0" err="1">
                <a:latin typeface="Monaco" panose="020B0509030404040204" pitchFamily="49" charset="0"/>
              </a:rPr>
              <a:t>git</a:t>
            </a:r>
            <a:r>
              <a:rPr lang="en-US" sz="1800" dirty="0">
                <a:latin typeface="Monaco" panose="020B0509030404040204" pitchFamily="49" charset="0"/>
              </a:rPr>
              <a:t> checkout &lt;branch name&gt;</a:t>
            </a:r>
          </a:p>
          <a:p>
            <a:r>
              <a:rPr lang="en-US" sz="1800" dirty="0">
                <a:solidFill>
                  <a:schemeClr val="bg1">
                    <a:lumMod val="75000"/>
                  </a:schemeClr>
                </a:solidFill>
                <a:latin typeface="Monaco" panose="020B0509030404040204" pitchFamily="49" charset="0"/>
              </a:rPr>
              <a:t>#show all local branches</a:t>
            </a:r>
          </a:p>
          <a:p>
            <a:r>
              <a:rPr lang="en-US" sz="1800" dirty="0" err="1">
                <a:latin typeface="Monaco" panose="020B0509030404040204" pitchFamily="49" charset="0"/>
              </a:rPr>
              <a:t>git</a:t>
            </a:r>
            <a:r>
              <a:rPr lang="en-US" sz="1800" dirty="0">
                <a:latin typeface="Monaco" panose="020B0509030404040204" pitchFamily="49" charset="0"/>
              </a:rPr>
              <a:t> branch</a:t>
            </a:r>
          </a:p>
          <a:p>
            <a:r>
              <a:rPr lang="en-US" sz="1800" dirty="0">
                <a:solidFill>
                  <a:schemeClr val="bg1">
                    <a:lumMod val="75000"/>
                  </a:schemeClr>
                </a:solidFill>
                <a:latin typeface="Monaco" panose="020B0509030404040204" pitchFamily="49" charset="0"/>
              </a:rPr>
              <a:t>#show ALL branches both local and remote</a:t>
            </a:r>
          </a:p>
          <a:p>
            <a:r>
              <a:rPr lang="en-US" sz="1800" dirty="0" err="1">
                <a:latin typeface="Monaco" panose="020B0509030404040204" pitchFamily="49" charset="0"/>
              </a:rPr>
              <a:t>git</a:t>
            </a:r>
            <a:r>
              <a:rPr lang="en-US" sz="1800" dirty="0">
                <a:latin typeface="Monaco" panose="020B0509030404040204" pitchFamily="49" charset="0"/>
              </a:rPr>
              <a:t> branch --all</a:t>
            </a:r>
          </a:p>
          <a:p>
            <a:r>
              <a:rPr lang="en-US" sz="1800" dirty="0">
                <a:solidFill>
                  <a:schemeClr val="bg1">
                    <a:lumMod val="75000"/>
                  </a:schemeClr>
                </a:solidFill>
                <a:latin typeface="Monaco" panose="020B0509030404040204" pitchFamily="49" charset="0"/>
              </a:rPr>
              <a:t>#delete branch locally</a:t>
            </a:r>
          </a:p>
          <a:p>
            <a:r>
              <a:rPr lang="en-US" sz="1800" dirty="0" err="1">
                <a:latin typeface="Monaco" panose="020B0509030404040204" pitchFamily="49" charset="0"/>
              </a:rPr>
              <a:t>git</a:t>
            </a:r>
            <a:r>
              <a:rPr lang="en-US" sz="1800" dirty="0">
                <a:latin typeface="Monaco" panose="020B0509030404040204" pitchFamily="49" charset="0"/>
              </a:rPr>
              <a:t> branch –d &lt;branch name&gt;</a:t>
            </a:r>
          </a:p>
          <a:p>
            <a:r>
              <a:rPr lang="en-US" sz="1800" dirty="0">
                <a:solidFill>
                  <a:schemeClr val="bg1">
                    <a:lumMod val="75000"/>
                  </a:schemeClr>
                </a:solidFill>
                <a:latin typeface="Monaco" panose="020B0509030404040204" pitchFamily="49" charset="0"/>
              </a:rPr>
              <a:t>#delete branch on remote</a:t>
            </a:r>
          </a:p>
          <a:p>
            <a:r>
              <a:rPr lang="en-US" sz="1800" dirty="0" err="1">
                <a:latin typeface="Monaco" panose="020B0509030404040204" pitchFamily="49" charset="0"/>
              </a:rPr>
              <a:t>git</a:t>
            </a:r>
            <a:r>
              <a:rPr lang="en-US" sz="1800" dirty="0">
                <a:latin typeface="Monaco" panose="020B0509030404040204" pitchFamily="49" charset="0"/>
              </a:rPr>
              <a:t> push &lt;</a:t>
            </a:r>
            <a:r>
              <a:rPr lang="en-US" sz="1800" dirty="0" err="1">
                <a:latin typeface="Monaco" panose="020B0509030404040204" pitchFamily="49" charset="0"/>
              </a:rPr>
              <a:t>remote_name</a:t>
            </a:r>
            <a:r>
              <a:rPr lang="en-US" sz="1800" dirty="0">
                <a:latin typeface="Monaco" panose="020B0509030404040204" pitchFamily="49" charset="0"/>
              </a:rPr>
              <a:t>&gt; --delete &lt;branch name&gt;</a:t>
            </a: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45745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765</Words>
  <Application>Microsoft Macintosh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Monaco</vt:lpstr>
      <vt:lpstr>Office Theme</vt:lpstr>
      <vt:lpstr>Branching</vt:lpstr>
      <vt:lpstr>Git Branching References</vt:lpstr>
      <vt:lpstr>Important</vt:lpstr>
      <vt:lpstr>Important</vt:lpstr>
      <vt:lpstr>Remember!</vt:lpstr>
      <vt:lpstr>Git Branching (all cmds, screenshots below)</vt:lpstr>
      <vt:lpstr>Git Branching continued.</vt:lpstr>
      <vt:lpstr>Git Branching – Looking around</vt:lpstr>
      <vt:lpstr>Git Branching – extra commands</vt:lpstr>
    </vt:vector>
  </TitlesOfParts>
  <Company>General Dynamics Information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wood</dc:creator>
  <cp:lastModifiedBy>Microsoft Office User</cp:lastModifiedBy>
  <cp:revision>22</cp:revision>
  <dcterms:created xsi:type="dcterms:W3CDTF">2018-01-19T19:30:40Z</dcterms:created>
  <dcterms:modified xsi:type="dcterms:W3CDTF">2022-08-29T17:11:30Z</dcterms:modified>
</cp:coreProperties>
</file>