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30"/>
  </p:normalViewPr>
  <p:slideViewPr>
    <p:cSldViewPr snapToGrid="0">
      <p:cViewPr varScale="1">
        <p:scale>
          <a:sx n="42" d="100"/>
          <a:sy n="42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2e.net/display/DI2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9AE123-53D4-5DB3-55C5-7C84D039BA8D}"/>
              </a:ext>
            </a:extLst>
          </p:cNvPr>
          <p:cNvSpPr txBox="1">
            <a:spLocks/>
          </p:cNvSpPr>
          <p:nvPr/>
        </p:nvSpPr>
        <p:spPr>
          <a:xfrm>
            <a:off x="2033659" y="0"/>
            <a:ext cx="9100042" cy="905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Software Configuration Management</a:t>
            </a:r>
            <a:endParaRPr lang="en-US" sz="3200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E7255E4-4EAA-6874-84B0-CDE5D57F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921" y="588327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E9412-E095-6564-FB88-C5A4FE701C64}"/>
              </a:ext>
            </a:extLst>
          </p:cNvPr>
          <p:cNvSpPr txBox="1"/>
          <p:nvPr/>
        </p:nvSpPr>
        <p:spPr>
          <a:xfrm>
            <a:off x="2270539" y="2915728"/>
            <a:ext cx="8542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Software Configuration Management</a:t>
            </a:r>
          </a:p>
          <a:p>
            <a:pPr algn="ctr"/>
            <a:r>
              <a:rPr lang="en-US" sz="4000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14895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727A8-4861-1227-19C4-D55E4255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060" y="405158"/>
            <a:ext cx="7429499" cy="147857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75E84-DEE0-76C1-161C-B8338A28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86840"/>
            <a:ext cx="8229600" cy="48868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Policy, Plan, and Management support.</a:t>
            </a:r>
          </a:p>
          <a:p>
            <a:pPr lvl="1"/>
            <a:r>
              <a:rPr lang="en-US" sz="2000" dirty="0"/>
              <a:t>Define and write policy/plan.</a:t>
            </a:r>
          </a:p>
          <a:p>
            <a:pPr lvl="1"/>
            <a:r>
              <a:rPr lang="en-US" sz="2000" dirty="0"/>
              <a:t>Periodically inspect.</a:t>
            </a:r>
          </a:p>
          <a:p>
            <a:pPr lvl="1"/>
            <a:r>
              <a:rPr lang="en-US" sz="2000" dirty="0"/>
              <a:t>Expect defined Best Behavior</a:t>
            </a:r>
          </a:p>
          <a:p>
            <a:r>
              <a:rPr lang="en-US" sz="2400" dirty="0"/>
              <a:t>Easy to use tools that are DoD compliant and readily available, preferably with cross network interfaces.</a:t>
            </a:r>
          </a:p>
          <a:p>
            <a:pPr lvl="1"/>
            <a:r>
              <a:rPr lang="en-US" sz="2000" dirty="0"/>
              <a:t>Bitbucket, Fisheye, and Crucible via DI2E</a:t>
            </a:r>
          </a:p>
          <a:p>
            <a:r>
              <a:rPr lang="en-US" sz="2400" dirty="0"/>
              <a:t>Inspections</a:t>
            </a:r>
          </a:p>
          <a:p>
            <a:pPr lvl="1"/>
            <a:r>
              <a:rPr lang="en-US" sz="2000" dirty="0"/>
              <a:t>Code / peer review.</a:t>
            </a:r>
          </a:p>
          <a:p>
            <a:pPr lvl="1"/>
            <a:r>
              <a:rPr lang="en-US" sz="2000" dirty="0"/>
              <a:t>Receipt of deliverables.</a:t>
            </a:r>
          </a:p>
          <a:p>
            <a:pPr lvl="1"/>
            <a:r>
              <a:rPr lang="en-US" sz="2000" dirty="0"/>
              <a:t>Prior to acceptance of 3</a:t>
            </a:r>
            <a:r>
              <a:rPr lang="en-US" sz="2000" baseline="30000" dirty="0"/>
              <a:t>rd</a:t>
            </a:r>
            <a:r>
              <a:rPr lang="en-US" sz="2000" dirty="0"/>
              <a:t> party solutions.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A3E7503-54B7-BE1D-3A10-7C6C6A9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1241" y="566991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5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5D74DB-6E34-9743-6374-4347610F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618518"/>
            <a:ext cx="7429499" cy="147857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4BA39A-D9A4-34FE-2D4F-56AA18D4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0" y="2249487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Too many things change without control.</a:t>
            </a:r>
          </a:p>
          <a:p>
            <a:pPr lvl="1"/>
            <a:r>
              <a:rPr lang="en-US" dirty="0"/>
              <a:t>Little to no repeatability.</a:t>
            </a:r>
          </a:p>
          <a:p>
            <a:pPr lvl="1"/>
            <a:r>
              <a:rPr lang="en-US" dirty="0"/>
              <a:t>Slow integration.</a:t>
            </a:r>
          </a:p>
          <a:p>
            <a:pPr lvl="1"/>
            <a:r>
              <a:rPr lang="en-US" dirty="0"/>
              <a:t>Slow to respond to change.</a:t>
            </a:r>
          </a:p>
          <a:p>
            <a:r>
              <a:rPr lang="en-US" dirty="0"/>
              <a:t>Your resources aren’t getting bigger.</a:t>
            </a:r>
          </a:p>
          <a:p>
            <a:pPr lvl="1"/>
            <a:r>
              <a:rPr lang="en-US" dirty="0"/>
              <a:t>Your requirements are…</a:t>
            </a:r>
          </a:p>
          <a:p>
            <a:r>
              <a:rPr lang="en-US" dirty="0"/>
              <a:t>DevOps – You’re in it now.</a:t>
            </a:r>
          </a:p>
          <a:p>
            <a:pPr lvl="1"/>
            <a:r>
              <a:rPr lang="en-US" dirty="0"/>
              <a:t>Pets are bad, cattle are good.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15FE393-B219-C23C-DCC6-C48A3F00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31" y="588327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3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9A50AB-42DC-FD52-2F66-EA0D3EA2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527078"/>
            <a:ext cx="7429499" cy="1478570"/>
          </a:xfrm>
        </p:spPr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D61AA-0F09-78D6-0ED2-080647A0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0" y="2158047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Everyone.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CCB</a:t>
            </a:r>
          </a:p>
          <a:p>
            <a:pPr lvl="2"/>
            <a:r>
              <a:rPr lang="en-US" dirty="0"/>
              <a:t>Are we going to change “X”?</a:t>
            </a:r>
          </a:p>
          <a:p>
            <a:pPr lvl="1"/>
            <a:r>
              <a:rPr lang="en-US" dirty="0"/>
              <a:t>Oversight / Control</a:t>
            </a:r>
          </a:p>
          <a:p>
            <a:pPr lvl="2"/>
            <a:r>
              <a:rPr lang="en-US" dirty="0"/>
              <a:t>Inspections of deliveries.</a:t>
            </a:r>
          </a:p>
          <a:p>
            <a:pPr lvl="2"/>
            <a:r>
              <a:rPr lang="en-US" dirty="0"/>
              <a:t>Peer / code review</a:t>
            </a:r>
          </a:p>
          <a:p>
            <a:pPr lvl="1"/>
            <a:r>
              <a:rPr lang="en-US" dirty="0"/>
              <a:t>Integrators</a:t>
            </a:r>
          </a:p>
          <a:p>
            <a:pPr lvl="1"/>
            <a:r>
              <a:rPr lang="en-US" dirty="0"/>
              <a:t>Line users / Operators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B450E1B-3CAA-A60D-6DAA-F8746F3E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31" y="579183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6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DBD92-8298-7009-47C7-E3DEDA3C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20" y="496598"/>
            <a:ext cx="7429499" cy="1478570"/>
          </a:xfrm>
        </p:spPr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E5E69E-6784-43B2-1D3C-1C41770E2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478280"/>
            <a:ext cx="8229600" cy="4904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Alpha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Beta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Staging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OPS</a:t>
            </a:r>
          </a:p>
          <a:p>
            <a:r>
              <a:rPr lang="en-US" dirty="0"/>
              <a:t>Use of DI2E</a:t>
            </a:r>
          </a:p>
          <a:p>
            <a:r>
              <a:rPr lang="en-US" dirty="0"/>
              <a:t>OPS and DEV repositories</a:t>
            </a:r>
          </a:p>
          <a:p>
            <a:r>
              <a:rPr lang="en-US" dirty="0"/>
              <a:t>Simple Workflow</a:t>
            </a:r>
          </a:p>
          <a:p>
            <a:pPr lvl="1"/>
            <a:r>
              <a:rPr lang="en-US" sz="2000" dirty="0"/>
              <a:t>Copy OPS to DEV</a:t>
            </a:r>
          </a:p>
          <a:p>
            <a:pPr lvl="1"/>
            <a:r>
              <a:rPr lang="en-US" sz="2000" dirty="0"/>
              <a:t>Developers branch and make changes to DEV</a:t>
            </a:r>
          </a:p>
          <a:p>
            <a:pPr lvl="1"/>
            <a:r>
              <a:rPr lang="en-US" sz="2000" dirty="0"/>
              <a:t>Developers test and then merge with DEV/master</a:t>
            </a:r>
          </a:p>
          <a:p>
            <a:pPr lvl="1"/>
            <a:r>
              <a:rPr lang="en-US" sz="2000" dirty="0"/>
              <a:t>Librarian takes DEV/master and merges with OPS/branch</a:t>
            </a:r>
          </a:p>
          <a:p>
            <a:pPr lvl="1"/>
            <a:r>
              <a:rPr lang="en-US" sz="2000" dirty="0"/>
              <a:t>Librarian merges OPS/branch with OPS/master and then tags</a:t>
            </a:r>
          </a:p>
          <a:p>
            <a:r>
              <a:rPr lang="en-US" dirty="0"/>
              <a:t>Ansible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38371F-18FA-8415-6F89-9A32C8CA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7001" y="576135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CE61-3FA3-7350-D9E5-20CFA1D14F21}"/>
              </a:ext>
            </a:extLst>
          </p:cNvPr>
          <p:cNvSpPr txBox="1"/>
          <p:nvPr/>
        </p:nvSpPr>
        <p:spPr>
          <a:xfrm>
            <a:off x="5839190" y="6142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3B250-A8B3-E4CB-241D-173CCE0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358" y="0"/>
            <a:ext cx="9100042" cy="905608"/>
          </a:xfrm>
        </p:spPr>
        <p:txBody>
          <a:bodyPr/>
          <a:lstStyle/>
          <a:p>
            <a:r>
              <a:rPr lang="en-US" sz="3600" b="1" dirty="0"/>
              <a:t>References</a:t>
            </a:r>
            <a:endParaRPr lang="en-US" sz="3200" b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7FC98C-95A4-176E-5263-2B2726EE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3641" y="588327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1818-3848-05ED-AE8A-D4C1357C4AFF}"/>
              </a:ext>
            </a:extLst>
          </p:cNvPr>
          <p:cNvSpPr txBox="1"/>
          <p:nvPr/>
        </p:nvSpPr>
        <p:spPr>
          <a:xfrm>
            <a:off x="1926566" y="1414732"/>
            <a:ext cx="8893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Security Technical Implementation Guide (STIG)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Application Security and Development (ASD), v4r7, dated 2018/7/27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https://svn.apache.org/repos/asf/subversion/trunk/doc/user/svn-best-practices.html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https://git-scm.com/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https://www.git-tower.com/learn/git/ebook/en/command-line/appendix/best-practices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https://www.atlassian.com/git/tutorials/comparing-workflows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https://chriskottom.com/blog/2014/02/a-few-modest-best-practices-for-git/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u="sng" dirty="0">
                <a:hlinkClick r:id="rId2"/>
              </a:rPr>
              <a:t>https://www.di2e.net/display/DI2E</a:t>
            </a:r>
            <a:endParaRPr lang="en-US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https://en.wikipedia.org/wiki/File_verification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45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53E1B-1B8A-FF92-1695-27002BE6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58" y="274320"/>
            <a:ext cx="9100042" cy="905608"/>
          </a:xfrm>
        </p:spPr>
        <p:txBody>
          <a:bodyPr/>
          <a:lstStyle/>
          <a:p>
            <a:pPr algn="ctr"/>
            <a:r>
              <a:rPr lang="en-US" sz="3600" b="1" dirty="0"/>
              <a:t>Scope</a:t>
            </a:r>
            <a:endParaRPr lang="en-US" sz="3200" b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AD546D-CEED-67C9-5AD5-983B7DE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6521" y="615759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BBDD2-EEED-0128-CAB5-93D3CEC6F516}"/>
              </a:ext>
            </a:extLst>
          </p:cNvPr>
          <p:cNvSpPr txBox="1"/>
          <p:nvPr/>
        </p:nvSpPr>
        <p:spPr>
          <a:xfrm>
            <a:off x="1960308" y="1296778"/>
            <a:ext cx="8941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 recognized “Best Practices”.  </a:t>
            </a:r>
          </a:p>
          <a:p>
            <a:endParaRPr lang="en-US" dirty="0"/>
          </a:p>
          <a:p>
            <a:r>
              <a:rPr lang="en-US" dirty="0"/>
              <a:t>Active definition of: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Concept of Operations (CONOPS)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are underway.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235FE4-9E30-5210-0CE7-D636D4A7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10" y="0"/>
            <a:ext cx="9100042" cy="905608"/>
          </a:xfrm>
        </p:spPr>
        <p:txBody>
          <a:bodyPr/>
          <a:lstStyle/>
          <a:p>
            <a:r>
              <a:rPr lang="en-US" sz="3600" b="1" dirty="0"/>
              <a:t>Definition</a:t>
            </a:r>
            <a:endParaRPr lang="en-US" sz="3200" b="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9802EB-9FA5-0320-8E34-38484EDE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493" y="588327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DBAF2-44B0-D6BA-6D2F-1ACB66A9F3EE}"/>
              </a:ext>
            </a:extLst>
          </p:cNvPr>
          <p:cNvSpPr txBox="1"/>
          <p:nvPr/>
        </p:nvSpPr>
        <p:spPr>
          <a:xfrm>
            <a:off x="1765539" y="1466490"/>
            <a:ext cx="86609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configuration management (SCM or S/W CM) is the task of tracking and controlling changes in the software, part of the larger cross-disciplinary field of configuration management.  </a:t>
            </a:r>
          </a:p>
          <a:p>
            <a:endParaRPr lang="en-US" dirty="0"/>
          </a:p>
          <a:p>
            <a:r>
              <a:rPr lang="en-US" dirty="0"/>
              <a:t>SCM practices include: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Configuration Items (CI's)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revision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establishment of baselines.  </a:t>
            </a:r>
          </a:p>
          <a:p>
            <a:endParaRPr lang="en-US" dirty="0"/>
          </a:p>
          <a:p>
            <a:r>
              <a:rPr lang="en-US" dirty="0"/>
              <a:t>SCM ensures that the current design and build state of the system is known, good &amp; trusted; and doesn't rely on the tacit knowledge of the development team.  The ability to restore back to subject good &amp; trusted state is directly related to the degree of consistent CM applied to the software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1685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F7960C-55EC-EFAB-E216-62412F90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10" y="128531"/>
            <a:ext cx="9100042" cy="905608"/>
          </a:xfrm>
        </p:spPr>
        <p:txBody>
          <a:bodyPr>
            <a:normAutofit/>
          </a:bodyPr>
          <a:lstStyle/>
          <a:p>
            <a:r>
              <a:rPr lang="en-US" sz="3600" b="1" dirty="0"/>
              <a:t>Have you ever asked or said this?</a:t>
            </a:r>
            <a:endParaRPr lang="en-US" sz="3200" b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7EE66C8-B28A-3A88-5FB0-32081369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493" y="6011806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1937A-8806-CB86-611C-B67E177CBC6C}"/>
              </a:ext>
            </a:extLst>
          </p:cNvPr>
          <p:cNvSpPr txBox="1"/>
          <p:nvPr/>
        </p:nvSpPr>
        <p:spPr>
          <a:xfrm>
            <a:off x="1765539" y="1595021"/>
            <a:ext cx="8660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is this configuration file like this?...I thought it was setup like “X”.</a:t>
            </a:r>
          </a:p>
          <a:p>
            <a:endParaRPr lang="en-US" sz="2400" dirty="0"/>
          </a:p>
          <a:p>
            <a:r>
              <a:rPr lang="en-US" sz="2400" dirty="0"/>
              <a:t>Why does “system command” work one way on Gordon and another way on Conrad?</a:t>
            </a:r>
          </a:p>
          <a:p>
            <a:endParaRPr lang="en-US" sz="2400" dirty="0"/>
          </a:p>
          <a:p>
            <a:r>
              <a:rPr lang="en-US" sz="2400" dirty="0"/>
              <a:t>Which version of “software package X” are we using?</a:t>
            </a:r>
          </a:p>
          <a:p>
            <a:endParaRPr lang="en-US" sz="2400" dirty="0"/>
          </a:p>
          <a:p>
            <a:r>
              <a:rPr lang="en-US" sz="2400" dirty="0"/>
              <a:t>What is “software package X” made of?</a:t>
            </a:r>
          </a:p>
          <a:p>
            <a:endParaRPr lang="en-US" sz="2400" dirty="0"/>
          </a:p>
          <a:p>
            <a:r>
              <a:rPr lang="en-US" sz="2400" dirty="0"/>
              <a:t>Who changed this?</a:t>
            </a:r>
          </a:p>
          <a:p>
            <a:endParaRPr lang="en-US" sz="2400" dirty="0"/>
          </a:p>
          <a:p>
            <a:r>
              <a:rPr lang="en-US" sz="2400" dirty="0"/>
              <a:t>But it worked just last week.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04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C1DF1D-8E23-9580-4DBC-66ACB4E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588038"/>
            <a:ext cx="7429499" cy="1478570"/>
          </a:xfrm>
        </p:spPr>
        <p:txBody>
          <a:bodyPr/>
          <a:lstStyle/>
          <a:p>
            <a:r>
              <a:rPr lang="en-US" dirty="0"/>
              <a:t>Where are you?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B1812-5E21-EB62-4642-93C69518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0" y="2219007"/>
            <a:ext cx="74294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version is your software on?</a:t>
            </a:r>
          </a:p>
          <a:p>
            <a:r>
              <a:rPr lang="en-US" dirty="0"/>
              <a:t>When did it get there?</a:t>
            </a:r>
          </a:p>
          <a:p>
            <a:r>
              <a:rPr lang="en-US" dirty="0"/>
              <a:t>How did it get there?</a:t>
            </a:r>
          </a:p>
          <a:p>
            <a:r>
              <a:rPr lang="en-US" dirty="0"/>
              <a:t>Why did it get there?</a:t>
            </a:r>
          </a:p>
          <a:p>
            <a:r>
              <a:rPr lang="en-US" dirty="0"/>
              <a:t>Who helped it get there?</a:t>
            </a:r>
          </a:p>
          <a:p>
            <a:endParaRPr lang="en-US" dirty="0"/>
          </a:p>
          <a:p>
            <a:r>
              <a:rPr lang="en-US" dirty="0"/>
              <a:t>The intent of SCM is to have answers to these questions up front.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102A18B-1ADA-1D3F-932F-B9DC4CB2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31" y="585279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5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B56F8C-5DE0-0B9E-D8E8-A0E2D6C1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15" y="228917"/>
            <a:ext cx="5937755" cy="1188720"/>
          </a:xfrm>
        </p:spPr>
        <p:txBody>
          <a:bodyPr/>
          <a:lstStyle/>
          <a:p>
            <a:r>
              <a:rPr lang="en-US" dirty="0"/>
              <a:t>Information Assurance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49BC6-CECB-6DD0-B601-2C252ECF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192" y="1691640"/>
            <a:ext cx="9083615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/>
              <a:t>ASPC-DV-002995</a:t>
            </a:r>
          </a:p>
          <a:p>
            <a:pPr lvl="1"/>
            <a:r>
              <a:rPr lang="en-US" sz="1600" dirty="0"/>
              <a:t>Ensure security patches are applied to the CM system.</a:t>
            </a:r>
          </a:p>
          <a:p>
            <a:pPr lvl="0"/>
            <a:r>
              <a:rPr lang="en-US" sz="2000" dirty="0"/>
              <a:t>ASPC-DV-003000</a:t>
            </a:r>
          </a:p>
          <a:p>
            <a:pPr lvl="1"/>
            <a:r>
              <a:rPr lang="en-US" sz="1600" dirty="0"/>
              <a:t>Review access privileges to the repository at least every three months.</a:t>
            </a:r>
          </a:p>
          <a:p>
            <a:pPr lvl="0"/>
            <a:r>
              <a:rPr lang="en-US" sz="2000" dirty="0"/>
              <a:t>ASPC-DV-003010</a:t>
            </a:r>
          </a:p>
          <a:p>
            <a:pPr lvl="1"/>
            <a:r>
              <a:rPr lang="en-US" sz="1600" dirty="0"/>
              <a:t>CM repository must exist and verify existence of the CM plan.</a:t>
            </a:r>
          </a:p>
          <a:p>
            <a:pPr lvl="0"/>
            <a:r>
              <a:rPr lang="en-US" sz="2000" dirty="0"/>
              <a:t>ASPC-DV-003020</a:t>
            </a:r>
          </a:p>
          <a:p>
            <a:pPr lvl="1"/>
            <a:r>
              <a:rPr lang="en-US" sz="1600" dirty="0"/>
              <a:t>CCB must exist.</a:t>
            </a:r>
          </a:p>
          <a:p>
            <a:r>
              <a:rPr lang="en-US" sz="2000" dirty="0"/>
              <a:t>ASPC-DV-003140 </a:t>
            </a:r>
          </a:p>
          <a:p>
            <a:pPr lvl="1"/>
            <a:r>
              <a:rPr lang="en-US" sz="1600" dirty="0"/>
              <a:t>All code received must have a checksum.</a:t>
            </a:r>
          </a:p>
          <a:p>
            <a:pPr lvl="0"/>
            <a:r>
              <a:rPr lang="en-US" sz="2000" dirty="0"/>
              <a:t>ASPC-DV-003190</a:t>
            </a:r>
          </a:p>
          <a:p>
            <a:pPr lvl="1"/>
            <a:r>
              <a:rPr lang="en-US" sz="1600" dirty="0"/>
              <a:t>CM repository must exist or code reviews flaws must be captured (track software in defect tracking system).</a:t>
            </a:r>
          </a:p>
          <a:p>
            <a:endParaRPr lang="en-US" sz="20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72B4BFA-B033-D716-95BE-D0C5BDB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34" y="597471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4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E7BA9-99A4-C7B0-E00A-AE0BAB10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435638"/>
            <a:ext cx="7429499" cy="1478570"/>
          </a:xfrm>
        </p:spPr>
        <p:txBody>
          <a:bodyPr/>
          <a:lstStyle/>
          <a:p>
            <a:r>
              <a:rPr lang="en-US" dirty="0"/>
              <a:t>What must be defined?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736CDE-B02E-BCF2-D40D-C9C2A8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390" y="1417320"/>
            <a:ext cx="8229600" cy="48264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What</a:t>
            </a:r>
          </a:p>
          <a:p>
            <a:pPr lvl="1"/>
            <a:r>
              <a:rPr lang="en-US" sz="2000" dirty="0"/>
              <a:t>What is being configuration managed?  Your CI’s.</a:t>
            </a:r>
          </a:p>
          <a:p>
            <a:r>
              <a:rPr lang="en-US" sz="2400" dirty="0"/>
              <a:t>When</a:t>
            </a:r>
          </a:p>
          <a:p>
            <a:pPr lvl="1"/>
            <a:r>
              <a:rPr lang="en-US" sz="2000" dirty="0"/>
              <a:t>When will you engage SCM?</a:t>
            </a:r>
          </a:p>
          <a:p>
            <a:r>
              <a:rPr lang="en-US" sz="2400" dirty="0"/>
              <a:t>How</a:t>
            </a:r>
          </a:p>
          <a:p>
            <a:pPr lvl="1"/>
            <a:r>
              <a:rPr lang="en-US" sz="1600" dirty="0"/>
              <a:t>How will you conduct SCM?  Tools, techniques, etc.</a:t>
            </a:r>
          </a:p>
          <a:p>
            <a:r>
              <a:rPr lang="en-US" sz="2400" dirty="0"/>
              <a:t>Why</a:t>
            </a:r>
          </a:p>
          <a:p>
            <a:pPr lvl="1"/>
            <a:r>
              <a:rPr lang="en-US" sz="2000" dirty="0"/>
              <a:t>Will you know why changes are made?</a:t>
            </a:r>
          </a:p>
          <a:p>
            <a:pPr lvl="1"/>
            <a:r>
              <a:rPr lang="en-US" sz="2000" dirty="0"/>
              <a:t>Do you have requirements traceability?</a:t>
            </a:r>
          </a:p>
          <a:p>
            <a:pPr lvl="1"/>
            <a:r>
              <a:rPr lang="en-US" sz="2000" dirty="0"/>
              <a:t>Navy says so…</a:t>
            </a:r>
          </a:p>
          <a:p>
            <a:r>
              <a:rPr lang="en-US" sz="2400" dirty="0"/>
              <a:t>Who</a:t>
            </a:r>
          </a:p>
          <a:p>
            <a:pPr lvl="1"/>
            <a:r>
              <a:rPr lang="en-US" sz="2000" dirty="0"/>
              <a:t>Who is involved?  What are the roles?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FB0385-8D0E-1748-1227-F561C57B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31" y="570039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4D717B-FB23-55BD-18CF-54F144BD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588038"/>
            <a:ext cx="7429499" cy="1478570"/>
          </a:xfrm>
        </p:spPr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9D28DD-1F80-8274-0C20-BF2829E7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0" y="2219007"/>
            <a:ext cx="7429499" cy="3541714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800" dirty="0"/>
              <a:t>What is being configuration managed?</a:t>
            </a:r>
          </a:p>
          <a:p>
            <a:pPr marL="514350" indent="-457200"/>
            <a:r>
              <a:rPr lang="en-US" sz="2800" dirty="0"/>
              <a:t>Source code</a:t>
            </a:r>
          </a:p>
          <a:p>
            <a:pPr marL="914400" lvl="1" indent="-457200"/>
            <a:r>
              <a:rPr lang="en-US" sz="2000" dirty="0"/>
              <a:t>Anything that executes in direct support of Model Operations.</a:t>
            </a:r>
          </a:p>
          <a:p>
            <a:pPr marL="914400" lvl="1" indent="-457200"/>
            <a:r>
              <a:rPr lang="en-US" sz="2000" dirty="0"/>
              <a:t>Anything that is “operational”.</a:t>
            </a:r>
          </a:p>
          <a:p>
            <a:pPr marL="914400" lvl="1" indent="-457200"/>
            <a:r>
              <a:rPr lang="en-US" sz="2000" dirty="0"/>
              <a:t>Anything you don’t want to spend all week rebuilding.</a:t>
            </a:r>
          </a:p>
          <a:p>
            <a:pPr marL="514350" indent="-457200"/>
            <a:r>
              <a:rPr lang="en-US" sz="2800" dirty="0"/>
              <a:t>Configurations</a:t>
            </a:r>
          </a:p>
          <a:p>
            <a:pPr marL="914400" lvl="1" indent="-457200"/>
            <a:r>
              <a:rPr lang="en-US" sz="2000" dirty="0"/>
              <a:t>Anything that executes in direct support of Model Operations.</a:t>
            </a:r>
          </a:p>
          <a:p>
            <a:pPr marL="914400" lvl="1" indent="-457200"/>
            <a:r>
              <a:rPr lang="en-US" sz="2000" dirty="0"/>
              <a:t>Anything that is “operational”.</a:t>
            </a:r>
          </a:p>
          <a:p>
            <a:pPr marL="914400" lvl="1" indent="-457200"/>
            <a:r>
              <a:rPr lang="en-US" sz="2000" dirty="0"/>
              <a:t>Anything you don’t want to spend all week rebuilding.</a:t>
            </a:r>
          </a:p>
          <a:p>
            <a:pPr marL="57150" indent="0">
              <a:buNone/>
            </a:pPr>
            <a:endParaRPr lang="en-US" sz="2800" dirty="0"/>
          </a:p>
          <a:p>
            <a:pPr marL="914400" lvl="1" indent="-457200"/>
            <a:endParaRPr lang="en-US" sz="2400" dirty="0"/>
          </a:p>
          <a:p>
            <a:pPr marL="514350" indent="-457200"/>
            <a:endParaRPr lang="en-US" sz="28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3EE90FC-1029-E9F8-3A72-6EE0CD4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31" y="585279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3EAAB-3398-501B-ECC0-87DF6B0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20" y="709958"/>
            <a:ext cx="7429499" cy="1478570"/>
          </a:xfrm>
        </p:spPr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FF248C-0539-908E-9795-BFB2FC20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20" y="2340927"/>
            <a:ext cx="7429499" cy="3541714"/>
          </a:xfrm>
        </p:spPr>
        <p:txBody>
          <a:bodyPr/>
          <a:lstStyle/>
          <a:p>
            <a:r>
              <a:rPr lang="en-US" dirty="0"/>
              <a:t>Anytime you make a change that you expect to stay around.</a:t>
            </a:r>
          </a:p>
          <a:p>
            <a:r>
              <a:rPr lang="en-US" dirty="0"/>
              <a:t>Anytime you want to change operations.</a:t>
            </a:r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A43ADFE-6E3F-A20C-C57A-1B0613B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7001" y="5974715"/>
            <a:ext cx="578317" cy="365125"/>
          </a:xfrm>
        </p:spPr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A5145-DC1C-1FA6-200B-096DDC82F55E}"/>
              </a:ext>
            </a:extLst>
          </p:cNvPr>
          <p:cNvSpPr txBox="1"/>
          <p:nvPr/>
        </p:nvSpPr>
        <p:spPr>
          <a:xfrm>
            <a:off x="7006509" y="6200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3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824</Words>
  <Application>Microsoft Macintosh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PowerPoint Presentation</vt:lpstr>
      <vt:lpstr>Scope</vt:lpstr>
      <vt:lpstr>Definition</vt:lpstr>
      <vt:lpstr>Have you ever asked or said this?</vt:lpstr>
      <vt:lpstr>Where are you?</vt:lpstr>
      <vt:lpstr>Information Assurance</vt:lpstr>
      <vt:lpstr>What must be defined?</vt:lpstr>
      <vt:lpstr>What?</vt:lpstr>
      <vt:lpstr>When?</vt:lpstr>
      <vt:lpstr>How?</vt:lpstr>
      <vt:lpstr>Why?</vt:lpstr>
      <vt:lpstr>Who?</vt:lpstr>
      <vt:lpstr>High level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2022-08-29T17:25:19Z</dcterms:created>
  <dcterms:modified xsi:type="dcterms:W3CDTF">2022-08-29T17:32:05Z</dcterms:modified>
</cp:coreProperties>
</file>