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HelveticaNeue-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82a0a66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82a0a6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82a0a66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82a0a66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82a0a66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82a0a66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82a0a66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82a0a66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82a0a66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82a0a66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82a0a66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82a0a66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esources.pcb.cadence.com/blog/2023-widlar-current-sour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434375"/>
            <a:ext cx="8520600" cy="1108500"/>
          </a:xfrm>
          <a:prstGeom prst="rect">
            <a:avLst/>
          </a:prstGeom>
        </p:spPr>
        <p:txBody>
          <a:bodyPr anchorCtr="0" anchor="t" bIns="91425" lIns="91425" spcFirstLastPara="1" rIns="91425" wrap="square" tIns="91425">
            <a:normAutofit fontScale="32500" lnSpcReduction="10000"/>
          </a:bodyPr>
          <a:lstStyle/>
          <a:p>
            <a:pPr indent="0" lvl="0" marL="0" rtl="0" algn="ctr">
              <a:spcBef>
                <a:spcPts val="0"/>
              </a:spcBef>
              <a:spcAft>
                <a:spcPts val="0"/>
              </a:spcAft>
              <a:buNone/>
            </a:pPr>
            <a:r>
              <a:rPr b="1" lang="en" sz="7226">
                <a:solidFill>
                  <a:srgbClr val="980000"/>
                </a:solidFill>
                <a:latin typeface="Playfair Display"/>
                <a:ea typeface="Playfair Display"/>
                <a:cs typeface="Playfair Display"/>
                <a:sym typeface="Playfair Display"/>
              </a:rPr>
              <a:t>NPN BJT Current Source</a:t>
            </a:r>
            <a:endParaRPr b="1" sz="7226">
              <a:solidFill>
                <a:srgbClr val="980000"/>
              </a:solidFill>
              <a:latin typeface="Playfair Display"/>
              <a:ea typeface="Playfair Display"/>
              <a:cs typeface="Playfair Display"/>
              <a:sym typeface="Playfair Display"/>
            </a:endParaRPr>
          </a:p>
          <a:p>
            <a:pPr indent="0" lvl="0" marL="0" rtl="0" algn="ctr">
              <a:spcBef>
                <a:spcPts val="0"/>
              </a:spcBef>
              <a:spcAft>
                <a:spcPts val="0"/>
              </a:spcAft>
              <a:buNone/>
            </a:pPr>
            <a:r>
              <a:rPr lang="en" sz="5996">
                <a:solidFill>
                  <a:srgbClr val="980000"/>
                </a:solidFill>
                <a:latin typeface="Playfair Display"/>
                <a:ea typeface="Playfair Display"/>
                <a:cs typeface="Playfair Display"/>
                <a:sym typeface="Playfair Display"/>
              </a:rPr>
              <a:t>RBT 125</a:t>
            </a:r>
            <a:endParaRPr sz="5996">
              <a:solidFill>
                <a:srgbClr val="980000"/>
              </a:solidFill>
              <a:latin typeface="Playfair Display"/>
              <a:ea typeface="Playfair Display"/>
              <a:cs typeface="Playfair Display"/>
              <a:sym typeface="Playfair Display"/>
            </a:endParaRPr>
          </a:p>
          <a:p>
            <a:pPr indent="0" lvl="0" marL="0" rtl="0" algn="ctr">
              <a:spcBef>
                <a:spcPts val="0"/>
              </a:spcBef>
              <a:spcAft>
                <a:spcPts val="0"/>
              </a:spcAft>
              <a:buNone/>
            </a:pPr>
            <a:r>
              <a:t/>
            </a:r>
            <a:endParaRPr b="1" sz="2900">
              <a:solidFill>
                <a:srgbClr val="980000"/>
              </a:solidFill>
              <a:latin typeface="Playfair Display"/>
              <a:ea typeface="Playfair Display"/>
              <a:cs typeface="Playfair Display"/>
              <a:sym typeface="Playfair Display"/>
            </a:endParaRPr>
          </a:p>
          <a:p>
            <a:pPr indent="0" lvl="0" marL="0" rtl="0" algn="ctr">
              <a:spcBef>
                <a:spcPts val="0"/>
              </a:spcBef>
              <a:spcAft>
                <a:spcPts val="0"/>
              </a:spcAft>
              <a:buNone/>
            </a:pPr>
            <a:r>
              <a:rPr b="1" lang="en" sz="3515">
                <a:solidFill>
                  <a:srgbClr val="980000"/>
                </a:solidFill>
                <a:latin typeface="Playfair Display"/>
                <a:ea typeface="Playfair Display"/>
                <a:cs typeface="Playfair Display"/>
                <a:sym typeface="Playfair Display"/>
              </a:rPr>
              <a:t>Christopher Gilbert</a:t>
            </a:r>
            <a:endParaRPr b="1" sz="3515">
              <a:solidFill>
                <a:srgbClr val="980000"/>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37400"/>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500"/>
              </a:spcAft>
              <a:buNone/>
            </a:pPr>
            <a:r>
              <a:rPr b="1" lang="en" sz="2400">
                <a:solidFill>
                  <a:srgbClr val="980000"/>
                </a:solidFill>
                <a:latin typeface="Playfair Display"/>
                <a:ea typeface="Playfair Display"/>
                <a:cs typeface="Playfair Display"/>
                <a:sym typeface="Playfair Display"/>
              </a:rPr>
              <a:t>The Function of the Circuit</a:t>
            </a:r>
            <a:endParaRPr b="1" sz="4000">
              <a:solidFill>
                <a:srgbClr val="980000"/>
              </a:solidFill>
              <a:latin typeface="Playfair Display"/>
              <a:ea typeface="Playfair Display"/>
              <a:cs typeface="Playfair Display"/>
              <a:sym typeface="Playfair Display"/>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An NPN (negative positive negative) current source is a type of electronic circuit</a:t>
            </a:r>
            <a:r>
              <a:rPr lang="en" sz="1700"/>
              <a:t> </a:t>
            </a:r>
            <a:r>
              <a:rPr lang="en" sz="1700"/>
              <a:t>that provides a consistent and stable output current, regardless of the change to load, resistance, and/or voltage. It </a:t>
            </a:r>
            <a:r>
              <a:rPr lang="en" sz="1700"/>
              <a:t>achieves this consistency</a:t>
            </a:r>
            <a:r>
              <a:rPr lang="en" sz="1700"/>
              <a:t> by using an NPN resistor as its controlling element within the circuit. The output current can be set to a desired value by appropriately selecting the resistor values within the circuit. The overall stability of the output current is reliant on the stability of the </a:t>
            </a:r>
            <a:r>
              <a:rPr lang="en" sz="1700"/>
              <a:t>transistors</a:t>
            </a:r>
            <a:r>
              <a:rPr lang="en" sz="1700"/>
              <a:t> </a:t>
            </a:r>
            <a:r>
              <a:rPr lang="en" sz="1700"/>
              <a:t>parameters</a:t>
            </a:r>
            <a:r>
              <a:rPr lang="en" sz="1700"/>
              <a:t>. In summary, the NPN current source ensures a reliant output current. This is what makes this type of source a </a:t>
            </a:r>
            <a:r>
              <a:rPr lang="en" sz="1700"/>
              <a:t>crucial</a:t>
            </a:r>
            <a:r>
              <a:rPr lang="en" sz="1700"/>
              <a:t> building block to the electronic industry in applications where a constant current is needed over a constant voltage.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544">
                <a:solidFill>
                  <a:srgbClr val="980000"/>
                </a:solidFill>
                <a:latin typeface="Playfair Display"/>
                <a:ea typeface="Playfair Display"/>
                <a:cs typeface="Playfair Display"/>
                <a:sym typeface="Playfair Display"/>
              </a:rPr>
              <a:t>Where is the circuit used?</a:t>
            </a:r>
            <a:endParaRPr sz="1644">
              <a:solidFill>
                <a:srgbClr val="FF0000"/>
              </a:solidFill>
              <a:highlight>
                <a:srgbClr val="FFFFFF"/>
              </a:highlight>
              <a:latin typeface="Helvetica Neue"/>
              <a:ea typeface="Helvetica Neue"/>
              <a:cs typeface="Helvetica Neue"/>
              <a:sym typeface="Helvetica Neue"/>
            </a:endParaRPr>
          </a:p>
          <a:p>
            <a:pPr indent="0" lvl="0" marL="0" rtl="0" algn="l">
              <a:spcBef>
                <a:spcPts val="5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type of circuit is used in a large variety of electronic devices such as biasing circuits and sensor interfaces. The NPN source is chosen for these applications for its ability to be a stable output current. In sensor interfaces, specifically thermal/temperature sensors, this style of source help to provide the biasing that is needed. LED drivers benefit from this type of consistent current in its use for a bright and long lasting light. The ability to be </a:t>
            </a:r>
            <a:r>
              <a:rPr lang="en"/>
              <a:t>versatile</a:t>
            </a:r>
            <a:r>
              <a:rPr lang="en"/>
              <a:t> and still maintain reliability in its performance.</a:t>
            </a:r>
            <a:endParaRPr/>
          </a:p>
          <a:p>
            <a:pPr indent="0" lvl="0" marL="0" rtl="0" algn="l">
              <a:spcBef>
                <a:spcPts val="1200"/>
              </a:spcBef>
              <a:spcAft>
                <a:spcPts val="1200"/>
              </a:spcAft>
              <a:buNone/>
            </a:pPr>
            <a:r>
              <a:rPr lang="en"/>
              <a:t>Another use for the NPN style current source it its voltage regulating circuits which use this style of source to maintain a stable voltage output, this is especially important in providing precise regulation of the voltage.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544">
                <a:solidFill>
                  <a:srgbClr val="980000"/>
                </a:solidFill>
                <a:latin typeface="Playfair Display"/>
                <a:ea typeface="Playfair Display"/>
                <a:cs typeface="Playfair Display"/>
                <a:sym typeface="Playfair Display"/>
              </a:rPr>
              <a:t>Advantages of the circuit</a:t>
            </a:r>
            <a:endParaRPr sz="1644">
              <a:solidFill>
                <a:srgbClr val="FF0000"/>
              </a:solidFill>
              <a:highlight>
                <a:srgbClr val="FFFFFF"/>
              </a:highlight>
              <a:latin typeface="Helvetica Neue"/>
              <a:ea typeface="Helvetica Neue"/>
              <a:cs typeface="Helvetica Neue"/>
              <a:sym typeface="Helvetica Neue"/>
            </a:endParaRPr>
          </a:p>
          <a:p>
            <a:pPr indent="0" lvl="0" marL="0" rtl="0" algn="l">
              <a:spcBef>
                <a:spcPts val="5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Some of the advantages of the NPN circuit are it’s simplicity and ease of use, the accuracy in which the component is able to be used for calibration, and its reliability. </a:t>
            </a:r>
            <a:endParaRPr sz="1700"/>
          </a:p>
          <a:p>
            <a:pPr indent="0" lvl="0" marL="0" rtl="0" algn="l">
              <a:spcBef>
                <a:spcPts val="1200"/>
              </a:spcBef>
              <a:spcAft>
                <a:spcPts val="0"/>
              </a:spcAft>
              <a:buNone/>
            </a:pPr>
            <a:r>
              <a:rPr lang="en" sz="1700"/>
              <a:t>The NPN current source can be combined with adequate component selection can </a:t>
            </a:r>
            <a:r>
              <a:rPr lang="en" sz="1700"/>
              <a:t>achieve</a:t>
            </a:r>
            <a:r>
              <a:rPr lang="en" sz="1700"/>
              <a:t> a very high level of accuracy in the regulation of its current output. </a:t>
            </a:r>
            <a:endParaRPr sz="1700"/>
          </a:p>
          <a:p>
            <a:pPr indent="0" lvl="0" marL="0" rtl="0" algn="l">
              <a:spcBef>
                <a:spcPts val="1200"/>
              </a:spcBef>
              <a:spcAft>
                <a:spcPts val="1200"/>
              </a:spcAft>
              <a:buNone/>
            </a:pPr>
            <a:r>
              <a:rPr lang="en" sz="1700"/>
              <a:t>This current source can be used and implemented in a very straightforward </a:t>
            </a:r>
            <a:r>
              <a:rPr lang="en" sz="1700"/>
              <a:t>manner</a:t>
            </a:r>
            <a:r>
              <a:rPr lang="en" sz="1700"/>
              <a:t> and are easy for beginner usage. The simplistic design and easy </a:t>
            </a:r>
            <a:r>
              <a:rPr lang="en" sz="1700"/>
              <a:t>usability</a:t>
            </a:r>
            <a:r>
              <a:rPr lang="en" sz="1700"/>
              <a:t> make this a budget friendly solution. This source is often chosen for its reliability as well it’s ability to reduce power consumption when paired with </a:t>
            </a:r>
            <a:r>
              <a:rPr lang="en" sz="1700"/>
              <a:t>applicable</a:t>
            </a:r>
            <a:r>
              <a:rPr lang="en" sz="1700"/>
              <a:t> components.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544">
                <a:solidFill>
                  <a:srgbClr val="980000"/>
                </a:solidFill>
                <a:latin typeface="Playfair Display"/>
                <a:ea typeface="Playfair Display"/>
                <a:cs typeface="Playfair Display"/>
                <a:sym typeface="Playfair Display"/>
              </a:rPr>
              <a:t>Disadvantages of the circuit</a:t>
            </a:r>
            <a:endParaRPr sz="1644">
              <a:solidFill>
                <a:srgbClr val="FF0000"/>
              </a:solidFill>
              <a:highlight>
                <a:srgbClr val="FFFFFF"/>
              </a:highlight>
              <a:latin typeface="Helvetica Neue"/>
              <a:ea typeface="Helvetica Neue"/>
              <a:cs typeface="Helvetica Neue"/>
              <a:sym typeface="Helvetica Neue"/>
            </a:endParaRPr>
          </a:p>
          <a:p>
            <a:pPr indent="0" lvl="0" marL="0" rtl="0" algn="l">
              <a:spcBef>
                <a:spcPts val="50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major disadvantage of </a:t>
            </a:r>
            <a:r>
              <a:rPr lang="en"/>
              <a:t>this style of circuit is the voltage drop across the transistor. This voltage drop can be managed, but needs to be monitored in order to make sure that the correct voltage is being maintained within the margins of the circuit. Another disadvantage to the NPN circuit source is the dependency on temperature. The transistor may perform less than adequately if the temperature is not maintained properly, these thermal effects in the transistor can also cause uncertainty and affect the stability of the source. NPN current sources also have a limit to their compliance voltage range and their usefulness in higher voltage output applications may be limited.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374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544">
                <a:solidFill>
                  <a:srgbClr val="980000"/>
                </a:solidFill>
                <a:latin typeface="Playfair Display"/>
                <a:ea typeface="Playfair Display"/>
                <a:cs typeface="Playfair Display"/>
                <a:sym typeface="Playfair Display"/>
              </a:rPr>
              <a:t>Variations of the Circuit</a:t>
            </a:r>
            <a:endParaRPr b="1" sz="2544">
              <a:solidFill>
                <a:srgbClr val="980000"/>
              </a:solidFill>
              <a:latin typeface="Playfair Display"/>
              <a:ea typeface="Playfair Display"/>
              <a:cs typeface="Playfair Display"/>
              <a:sym typeface="Playfair Display"/>
            </a:endParaRPr>
          </a:p>
          <a:p>
            <a:pPr indent="0" lvl="0" marL="0" rtl="0" algn="l">
              <a:spcBef>
                <a:spcPts val="500"/>
              </a:spcBef>
              <a:spcAft>
                <a:spcPts val="0"/>
              </a:spcAft>
              <a:buNone/>
            </a:pPr>
            <a:r>
              <a:t/>
            </a:r>
            <a:endParaRPr b="1" sz="2100">
              <a:solidFill>
                <a:srgbClr val="980000"/>
              </a:solidFill>
              <a:latin typeface="Playfair Display"/>
              <a:ea typeface="Playfair Display"/>
              <a:cs typeface="Playfair Display"/>
              <a:sym typeface="Playfair Display"/>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Some of the many variations of the NPN current source include casscode current source, a beta multiplier current source, a Wilson current source, the Widlar current source, and many others.</a:t>
            </a:r>
            <a:endParaRPr/>
          </a:p>
          <a:p>
            <a:pPr indent="0" lvl="0" marL="0" rtl="0" algn="l">
              <a:spcBef>
                <a:spcPts val="1200"/>
              </a:spcBef>
              <a:spcAft>
                <a:spcPts val="0"/>
              </a:spcAft>
              <a:buNone/>
            </a:pPr>
            <a:r>
              <a:rPr lang="en"/>
              <a:t>A casscode current source variation utilizes a combination of common-emitter NPN transistors and a casscode configuration such as a second transistor. This variation is used to improve aspects such as </a:t>
            </a:r>
            <a:r>
              <a:rPr lang="en"/>
              <a:t>bandwidth</a:t>
            </a:r>
            <a:r>
              <a:rPr lang="en"/>
              <a:t>, reduction of Miller capacitance effects, and </a:t>
            </a:r>
            <a:r>
              <a:rPr lang="en"/>
              <a:t>enhances</a:t>
            </a:r>
            <a:r>
              <a:rPr lang="en"/>
              <a:t> the </a:t>
            </a:r>
            <a:r>
              <a:rPr lang="en"/>
              <a:t>linearity</a:t>
            </a:r>
            <a:r>
              <a:rPr lang="en"/>
              <a:t> of the circuit. The Wilson current source also aims to improve the linearity but works well at higher frequencies and improves the stability as well. The Widlar current source is named after Robert Widlar and its main goal is  to provide precise output currents that maintain stability and is commonly used in integrated circuits.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06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rgbClr val="980000"/>
                </a:solidFill>
                <a:latin typeface="Playfair Display"/>
                <a:ea typeface="Playfair Display"/>
                <a:cs typeface="Playfair Display"/>
                <a:sym typeface="Playfair Display"/>
              </a:rPr>
              <a:t>References</a:t>
            </a:r>
            <a:endParaRPr b="1" sz="2100">
              <a:solidFill>
                <a:srgbClr val="980000"/>
              </a:solidFill>
              <a:latin typeface="Playfair Display"/>
              <a:ea typeface="Playfair Display"/>
              <a:cs typeface="Playfair Display"/>
              <a:sym typeface="Playfair Display"/>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81481"/>
              <a:buFont typeface="Arial"/>
              <a:buNone/>
            </a:pPr>
            <a:r>
              <a:rPr b="1" lang="en" sz="1350">
                <a:solidFill>
                  <a:srgbClr val="980000"/>
                </a:solidFill>
                <a:highlight>
                  <a:srgbClr val="FFFFFF"/>
                </a:highlight>
              </a:rPr>
              <a:t>Widlar Current Source</a:t>
            </a:r>
            <a:endParaRPr b="1" sz="1350">
              <a:solidFill>
                <a:srgbClr val="980000"/>
              </a:solidFill>
              <a:highlight>
                <a:srgbClr val="FFFFFF"/>
              </a:highlight>
            </a:endParaRPr>
          </a:p>
          <a:p>
            <a:pPr indent="0" lvl="0" marL="0" rtl="0" algn="l">
              <a:lnSpc>
                <a:spcPct val="128571"/>
              </a:lnSpc>
              <a:spcBef>
                <a:spcPts val="800"/>
              </a:spcBef>
              <a:spcAft>
                <a:spcPts val="0"/>
              </a:spcAft>
              <a:buClr>
                <a:schemeClr val="dk1"/>
              </a:buClr>
              <a:buSzPct val="104761"/>
              <a:buFont typeface="Arial"/>
              <a:buNone/>
            </a:pPr>
            <a:r>
              <a:rPr lang="en" sz="1050">
                <a:solidFill>
                  <a:srgbClr val="980000"/>
                </a:solidFill>
                <a:highlight>
                  <a:srgbClr val="FFFFFF"/>
                </a:highlight>
              </a:rPr>
              <a:t>Author Cadence PCB Solutions et al.</a:t>
            </a:r>
            <a:endParaRPr sz="1050">
              <a:solidFill>
                <a:srgbClr val="980000"/>
              </a:solidFill>
              <a:highlight>
                <a:srgbClr val="FFFFFF"/>
              </a:highlight>
            </a:endParaRPr>
          </a:p>
          <a:p>
            <a:pPr indent="0" lvl="0" marL="0" rtl="0" algn="l">
              <a:spcBef>
                <a:spcPts val="0"/>
              </a:spcBef>
              <a:spcAft>
                <a:spcPts val="0"/>
              </a:spcAft>
              <a:buNone/>
            </a:pPr>
            <a:r>
              <a:rPr b="1" lang="en" sz="1050">
                <a:solidFill>
                  <a:srgbClr val="980000"/>
                </a:solidFill>
                <a:highlight>
                  <a:srgbClr val="FFFFFF"/>
                </a:highlight>
                <a:uFill>
                  <a:noFill/>
                </a:uFill>
                <a:hlinkClick r:id="rId3">
                  <a:extLst>
                    <a:ext uri="{A12FA001-AC4F-418D-AE19-62706E023703}">
                      <ahyp:hlinkClr val="tx"/>
                    </a:ext>
                  </a:extLst>
                </a:hlinkClick>
              </a:rPr>
              <a:t>https://resources.pcb.cadence.com/blog/2023-widlar-current-source</a:t>
            </a:r>
            <a:endParaRPr>
              <a:solidFill>
                <a:srgbClr val="980000"/>
              </a:solidFill>
            </a:endParaRPr>
          </a:p>
          <a:p>
            <a:pPr indent="0" lvl="0" marL="0" rtl="0" algn="l">
              <a:lnSpc>
                <a:spcPct val="115000"/>
              </a:lnSpc>
              <a:spcBef>
                <a:spcPts val="1200"/>
              </a:spcBef>
              <a:spcAft>
                <a:spcPts val="0"/>
              </a:spcAft>
              <a:buNone/>
            </a:pPr>
            <a:r>
              <a:t/>
            </a:r>
            <a:endParaRPr>
              <a:solidFill>
                <a:srgbClr val="980000"/>
              </a:solidFill>
            </a:endParaRPr>
          </a:p>
          <a:p>
            <a:pPr indent="0" lvl="0" marL="0" rtl="0" algn="l">
              <a:lnSpc>
                <a:spcPct val="100000"/>
              </a:lnSpc>
              <a:spcBef>
                <a:spcPts val="1200"/>
              </a:spcBef>
              <a:spcAft>
                <a:spcPts val="0"/>
              </a:spcAft>
              <a:buNone/>
            </a:pPr>
            <a:r>
              <a:rPr b="1" lang="en" sz="1350">
                <a:solidFill>
                  <a:srgbClr val="980000"/>
                </a:solidFill>
                <a:highlight>
                  <a:srgbClr val="FFFFFF"/>
                </a:highlight>
              </a:rPr>
              <a:t>Constant current sources with BJT </a:t>
            </a:r>
            <a:endParaRPr b="1" sz="1350">
              <a:solidFill>
                <a:srgbClr val="980000"/>
              </a:solidFill>
              <a:highlight>
                <a:srgbClr val="FFFFFF"/>
              </a:highlight>
            </a:endParaRPr>
          </a:p>
          <a:p>
            <a:pPr indent="0" lvl="0" marL="0" rtl="0" algn="l">
              <a:lnSpc>
                <a:spcPct val="100000"/>
              </a:lnSpc>
              <a:spcBef>
                <a:spcPts val="1200"/>
              </a:spcBef>
              <a:spcAft>
                <a:spcPts val="0"/>
              </a:spcAft>
              <a:buNone/>
            </a:pPr>
            <a:r>
              <a:rPr lang="en" sz="1150">
                <a:solidFill>
                  <a:srgbClr val="980000"/>
                </a:solidFill>
                <a:highlight>
                  <a:srgbClr val="FFFFFF"/>
                </a:highlight>
              </a:rPr>
              <a:t>loosweb.de. (n.d.). </a:t>
            </a:r>
            <a:endParaRPr sz="1150">
              <a:solidFill>
                <a:srgbClr val="980000"/>
              </a:solidFill>
              <a:highlight>
                <a:srgbClr val="FFFFFF"/>
              </a:highlight>
            </a:endParaRPr>
          </a:p>
          <a:p>
            <a:pPr indent="0" lvl="0" marL="0" rtl="0" algn="l">
              <a:lnSpc>
                <a:spcPct val="115000"/>
              </a:lnSpc>
              <a:spcBef>
                <a:spcPts val="1200"/>
              </a:spcBef>
              <a:spcAft>
                <a:spcPts val="0"/>
              </a:spcAft>
              <a:buNone/>
            </a:pPr>
            <a:r>
              <a:rPr lang="en" sz="1150">
                <a:solidFill>
                  <a:srgbClr val="980000"/>
                </a:solidFill>
                <a:highlight>
                  <a:srgbClr val="FFFFFF"/>
                </a:highlight>
              </a:rPr>
              <a:t>http://www.loosweb.de/constant_current_sources/doc/en/index.html </a:t>
            </a:r>
            <a:endParaRPr sz="1150">
              <a:solidFill>
                <a:srgbClr val="980000"/>
              </a:solidFill>
              <a:highlight>
                <a:srgbClr val="FFFFFF"/>
              </a:highlight>
            </a:endParaRPr>
          </a:p>
          <a:p>
            <a:pPr indent="0" lvl="0" marL="0" rtl="0" algn="l">
              <a:lnSpc>
                <a:spcPct val="115000"/>
              </a:lnSpc>
              <a:spcBef>
                <a:spcPts val="1200"/>
              </a:spcBef>
              <a:spcAft>
                <a:spcPts val="0"/>
              </a:spcAft>
              <a:buNone/>
            </a:pPr>
            <a:r>
              <a:t/>
            </a:r>
            <a:endParaRPr sz="1150">
              <a:solidFill>
                <a:srgbClr val="980000"/>
              </a:solidFill>
              <a:highlight>
                <a:srgbClr val="FFFFFF"/>
              </a:highlight>
            </a:endParaRPr>
          </a:p>
          <a:p>
            <a:pPr indent="0" lvl="0" marL="0" rtl="0" algn="l">
              <a:lnSpc>
                <a:spcPct val="115000"/>
              </a:lnSpc>
              <a:spcBef>
                <a:spcPts val="1200"/>
              </a:spcBef>
              <a:spcAft>
                <a:spcPts val="0"/>
              </a:spcAft>
              <a:buNone/>
            </a:pPr>
            <a:r>
              <a:rPr b="1" lang="en" sz="1150">
                <a:solidFill>
                  <a:srgbClr val="980000"/>
                </a:solidFill>
                <a:highlight>
                  <a:srgbClr val="FFFFFF"/>
                </a:highlight>
              </a:rPr>
              <a:t>NPN vs PNP</a:t>
            </a:r>
            <a:endParaRPr b="1" sz="1150">
              <a:solidFill>
                <a:srgbClr val="980000"/>
              </a:solidFill>
              <a:highlight>
                <a:srgbClr val="FFFFFF"/>
              </a:highlight>
            </a:endParaRPr>
          </a:p>
          <a:p>
            <a:pPr indent="0" lvl="0" marL="0" rtl="0" algn="l">
              <a:lnSpc>
                <a:spcPct val="115000"/>
              </a:lnSpc>
              <a:spcBef>
                <a:spcPts val="1200"/>
              </a:spcBef>
              <a:spcAft>
                <a:spcPts val="0"/>
              </a:spcAft>
              <a:buClr>
                <a:schemeClr val="dk1"/>
              </a:buClr>
              <a:buSzPct val="95652"/>
              <a:buFont typeface="Arial"/>
              <a:buNone/>
            </a:pPr>
            <a:r>
              <a:rPr lang="en" sz="1150">
                <a:solidFill>
                  <a:srgbClr val="980000"/>
                </a:solidFill>
                <a:highlight>
                  <a:srgbClr val="FFFFFF"/>
                </a:highlight>
              </a:rPr>
              <a:t>https://www.arrow.com/en/research-and-events/articles/npn-vs-pnp-in-circuit-design-and-industrial-controls</a:t>
            </a:r>
            <a:endParaRPr sz="1150">
              <a:solidFill>
                <a:srgbClr val="980000"/>
              </a:solidFill>
              <a:highlight>
                <a:srgbClr val="FFFFFF"/>
              </a:highlight>
            </a:endParaRPr>
          </a:p>
          <a:p>
            <a:pPr indent="0" lvl="0" marL="0" rtl="0" algn="l">
              <a:spcBef>
                <a:spcPts val="1200"/>
              </a:spcBef>
              <a:spcAft>
                <a:spcPts val="1200"/>
              </a:spcAft>
              <a:buNone/>
            </a:pPr>
            <a:r>
              <a:t/>
            </a:r>
            <a:endParaRPr>
              <a:solidFill>
                <a:srgbClr val="98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