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sldIdLst>
    <p:sldId id="385" r:id="rId5"/>
    <p:sldId id="393" r:id="rId6"/>
    <p:sldId id="387" r:id="rId7"/>
    <p:sldId id="388" r:id="rId8"/>
    <p:sldId id="389" r:id="rId9"/>
    <p:sldId id="390" r:id="rId10"/>
    <p:sldId id="394" r:id="rId11"/>
    <p:sldId id="395" r:id="rId12"/>
    <p:sldId id="391" r:id="rId13"/>
    <p:sldId id="396" r:id="rId14"/>
    <p:sldId id="397" r:id="rId15"/>
    <p:sldId id="392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0D8042D-5996-C74B-9C05-635006AE20A5}">
          <p14:sldIdLst>
            <p14:sldId id="385"/>
          </p14:sldIdLst>
        </p14:section>
        <p14:section name="Background" id="{F6583A9D-BEEA-D04D-BFFE-13B5D838513B}">
          <p14:sldIdLst>
            <p14:sldId id="393"/>
            <p14:sldId id="387"/>
            <p14:sldId id="388"/>
            <p14:sldId id="389"/>
            <p14:sldId id="390"/>
            <p14:sldId id="394"/>
            <p14:sldId id="395"/>
            <p14:sldId id="391"/>
            <p14:sldId id="396"/>
            <p14:sldId id="397"/>
            <p14:sldId id="392"/>
          </p14:sldIdLst>
        </p14:section>
        <p14:section name="Code" id="{3BC69230-76EC-6342-B013-6BD9E6511B85}">
          <p14:sldIdLst>
            <p14:sldId id="398"/>
            <p14:sldId id="399"/>
            <p14:sldId id="400"/>
            <p14:sldId id="401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Microsoft Office User" initials="Office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B64C"/>
    <a:srgbClr val="000000"/>
    <a:srgbClr val="0E2835"/>
    <a:srgbClr val="0D2735"/>
    <a:srgbClr val="414042"/>
    <a:srgbClr val="595A5D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8" autoAdjust="0"/>
    <p:restoredTop sz="75706" autoAdjust="0"/>
  </p:normalViewPr>
  <p:slideViewPr>
    <p:cSldViewPr snapToGrid="0" showGuides="1">
      <p:cViewPr varScale="1">
        <p:scale>
          <a:sx n="122" d="100"/>
          <a:sy n="122" d="100"/>
        </p:scale>
        <p:origin x="568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Hi Everyone!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I'm Chris Hein, I'm a Partner Solutions Architect at AWS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 specifically support all our container partners- so companies like Docker,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Weaveworks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Heptio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Tigera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 anyone that makes container run well on AWS.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Today I want to talk to you about CRDs and Operators,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if you aren't familiar hopefully this will inspire you to dive deeper.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5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talk about Operator-Kit, there a couple projects like this that help you manage your CRDs and Controllers</a:t>
            </a:r>
          </a:p>
          <a:p>
            <a:r>
              <a:rPr lang="en-US" dirty="0"/>
              <a:t>For example </a:t>
            </a:r>
            <a:r>
              <a:rPr lang="en-US" dirty="0" err="1"/>
              <a:t>metacontroller</a:t>
            </a:r>
            <a:r>
              <a:rPr lang="en-US" dirty="0"/>
              <a:t>.</a:t>
            </a:r>
          </a:p>
          <a:p>
            <a:r>
              <a:rPr lang="en-US" dirty="0"/>
              <a:t>Operator Kit was created by the rook team to help them with rook/rook for open cloud-native storage</a:t>
            </a:r>
          </a:p>
          <a:p>
            <a:r>
              <a:rPr lang="en-US" dirty="0"/>
              <a:t>Written in </a:t>
            </a:r>
            <a:r>
              <a:rPr lang="en-US" dirty="0" err="1"/>
              <a:t>Golang</a:t>
            </a:r>
            <a:r>
              <a:rPr lang="en-US" dirty="0"/>
              <a:t>, has an extensible </a:t>
            </a:r>
            <a:r>
              <a:rPr lang="en-US" dirty="0" err="1"/>
              <a:t>api</a:t>
            </a:r>
            <a:r>
              <a:rPr lang="en-US" dirty="0"/>
              <a:t> and uses the built-in Kubernetes </a:t>
            </a:r>
            <a:r>
              <a:rPr lang="en-US" dirty="0" err="1"/>
              <a:t>codegen</a:t>
            </a:r>
            <a:r>
              <a:rPr lang="en-US" dirty="0"/>
              <a:t> libraries</a:t>
            </a:r>
          </a:p>
          <a:p>
            <a:r>
              <a:rPr lang="en-US" dirty="0"/>
              <a:t>It manages all the YAML and registering of CRDs when you apply to a cluster</a:t>
            </a:r>
          </a:p>
          <a:p>
            <a:r>
              <a:rPr lang="en-US" dirty="0"/>
              <a:t>Was proposed to the CNCF to incubate the project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great, the model sounds awesome, how easy is it?</a:t>
            </a:r>
          </a:p>
          <a:p>
            <a:r>
              <a:rPr lang="en-US" dirty="0"/>
              <a:t>Let me show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jump into the fun bits </a:t>
            </a:r>
          </a:p>
          <a:p>
            <a:r>
              <a:rPr lang="en-US" dirty="0"/>
              <a:t>I’m going to give you a little bit of history / background.</a:t>
            </a:r>
          </a:p>
          <a:p>
            <a:r>
              <a:rPr lang="en-US" dirty="0"/>
              <a:t>I have 12 slides then we can look at some code </a:t>
            </a:r>
          </a:p>
          <a:p>
            <a:r>
              <a:rPr lang="en-US" dirty="0"/>
              <a:t>and last see how it all works live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1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all starts with the </a:t>
            </a:r>
            <a:r>
              <a:rPr lang="en-US" dirty="0" err="1"/>
              <a:t>kube-apiserver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kube-apiserver</a:t>
            </a:r>
            <a:r>
              <a:rPr lang="en-US" dirty="0"/>
              <a:t> is the frontend between the user and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You will interact with this directly through </a:t>
            </a:r>
            <a:r>
              <a:rPr lang="en-US" dirty="0" err="1"/>
              <a:t>kubectl</a:t>
            </a:r>
            <a:r>
              <a:rPr lang="en-US" dirty="0"/>
              <a:t> and the nodes connect to it through multiple ways specifically </a:t>
            </a:r>
            <a:r>
              <a:rPr lang="en-US" dirty="0" err="1"/>
              <a:t>kubelet</a:t>
            </a:r>
            <a:r>
              <a:rPr lang="en-US" dirty="0"/>
              <a:t> on every node</a:t>
            </a:r>
          </a:p>
          <a:p>
            <a:r>
              <a:rPr lang="en-US" dirty="0"/>
              <a:t>It is in-charge of handling the validation and </a:t>
            </a:r>
            <a:r>
              <a:rPr lang="en-US" dirty="0" err="1"/>
              <a:t>config</a:t>
            </a:r>
            <a:r>
              <a:rPr lang="en-US" dirty="0"/>
              <a:t> of API objects</a:t>
            </a:r>
          </a:p>
          <a:p>
            <a:r>
              <a:rPr lang="en-US" dirty="0"/>
              <a:t>The server supports </a:t>
            </a:r>
            <a:r>
              <a:rPr lang="en-US" dirty="0" err="1"/>
              <a:t>Protobufs</a:t>
            </a:r>
            <a:r>
              <a:rPr lang="en-US" dirty="0"/>
              <a:t> and a REST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1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such the </a:t>
            </a:r>
            <a:r>
              <a:rPr lang="en-US" dirty="0" err="1"/>
              <a:t>apiserver</a:t>
            </a:r>
            <a:r>
              <a:rPr lang="en-US" dirty="0"/>
              <a:t> and </a:t>
            </a:r>
            <a:r>
              <a:rPr lang="en-US" dirty="0" err="1"/>
              <a:t>kubernetes</a:t>
            </a:r>
            <a:r>
              <a:rPr lang="en-US" dirty="0"/>
              <a:t> is built to be highly configurable</a:t>
            </a:r>
          </a:p>
          <a:p>
            <a:r>
              <a:rPr lang="en-US" dirty="0"/>
              <a:t>It uses the controller pattern meaning that when something is updated anything can be listening and handle updates independent</a:t>
            </a:r>
          </a:p>
          <a:p>
            <a:r>
              <a:rPr lang="en-US" dirty="0"/>
              <a:t>Overall for extending there is Storage, Device, Network plugins, aggregate </a:t>
            </a:r>
            <a:r>
              <a:rPr lang="en-US" dirty="0" err="1"/>
              <a:t>apiservers</a:t>
            </a:r>
            <a:r>
              <a:rPr lang="en-US" dirty="0"/>
              <a:t>, </a:t>
            </a:r>
            <a:r>
              <a:rPr lang="en-US" dirty="0" err="1"/>
              <a:t>crds</a:t>
            </a:r>
            <a:r>
              <a:rPr lang="en-US" dirty="0"/>
              <a:t> and many more</a:t>
            </a:r>
          </a:p>
          <a:p>
            <a:r>
              <a:rPr lang="en-US" dirty="0"/>
              <a:t>Check out this link if you are interested in seeing a bunch of open source extensions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with all those extension mechanisms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extending the API there are two core ways. there is Aggregate </a:t>
            </a:r>
            <a:r>
              <a:rPr lang="en-US" dirty="0" err="1"/>
              <a:t>apiservers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4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Aggregate </a:t>
            </a:r>
            <a:r>
              <a:rPr lang="en-US" dirty="0" err="1"/>
              <a:t>apiserver</a:t>
            </a:r>
            <a:r>
              <a:rPr lang="en-US" dirty="0"/>
              <a:t> usually runs in-process with the </a:t>
            </a:r>
            <a:r>
              <a:rPr lang="en-US" dirty="0" err="1"/>
              <a:t>kube-apiserver</a:t>
            </a:r>
            <a:endParaRPr lang="en-US" dirty="0"/>
          </a:p>
          <a:p>
            <a:r>
              <a:rPr lang="en-US" dirty="0"/>
              <a:t>You have to register these with the </a:t>
            </a:r>
            <a:r>
              <a:rPr lang="en-US" dirty="0" err="1"/>
              <a:t>apiserver</a:t>
            </a:r>
            <a:r>
              <a:rPr lang="en-US" dirty="0"/>
              <a:t> via run flags, this means that you need to restart </a:t>
            </a:r>
            <a:r>
              <a:rPr lang="en-US" dirty="0" err="1"/>
              <a:t>kubelet</a:t>
            </a:r>
            <a:endParaRPr lang="en-US" dirty="0"/>
          </a:p>
          <a:p>
            <a:r>
              <a:rPr lang="en-US" dirty="0"/>
              <a:t>You also need to run your own backend storage solution (or convince your cluster admin to allow access to the core 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You also need to create a Root CA and give the </a:t>
            </a:r>
            <a:r>
              <a:rPr lang="en-US" dirty="0" err="1"/>
              <a:t>apiserver</a:t>
            </a:r>
            <a:r>
              <a:rPr lang="en-US" dirty="0"/>
              <a:t> it’s own and cert/key</a:t>
            </a:r>
          </a:p>
          <a:p>
            <a:r>
              <a:rPr lang="en-US" dirty="0"/>
              <a:t>Then wiring it all together.</a:t>
            </a:r>
          </a:p>
          <a:p>
            <a:r>
              <a:rPr lang="en-US" dirty="0"/>
              <a:t>These can be fairly complex which is one of the reasons why the community created CRDs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0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Resource Definitions, CRDs are what I’m so excited about</a:t>
            </a:r>
          </a:p>
          <a:p>
            <a:r>
              <a:rPr lang="en-US" dirty="0"/>
              <a:t>They give you the access to create resources that are stored in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Have predefined get, create, update, and delete mechanisms on the standard </a:t>
            </a:r>
            <a:r>
              <a:rPr lang="en-US" dirty="0" err="1"/>
              <a:t>apiserver</a:t>
            </a:r>
            <a:endParaRPr lang="en-US" dirty="0"/>
          </a:p>
          <a:p>
            <a:r>
              <a:rPr lang="en-US" dirty="0"/>
              <a:t>You don’t NEED to deploy a server with it</a:t>
            </a:r>
          </a:p>
          <a:p>
            <a:r>
              <a:rPr lang="en-US" dirty="0"/>
              <a:t>Uses YAML to define these (we’ll see this on the next slide)</a:t>
            </a:r>
          </a:p>
          <a:p>
            <a:r>
              <a:rPr lang="en-US" dirty="0"/>
              <a:t>Built in mechanisms for Status and other sub Resources for example Scale</a:t>
            </a:r>
          </a:p>
          <a:p>
            <a:r>
              <a:rPr lang="en-US" dirty="0"/>
              <a:t>Ability to run validations at the </a:t>
            </a:r>
            <a:r>
              <a:rPr lang="en-US" dirty="0" err="1"/>
              <a:t>apiserver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3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just like a pod, or deployment or any other k8s resource it uses standard keys kind, spec, metadata, </a:t>
            </a:r>
            <a:r>
              <a:rPr lang="en-US" dirty="0" err="1"/>
              <a:t>apiVersion</a:t>
            </a:r>
            <a:r>
              <a:rPr lang="en-US" dirty="0"/>
              <a:t> etc.</a:t>
            </a:r>
          </a:p>
          <a:p>
            <a:r>
              <a:rPr lang="en-US" dirty="0"/>
              <a:t>This can be applied to any k8s that’s has the </a:t>
            </a:r>
            <a:r>
              <a:rPr lang="en-US" dirty="0" err="1"/>
              <a:t>crd</a:t>
            </a:r>
            <a:r>
              <a:rPr lang="en-US" dirty="0"/>
              <a:t> flag turned on to immediately start managing “</a:t>
            </a:r>
            <a:r>
              <a:rPr lang="en-US" dirty="0" err="1"/>
              <a:t>CronTabs</a:t>
            </a:r>
            <a:r>
              <a:rPr lang="en-US" dirty="0"/>
              <a:t>”</a:t>
            </a:r>
          </a:p>
          <a:p>
            <a:r>
              <a:rPr lang="en-US" dirty="0"/>
              <a:t>For a user all they would then need to define is something that looks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51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because of the way it works in k8s you still use all the same style manifests. </a:t>
            </a:r>
          </a:p>
          <a:p>
            <a:r>
              <a:rPr lang="en-US" dirty="0"/>
              <a:t>See here the kind, metadata, spec, </a:t>
            </a:r>
            <a:r>
              <a:rPr lang="en-US" dirty="0" err="1"/>
              <a:t>apiversion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all well and great… but what can you do with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6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you can create operators, operator these aren’t much more than a pod and some </a:t>
            </a:r>
            <a:r>
              <a:rPr lang="en-US" dirty="0" err="1"/>
              <a:t>rbac</a:t>
            </a:r>
            <a:r>
              <a:rPr lang="en-US" dirty="0"/>
              <a:t> rules that allow it to talk to the </a:t>
            </a:r>
            <a:r>
              <a:rPr lang="en-US" dirty="0" err="1"/>
              <a:t>apiserver</a:t>
            </a:r>
            <a:endParaRPr lang="en-US" dirty="0"/>
          </a:p>
          <a:p>
            <a:r>
              <a:rPr lang="en-US" dirty="0"/>
              <a:t>This was coined by CoreOS who created the </a:t>
            </a:r>
            <a:r>
              <a:rPr lang="en-US" dirty="0" err="1"/>
              <a:t>etcd</a:t>
            </a:r>
            <a:r>
              <a:rPr lang="en-US" dirty="0"/>
              <a:t> operator, and a handful of other custom functionality for </a:t>
            </a:r>
            <a:r>
              <a:rPr lang="en-US" dirty="0" err="1"/>
              <a:t>Techonic</a:t>
            </a:r>
            <a:r>
              <a:rPr lang="en-US" dirty="0"/>
              <a:t>.</a:t>
            </a:r>
          </a:p>
          <a:p>
            <a:r>
              <a:rPr lang="en-US" dirty="0"/>
              <a:t>In essence it watches the </a:t>
            </a:r>
            <a:r>
              <a:rPr lang="en-US" dirty="0" err="1"/>
              <a:t>apiserver</a:t>
            </a:r>
            <a:r>
              <a:rPr lang="en-US" dirty="0"/>
              <a:t> for changes, you specifically tell them to watch a resource and take action on create, update or delete.</a:t>
            </a:r>
          </a:p>
          <a:p>
            <a:r>
              <a:rPr lang="en-US" dirty="0"/>
              <a:t>You can even use these to watch Pods and other standard k8s resources and take action with that information.</a:t>
            </a:r>
          </a:p>
          <a:p>
            <a:r>
              <a:rPr lang="en-US" dirty="0"/>
              <a:t>With is how the ALB ingress controller works, it watches the ingress resource and creates the necessary components in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7877CB-F3DE-4A49-AD60-DAD881330813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35880A1-AEF0-5D4B-9952-26933E11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 me th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3F9A33-B3EC-564A-A5C9-FAFB7FEB9F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8223" y="2167403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A4E98-562A-7E45-8344-FCBAD7D8FAE0}"/>
              </a:ext>
            </a:extLst>
          </p:cNvPr>
          <p:cNvSpPr txBox="1"/>
          <p:nvPr userDrawn="1"/>
        </p:nvSpPr>
        <p:spPr>
          <a:xfrm>
            <a:off x="308223" y="1551397"/>
            <a:ext cx="335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accent3"/>
                </a:solidFill>
              </a:rPr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21401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140D38-E0EC-0F45-815D-5CB5FB1DC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660400"/>
            <a:ext cx="8205543" cy="34925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2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31A36BB-298C-DC46-8363-BE93EF42D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660400"/>
            <a:ext cx="8205543" cy="34925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8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726" r:id="rId3"/>
    <p:sldLayoutId id="2147483676" r:id="rId4"/>
    <p:sldLayoutId id="2147483729" r:id="rId5"/>
    <p:sldLayoutId id="2147483680" r:id="rId6"/>
    <p:sldLayoutId id="2147483730" r:id="rId7"/>
    <p:sldLayoutId id="2147483681" r:id="rId8"/>
    <p:sldLayoutId id="2147483678" r:id="rId9"/>
    <p:sldLayoutId id="2147483689" r:id="rId10"/>
    <p:sldLayoutId id="2147483690" r:id="rId11"/>
    <p:sldLayoutId id="2147483691" r:id="rId12"/>
    <p:sldLayoutId id="2147483693" r:id="rId13"/>
    <p:sldLayoutId id="2147483695" r:id="rId14"/>
    <p:sldLayoutId id="2147483687" r:id="rId15"/>
    <p:sldLayoutId id="214748372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87898" y="1353805"/>
            <a:ext cx="8122701" cy="744537"/>
          </a:xfrm>
        </p:spPr>
        <p:txBody>
          <a:bodyPr/>
          <a:lstStyle/>
          <a:p>
            <a:r>
              <a:rPr lang="en-US" dirty="0"/>
              <a:t>Extending k8s</a:t>
            </a:r>
          </a:p>
          <a:p>
            <a:r>
              <a:rPr lang="en-US" sz="2400" dirty="0"/>
              <a:t>With CRDs And Operators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898" y="2872111"/>
            <a:ext cx="4888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Chris Hein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Partner Solutions Architect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heichris@amazon.com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@</a:t>
            </a:r>
            <a:r>
              <a:rPr lang="en-US" sz="2000" dirty="0" err="1">
                <a:solidFill>
                  <a:schemeClr val="bg1"/>
                </a:solidFill>
              </a:rPr>
              <a:t>christopherhein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christopherhein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8" y="3593386"/>
            <a:ext cx="216000" cy="21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8" y="4206557"/>
            <a:ext cx="216000" cy="21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8" y="3899971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DBCA-6286-BA48-BEB6-0193AA9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A652-B021-F140-A10D-4F419BF5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by Rook to help them with the Open Cloud-Native Storage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Managed the YAML for you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CNCF Proposal - </a:t>
            </a:r>
            <a:r>
              <a:rPr lang="en-US" dirty="0">
                <a:solidFill>
                  <a:schemeClr val="accent2"/>
                </a:solidFill>
              </a:rPr>
              <a:t>https://</a:t>
            </a:r>
            <a:r>
              <a:rPr lang="en-US" dirty="0" err="1">
                <a:solidFill>
                  <a:schemeClr val="accent2"/>
                </a:solidFill>
              </a:rPr>
              <a:t>bit.ly</a:t>
            </a:r>
            <a:r>
              <a:rPr lang="en-US" dirty="0">
                <a:solidFill>
                  <a:schemeClr val="accent2"/>
                </a:solidFill>
              </a:rPr>
              <a:t>/2HeN6Mn</a:t>
            </a:r>
          </a:p>
        </p:txBody>
      </p:sp>
    </p:spTree>
    <p:extLst>
      <p:ext uri="{BB962C8B-B14F-4D97-AF65-F5344CB8AC3E}">
        <p14:creationId xmlns:p14="http://schemas.microsoft.com/office/powerpoint/2010/main" val="42144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7C5-12CC-234A-9E64-7681A434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Usecase</a:t>
            </a:r>
            <a:r>
              <a:rPr lang="en-US" dirty="0"/>
              <a:t> | Node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8184-AF62-3649-AA5E-EC9A2C61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https://</a:t>
            </a:r>
            <a:r>
              <a:rPr lang="en-US" dirty="0" err="1">
                <a:solidFill>
                  <a:schemeClr val="accent2"/>
                </a:solidFill>
              </a:rPr>
              <a:t>github.com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christopherhein</a:t>
            </a:r>
            <a:r>
              <a:rPr lang="en-US" dirty="0">
                <a:solidFill>
                  <a:schemeClr val="accent2"/>
                </a:solidFill>
              </a:rPr>
              <a:t>/node-operator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operator-kit and exposes a CRD for managing </a:t>
            </a:r>
            <a:r>
              <a:rPr lang="en-US" dirty="0" err="1"/>
              <a:t>authorized_key</a:t>
            </a:r>
            <a:r>
              <a:rPr lang="en-US" dirty="0"/>
              <a:t> files on your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 the operator, it created the CRD type then deploy an </a:t>
            </a:r>
            <a:r>
              <a:rPr lang="en-US" dirty="0" err="1"/>
              <a:t>AuthorizedKey</a:t>
            </a:r>
            <a:r>
              <a:rPr lang="en-US" dirty="0"/>
              <a:t> Resource for each 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!!! DEMO USE ONLY !!!</a:t>
            </a:r>
          </a:p>
        </p:txBody>
      </p:sp>
    </p:spTree>
    <p:extLst>
      <p:ext uri="{BB962C8B-B14F-4D97-AF65-F5344CB8AC3E}">
        <p14:creationId xmlns:p14="http://schemas.microsoft.com/office/powerpoint/2010/main" val="9216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141A70-EEFA-4D42-A17B-54ED11ED74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AC045-BBFA-1448-8431-4F3A51D697E5}"/>
              </a:ext>
            </a:extLst>
          </p:cNvPr>
          <p:cNvSpPr/>
          <p:nvPr/>
        </p:nvSpPr>
        <p:spPr>
          <a:xfrm>
            <a:off x="336789" y="1009332"/>
            <a:ext cx="7861280" cy="35539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7107-B229-D14E-8AFD-DE0256A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  <a:r>
              <a:rPr lang="en-US" dirty="0" err="1"/>
              <a:t>node.io</a:t>
            </a:r>
            <a:r>
              <a:rPr lang="en-US" dirty="0"/>
              <a:t>/</a:t>
            </a:r>
            <a:r>
              <a:rPr lang="en-US" dirty="0" err="1"/>
              <a:t>types.go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8F38-A991-F047-A15B-A84AA0DF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// +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genclient</a:t>
            </a:r>
            <a:endParaRPr lang="en-US" sz="1400" dirty="0">
              <a:solidFill>
                <a:schemeClr val="accent2"/>
              </a:solidFill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// +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genclient:noStatus</a:t>
            </a:r>
            <a:endParaRPr lang="en-US" sz="1400" dirty="0">
              <a:solidFill>
                <a:schemeClr val="accent2"/>
              </a:solidFill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// +k8s:deepcopy-gen:interfaces=k8s.io/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apimachinery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/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pkg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/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runtime.Object</a:t>
            </a:r>
            <a:endParaRPr lang="en-US" sz="1400" dirty="0">
              <a:solidFill>
                <a:schemeClr val="accent2"/>
              </a:solidFill>
              <a:latin typeface="Monaco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type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AuthorizedKey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struct</a:t>
            </a:r>
            <a:r>
              <a:rPr lang="en-US" sz="1400" dirty="0">
                <a:latin typeface="Monaco" pitchFamily="2" charset="0"/>
              </a:rPr>
              <a:t> {</a:t>
            </a:r>
          </a:p>
          <a:p>
            <a:r>
              <a:rPr lang="en-US" sz="1400" dirty="0">
                <a:latin typeface="Monaco" pitchFamily="2" charset="0"/>
              </a:rPr>
              <a:t>	metav1.TypeMeta  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`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json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:",inline"`</a:t>
            </a:r>
          </a:p>
          <a:p>
            <a:r>
              <a:rPr lang="en-US" sz="1400" dirty="0">
                <a:latin typeface="Monaco" pitchFamily="2" charset="0"/>
              </a:rPr>
              <a:t>	metav1.ObjectMeta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`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json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:"metadata"`</a:t>
            </a:r>
          </a:p>
          <a:p>
            <a:r>
              <a:rPr lang="en-US" sz="1400" dirty="0">
                <a:latin typeface="Monaco" pitchFamily="2" charset="0"/>
              </a:rPr>
              <a:t>	Data              </a:t>
            </a:r>
            <a:r>
              <a:rPr lang="en-US" sz="1400" dirty="0" err="1">
                <a:latin typeface="Monaco" pitchFamily="2" charset="0"/>
              </a:rPr>
              <a:t>AuthorizedKeyData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`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json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:"data"`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  <a:p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type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AuthorizedKeyData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struct</a:t>
            </a:r>
            <a:r>
              <a:rPr lang="en-US" sz="1400" dirty="0">
                <a:latin typeface="Monaco" pitchFamily="2" charset="0"/>
              </a:rPr>
              <a:t> {</a:t>
            </a:r>
          </a:p>
          <a:p>
            <a:r>
              <a:rPr lang="en-US" sz="1400" dirty="0">
                <a:latin typeface="Monaco" pitchFamily="2" charset="0"/>
              </a:rPr>
              <a:t>	Key            string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`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json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:"key"`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41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AC045-BBFA-1448-8431-4F3A51D697E5}"/>
              </a:ext>
            </a:extLst>
          </p:cNvPr>
          <p:cNvSpPr/>
          <p:nvPr/>
        </p:nvSpPr>
        <p:spPr>
          <a:xfrm>
            <a:off x="336789" y="1555871"/>
            <a:ext cx="7861280" cy="19335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7107-B229-D14E-8AFD-DE0256A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codegen.sh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8F38-A991-F047-A15B-A84AA0D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555871"/>
            <a:ext cx="8205304" cy="3553926"/>
          </a:xfrm>
        </p:spPr>
        <p:txBody>
          <a:bodyPr/>
          <a:lstStyle/>
          <a:p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scriptdir</a:t>
            </a:r>
            <a:r>
              <a:rPr lang="en-US" sz="1400" dirty="0">
                <a:latin typeface="Monaco" pitchFamily="2" charset="0"/>
              </a:rPr>
              <a:t>="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$( cd "$( 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dirname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"${BASH_SOURCE[0]}" )" &amp;&amp; 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pwd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)</a:t>
            </a:r>
            <a:r>
              <a:rPr lang="en-US" sz="1400" dirty="0">
                <a:latin typeface="Monaco" pitchFamily="2" charset="0"/>
              </a:rPr>
              <a:t>"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projectdir</a:t>
            </a:r>
            <a:r>
              <a:rPr lang="en-US" sz="1400" dirty="0">
                <a:latin typeface="Monaco" pitchFamily="2" charset="0"/>
              </a:rPr>
              <a:t>="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$(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pwd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| 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sed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"s#$GOPATH\/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src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\/##g")</a:t>
            </a:r>
            <a:r>
              <a:rPr lang="en-US" sz="1400" dirty="0">
                <a:latin typeface="Monaco" pitchFamily="2" charset="0"/>
              </a:rPr>
              <a:t>"</a:t>
            </a:r>
          </a:p>
          <a:p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cd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${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scriptdir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}</a:t>
            </a:r>
            <a:r>
              <a:rPr lang="en-US" sz="1400" dirty="0">
                <a:latin typeface="Monaco" pitchFamily="2" charset="0"/>
              </a:rPr>
              <a:t>/vendor/k8s.io/code-generator </a:t>
            </a:r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&amp;&amp;</a:t>
            </a:r>
            <a:r>
              <a:rPr lang="en-US" sz="1400" dirty="0">
                <a:latin typeface="Monaco" pitchFamily="2" charset="0"/>
              </a:rPr>
              <a:t> ./generate-</a:t>
            </a:r>
            <a:r>
              <a:rPr lang="en-US" sz="1400" dirty="0" err="1">
                <a:latin typeface="Monaco" pitchFamily="2" charset="0"/>
              </a:rPr>
              <a:t>groups.sh</a:t>
            </a:r>
            <a:r>
              <a:rPr lang="en-US" sz="1400" dirty="0">
                <a:latin typeface="Monaco" pitchFamily="2" charset="0"/>
              </a:rPr>
              <a:t> \</a:t>
            </a:r>
          </a:p>
          <a:p>
            <a:r>
              <a:rPr lang="en-US" sz="1400" dirty="0">
                <a:latin typeface="Monaco" pitchFamily="2" charset="0"/>
              </a:rPr>
              <a:t>  all \</a:t>
            </a:r>
          </a:p>
          <a:p>
            <a:r>
              <a:rPr lang="en-US" sz="1400" dirty="0">
                <a:latin typeface="Monaco" pitchFamily="2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${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projectdir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}</a:t>
            </a:r>
            <a:r>
              <a:rPr lang="en-US" sz="1400" dirty="0">
                <a:latin typeface="Monaco" pitchFamily="2" charset="0"/>
              </a:rPr>
              <a:t>/</a:t>
            </a:r>
            <a:r>
              <a:rPr lang="en-US" sz="1400" dirty="0" err="1">
                <a:latin typeface="Monaco" pitchFamily="2" charset="0"/>
              </a:rPr>
              <a:t>pkg</a:t>
            </a:r>
            <a:r>
              <a:rPr lang="en-US" sz="1400" dirty="0">
                <a:latin typeface="Monaco" pitchFamily="2" charset="0"/>
              </a:rPr>
              <a:t>/client \</a:t>
            </a:r>
          </a:p>
          <a:p>
            <a:r>
              <a:rPr lang="en-US" sz="1400" dirty="0">
                <a:latin typeface="Monaco" pitchFamily="2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${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projectdir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}</a:t>
            </a:r>
            <a:r>
              <a:rPr lang="en-US" sz="1400" dirty="0">
                <a:latin typeface="Monaco" pitchFamily="2" charset="0"/>
              </a:rPr>
              <a:t>/</a:t>
            </a:r>
            <a:r>
              <a:rPr lang="en-US" sz="1400" dirty="0" err="1">
                <a:latin typeface="Monaco" pitchFamily="2" charset="0"/>
              </a:rPr>
              <a:t>pkg</a:t>
            </a:r>
            <a:r>
              <a:rPr lang="en-US" sz="1400" dirty="0">
                <a:latin typeface="Monaco" pitchFamily="2" charset="0"/>
              </a:rPr>
              <a:t>/</a:t>
            </a:r>
            <a:r>
              <a:rPr lang="en-US" sz="1400" dirty="0" err="1">
                <a:latin typeface="Monaco" pitchFamily="2" charset="0"/>
              </a:rPr>
              <a:t>apis</a:t>
            </a:r>
            <a:r>
              <a:rPr lang="en-US" sz="1400" dirty="0">
                <a:latin typeface="Monaco" pitchFamily="2" charset="0"/>
              </a:rPr>
              <a:t> \</a:t>
            </a:r>
          </a:p>
          <a:p>
            <a:r>
              <a:rPr lang="en-US" sz="1400" dirty="0">
                <a:latin typeface="Monaco" pitchFamily="2" charset="0"/>
              </a:rPr>
              <a:t>  "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node.io:v1</a:t>
            </a:r>
            <a:r>
              <a:rPr lang="en-US" sz="1400" dirty="0">
                <a:latin typeface="Monaco" pitchFamily="2" charset="0"/>
              </a:rPr>
              <a:t>" \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28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AC045-BBFA-1448-8431-4F3A51D697E5}"/>
              </a:ext>
            </a:extLst>
          </p:cNvPr>
          <p:cNvSpPr/>
          <p:nvPr/>
        </p:nvSpPr>
        <p:spPr>
          <a:xfrm>
            <a:off x="336789" y="1450765"/>
            <a:ext cx="7861280" cy="2028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7107-B229-D14E-8AFD-DE0256A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main.go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8F38-A991-F047-A15B-A84AA0D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450765"/>
            <a:ext cx="8205304" cy="2028158"/>
          </a:xfrm>
        </p:spPr>
        <p:txBody>
          <a:bodyPr/>
          <a:lstStyle/>
          <a:p>
            <a:r>
              <a:rPr lang="en-US" sz="1400" dirty="0">
                <a:latin typeface="Monaco" pitchFamily="2" charset="0"/>
              </a:rPr>
              <a:t>resources := []</a:t>
            </a:r>
            <a:r>
              <a:rPr lang="en-US" sz="1400" dirty="0" err="1">
                <a:latin typeface="Monaco" pitchFamily="2" charset="0"/>
              </a:rPr>
              <a:t>opkit.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CustomResource</a:t>
            </a:r>
            <a:r>
              <a:rPr lang="en-US" sz="1400" dirty="0">
                <a:latin typeface="Monaco" pitchFamily="2" charset="0"/>
              </a:rPr>
              <a:t>{</a:t>
            </a: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 err="1">
                <a:latin typeface="Monaco" pitchFamily="2" charset="0"/>
              </a:rPr>
              <a:t>nodeioAuthorizedKey.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AuthorizedKeyResource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  <a:p>
            <a:r>
              <a:rPr lang="en-US" sz="1400" dirty="0">
                <a:latin typeface="Monaco" pitchFamily="2" charset="0"/>
              </a:rPr>
              <a:t>err = </a:t>
            </a:r>
            <a:r>
              <a:rPr lang="en-US" sz="1400" dirty="0" err="1">
                <a:latin typeface="Monaco" pitchFamily="2" charset="0"/>
              </a:rPr>
              <a:t>opkit.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CreateCustomResources</a:t>
            </a:r>
            <a:r>
              <a:rPr lang="en-US" sz="1400" dirty="0">
                <a:latin typeface="Monaco" pitchFamily="2" charset="0"/>
              </a:rPr>
              <a:t>(*context, resources)</a:t>
            </a:r>
          </a:p>
          <a:p>
            <a:r>
              <a:rPr lang="en-US" sz="1400" dirty="0">
                <a:latin typeface="Monaco" pitchFamily="2" charset="0"/>
              </a:rPr>
              <a:t>if err != nil {</a:t>
            </a: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 err="1">
                <a:latin typeface="Monaco" pitchFamily="2" charset="0"/>
              </a:rPr>
              <a:t>log.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Fatalf</a:t>
            </a:r>
            <a:r>
              <a:rPr lang="en-US" sz="1400" dirty="0">
                <a:latin typeface="Monaco" pitchFamily="2" charset="0"/>
              </a:rPr>
              <a:t>(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"failed to create custom resource. %+v\n"</a:t>
            </a:r>
            <a:r>
              <a:rPr lang="en-US" sz="1400" dirty="0">
                <a:latin typeface="Monaco" pitchFamily="2" charset="0"/>
              </a:rPr>
              <a:t>, err)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0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AC045-BBFA-1448-8431-4F3A51D697E5}"/>
              </a:ext>
            </a:extLst>
          </p:cNvPr>
          <p:cNvSpPr/>
          <p:nvPr/>
        </p:nvSpPr>
        <p:spPr>
          <a:xfrm>
            <a:off x="336789" y="1398215"/>
            <a:ext cx="7861280" cy="25957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7107-B229-D14E-8AFD-DE0256A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pkg</a:t>
            </a:r>
            <a:r>
              <a:rPr lang="en-US" dirty="0"/>
              <a:t>/operator/</a:t>
            </a:r>
            <a:r>
              <a:rPr lang="en-US" dirty="0" err="1"/>
              <a:t>authorizedkey</a:t>
            </a:r>
            <a:r>
              <a:rPr lang="en-US" dirty="0"/>
              <a:t>/</a:t>
            </a:r>
            <a:r>
              <a:rPr lang="en-US" dirty="0" err="1"/>
              <a:t>controller.go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8F38-A991-F047-A15B-A84AA0D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398215"/>
            <a:ext cx="8205304" cy="2417040"/>
          </a:xfrm>
        </p:spPr>
        <p:txBody>
          <a:bodyPr/>
          <a:lstStyle/>
          <a:p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var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AuthorizedKeyResource</a:t>
            </a:r>
            <a:r>
              <a:rPr lang="en-US" sz="1400" dirty="0">
                <a:latin typeface="Monaco" pitchFamily="2" charset="0"/>
              </a:rPr>
              <a:t> = </a:t>
            </a:r>
            <a:r>
              <a:rPr lang="en-US" sz="1400" dirty="0" err="1">
                <a:latin typeface="Monaco" pitchFamily="2" charset="0"/>
              </a:rPr>
              <a:t>opkit.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CustomResource</a:t>
            </a:r>
            <a:r>
              <a:rPr lang="en-US" sz="1400" dirty="0">
                <a:latin typeface="Monaco" pitchFamily="2" charset="0"/>
              </a:rPr>
              <a:t>{</a:t>
            </a:r>
          </a:p>
          <a:p>
            <a:r>
              <a:rPr lang="en-US" sz="1400" dirty="0">
                <a:latin typeface="Monaco" pitchFamily="2" charset="0"/>
              </a:rPr>
              <a:t>	Name:      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authorizedkey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Plural:    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authorizedkeys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Group:      </a:t>
            </a:r>
            <a:r>
              <a:rPr lang="en-US" sz="1400" dirty="0" err="1">
                <a:latin typeface="Monaco" pitchFamily="2" charset="0"/>
              </a:rPr>
              <a:t>nodeio.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GroupName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Version:    </a:t>
            </a:r>
            <a:r>
              <a:rPr lang="en-US" sz="1400" dirty="0" err="1">
                <a:latin typeface="Monaco" pitchFamily="2" charset="0"/>
              </a:rPr>
              <a:t>nodeio.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Version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Scope:      apiextensionsv1beta1.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NamespaceScoped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Kind:       </a:t>
            </a:r>
            <a:r>
              <a:rPr lang="en-US" sz="1400" dirty="0" err="1">
                <a:latin typeface="Monaco" pitchFamily="2" charset="0"/>
              </a:rPr>
              <a:t>reflect.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TypeOf</a:t>
            </a:r>
            <a:r>
              <a:rPr lang="en-US" sz="1400" dirty="0">
                <a:latin typeface="Monaco" pitchFamily="2" charset="0"/>
              </a:rPr>
              <a:t>(nodeioV1.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AuthorizedKey</a:t>
            </a:r>
            <a:r>
              <a:rPr lang="en-US" sz="1400" dirty="0">
                <a:latin typeface="Monaco" pitchFamily="2" charset="0"/>
              </a:rPr>
              <a:t>{}).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Name</a:t>
            </a:r>
            <a:r>
              <a:rPr lang="en-US" sz="1400" dirty="0">
                <a:latin typeface="Monaco" pitchFamily="2" charset="0"/>
              </a:rPr>
              <a:t>(),</a:t>
            </a: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 err="1">
                <a:latin typeface="Monaco" pitchFamily="2" charset="0"/>
              </a:rPr>
              <a:t>ShortNames</a:t>
            </a:r>
            <a:r>
              <a:rPr lang="en-US" sz="1400" dirty="0">
                <a:latin typeface="Monaco" pitchFamily="2" charset="0"/>
              </a:rPr>
              <a:t>: []</a:t>
            </a:r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string</a:t>
            </a:r>
            <a:r>
              <a:rPr lang="en-US" sz="1400" dirty="0">
                <a:latin typeface="Monaco" pitchFamily="2" charset="0"/>
              </a:rPr>
              <a:t>{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authkey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</a:t>
            </a:r>
            <a:r>
              <a:rPr lang="en-US" sz="1400" dirty="0">
                <a:latin typeface="Monaco" pitchFamily="2" charset="0"/>
              </a:rPr>
              <a:t>,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"authorized-key"</a:t>
            </a:r>
            <a:r>
              <a:rPr lang="en-US" sz="1400" dirty="0">
                <a:latin typeface="Monaco" pitchFamily="2" charset="0"/>
              </a:rPr>
              <a:t>,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"authorized-keys"</a:t>
            </a:r>
            <a:r>
              <a:rPr lang="en-US" sz="1400" dirty="0">
                <a:latin typeface="Monaco" pitchFamily="2" charset="0"/>
              </a:rPr>
              <a:t>},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6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AC045-BBFA-1448-8431-4F3A51D697E5}"/>
              </a:ext>
            </a:extLst>
          </p:cNvPr>
          <p:cNvSpPr/>
          <p:nvPr/>
        </p:nvSpPr>
        <p:spPr>
          <a:xfrm>
            <a:off x="336789" y="1009332"/>
            <a:ext cx="7861280" cy="35539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7107-B229-D14E-8AFD-DE0256A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pkg</a:t>
            </a:r>
            <a:r>
              <a:rPr lang="en-US" dirty="0"/>
              <a:t>/operator/</a:t>
            </a:r>
            <a:r>
              <a:rPr lang="en-US" dirty="0" err="1"/>
              <a:t>authorizedkeys</a:t>
            </a:r>
            <a:r>
              <a:rPr lang="en-US" dirty="0"/>
              <a:t>/</a:t>
            </a:r>
            <a:r>
              <a:rPr lang="en-US" dirty="0" err="1"/>
              <a:t>controller.go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8F38-A991-F047-A15B-A84AA0DF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func</a:t>
            </a:r>
            <a:r>
              <a:rPr lang="en-US" sz="1400" dirty="0">
                <a:latin typeface="Monaco" pitchFamily="2" charset="0"/>
              </a:rPr>
              <a:t> (c *Controller) </a:t>
            </a:r>
            <a:r>
              <a:rPr lang="en-US" sz="1400" dirty="0" err="1">
                <a:latin typeface="Monaco" pitchFamily="2" charset="0"/>
              </a:rPr>
              <a:t>StartWatch</a:t>
            </a:r>
            <a:r>
              <a:rPr lang="en-US" sz="1400" dirty="0">
                <a:latin typeface="Monaco" pitchFamily="2" charset="0"/>
              </a:rPr>
              <a:t>(namespace 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string</a:t>
            </a:r>
            <a:r>
              <a:rPr lang="en-US" sz="1400" dirty="0">
                <a:latin typeface="Monaco" pitchFamily="2" charset="0"/>
              </a:rPr>
              <a:t>, </a:t>
            </a:r>
            <a:r>
              <a:rPr lang="en-US" sz="1400" dirty="0" err="1">
                <a:latin typeface="Monaco" pitchFamily="2" charset="0"/>
              </a:rPr>
              <a:t>stopCh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Monaco" pitchFamily="2" charset="0"/>
              </a:rPr>
              <a:t>chan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struct</a:t>
            </a:r>
            <a:r>
              <a:rPr lang="en-US" sz="1400" dirty="0">
                <a:latin typeface="Monaco" pitchFamily="2" charset="0"/>
              </a:rPr>
              <a:t>{}) error {</a:t>
            </a: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 err="1">
                <a:latin typeface="Monaco" pitchFamily="2" charset="0"/>
              </a:rPr>
              <a:t>resourceHandlers</a:t>
            </a:r>
            <a:r>
              <a:rPr lang="en-US" sz="1400" dirty="0">
                <a:latin typeface="Monaco" pitchFamily="2" charset="0"/>
              </a:rPr>
              <a:t> := </a:t>
            </a:r>
            <a:r>
              <a:rPr lang="en-US" sz="1400" dirty="0" err="1">
                <a:latin typeface="Monaco" pitchFamily="2" charset="0"/>
              </a:rPr>
              <a:t>cache.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ResourceEventHandlerFuncs</a:t>
            </a:r>
            <a:r>
              <a:rPr lang="en-US" sz="1400" dirty="0">
                <a:latin typeface="Monaco" pitchFamily="2" charset="0"/>
              </a:rPr>
              <a:t>{</a:t>
            </a:r>
          </a:p>
          <a:p>
            <a:r>
              <a:rPr lang="en-US" sz="1400" dirty="0">
                <a:latin typeface="Monaco" pitchFamily="2" charset="0"/>
              </a:rPr>
              <a:t>		</a:t>
            </a:r>
            <a:r>
              <a:rPr lang="en-US" sz="1400" dirty="0" err="1">
                <a:latin typeface="Monaco" pitchFamily="2" charset="0"/>
              </a:rPr>
              <a:t>AddFunc</a:t>
            </a:r>
            <a:r>
              <a:rPr lang="en-US" sz="1400" dirty="0">
                <a:latin typeface="Monaco" pitchFamily="2" charset="0"/>
              </a:rPr>
              <a:t>:    </a:t>
            </a:r>
            <a:r>
              <a:rPr lang="en-US" sz="1400" dirty="0" err="1">
                <a:latin typeface="Monaco" pitchFamily="2" charset="0"/>
              </a:rPr>
              <a:t>c.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onAdd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	</a:t>
            </a:r>
            <a:r>
              <a:rPr lang="en-US" sz="1400" dirty="0" err="1">
                <a:latin typeface="Monaco" pitchFamily="2" charset="0"/>
              </a:rPr>
              <a:t>UpdateFunc</a:t>
            </a:r>
            <a:r>
              <a:rPr lang="en-US" sz="1400" dirty="0">
                <a:latin typeface="Monaco" pitchFamily="2" charset="0"/>
              </a:rPr>
              <a:t>: </a:t>
            </a:r>
            <a:r>
              <a:rPr lang="en-US" sz="1400" dirty="0" err="1">
                <a:latin typeface="Monaco" pitchFamily="2" charset="0"/>
              </a:rPr>
              <a:t>c.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onUpdate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	</a:t>
            </a:r>
            <a:r>
              <a:rPr lang="en-US" sz="1400" dirty="0" err="1">
                <a:latin typeface="Monaco" pitchFamily="2" charset="0"/>
              </a:rPr>
              <a:t>DeleteFunc</a:t>
            </a:r>
            <a:r>
              <a:rPr lang="en-US" sz="1400" dirty="0">
                <a:latin typeface="Monaco" pitchFamily="2" charset="0"/>
              </a:rPr>
              <a:t>: </a:t>
            </a:r>
            <a:r>
              <a:rPr lang="en-US" sz="1400" dirty="0" err="1">
                <a:latin typeface="Monaco" pitchFamily="2" charset="0"/>
              </a:rPr>
              <a:t>c.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onDelete</a:t>
            </a:r>
            <a:r>
              <a:rPr lang="en-US" sz="1400" dirty="0">
                <a:latin typeface="Monaco" pitchFamily="2" charset="0"/>
              </a:rPr>
              <a:t>,</a:t>
            </a:r>
          </a:p>
          <a:p>
            <a:r>
              <a:rPr lang="en-US" sz="1400" dirty="0">
                <a:latin typeface="Monaco" pitchFamily="2" charset="0"/>
              </a:rPr>
              <a:t>	}</a:t>
            </a: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 err="1">
                <a:latin typeface="Monaco" pitchFamily="2" charset="0"/>
              </a:rPr>
              <a:t>restClient</a:t>
            </a:r>
            <a:r>
              <a:rPr lang="en-US" sz="1400" dirty="0">
                <a:latin typeface="Monaco" pitchFamily="2" charset="0"/>
              </a:rPr>
              <a:t> := </a:t>
            </a:r>
            <a:r>
              <a:rPr lang="en-US" sz="1400" dirty="0" err="1">
                <a:latin typeface="Monaco" pitchFamily="2" charset="0"/>
              </a:rPr>
              <a:t>c.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nodeioClientset</a:t>
            </a:r>
            <a:r>
              <a:rPr lang="en-US" sz="1400" dirty="0" err="1">
                <a:latin typeface="Monaco" pitchFamily="2" charset="0"/>
              </a:rPr>
              <a:t>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RESTClient</a:t>
            </a:r>
            <a:r>
              <a:rPr lang="en-US" sz="1400" dirty="0">
                <a:latin typeface="Monaco" pitchFamily="2" charset="0"/>
              </a:rPr>
              <a:t>()</a:t>
            </a:r>
          </a:p>
          <a:p>
            <a:r>
              <a:rPr lang="en-US" sz="1400" dirty="0">
                <a:latin typeface="Monaco" pitchFamily="2" charset="0"/>
              </a:rPr>
              <a:t>	watcher := </a:t>
            </a:r>
            <a:r>
              <a:rPr lang="en-US" sz="1400" dirty="0" err="1">
                <a:latin typeface="Monaco" pitchFamily="2" charset="0"/>
              </a:rPr>
              <a:t>opkit.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NewWatcher</a:t>
            </a:r>
            <a:r>
              <a:rPr lang="en-US" sz="1400" dirty="0">
                <a:latin typeface="Monaco" pitchFamily="2" charset="0"/>
              </a:rPr>
              <a:t>(</a:t>
            </a:r>
            <a:r>
              <a:rPr lang="en-US" sz="1400" dirty="0" err="1">
                <a:latin typeface="Monaco" pitchFamily="2" charset="0"/>
              </a:rPr>
              <a:t>AuthorizedKeyResource</a:t>
            </a:r>
            <a:r>
              <a:rPr lang="en-US" sz="1400" dirty="0">
                <a:latin typeface="Monaco" pitchFamily="2" charset="0"/>
              </a:rPr>
              <a:t>, namespace, </a:t>
            </a:r>
            <a:r>
              <a:rPr lang="en-US" sz="1400" dirty="0" err="1">
                <a:latin typeface="Monaco" pitchFamily="2" charset="0"/>
              </a:rPr>
              <a:t>resourceHandlers</a:t>
            </a:r>
            <a:r>
              <a:rPr lang="en-US" sz="1400" dirty="0">
                <a:latin typeface="Monaco" pitchFamily="2" charset="0"/>
              </a:rPr>
              <a:t>, </a:t>
            </a:r>
            <a:r>
              <a:rPr lang="en-US" sz="1400" dirty="0" err="1">
                <a:latin typeface="Monaco" pitchFamily="2" charset="0"/>
              </a:rPr>
              <a:t>restClient</a:t>
            </a:r>
            <a:r>
              <a:rPr lang="en-US" sz="1400" dirty="0">
                <a:latin typeface="Monaco" pitchFamily="2" charset="0"/>
              </a:rPr>
              <a:t>)</a:t>
            </a: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go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watcher.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Watch</a:t>
            </a:r>
            <a:r>
              <a:rPr lang="en-US" sz="1400" dirty="0">
                <a:latin typeface="Monaco" pitchFamily="2" charset="0"/>
              </a:rPr>
              <a:t>(&amp;nodeioV1.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AuthorizedKey</a:t>
            </a:r>
            <a:r>
              <a:rPr lang="en-US" sz="1400" dirty="0">
                <a:latin typeface="Monaco" pitchFamily="2" charset="0"/>
              </a:rPr>
              <a:t>{}, </a:t>
            </a:r>
            <a:r>
              <a:rPr lang="en-US" sz="1400" dirty="0" err="1">
                <a:latin typeface="Monaco" pitchFamily="2" charset="0"/>
              </a:rPr>
              <a:t>stopCh</a:t>
            </a:r>
            <a:r>
              <a:rPr lang="en-US" sz="1400" dirty="0">
                <a:latin typeface="Monaco" pitchFamily="2" charset="0"/>
              </a:rPr>
              <a:t>)</a:t>
            </a:r>
          </a:p>
          <a:p>
            <a:r>
              <a:rPr lang="en-US" sz="1400" dirty="0">
                <a:latin typeface="Monaco" pitchFamily="2" charset="0"/>
              </a:rPr>
              <a:t>	return </a:t>
            </a:r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nil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6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AC045-BBFA-1448-8431-4F3A51D697E5}"/>
              </a:ext>
            </a:extLst>
          </p:cNvPr>
          <p:cNvSpPr/>
          <p:nvPr/>
        </p:nvSpPr>
        <p:spPr>
          <a:xfrm>
            <a:off x="336789" y="1450765"/>
            <a:ext cx="7861280" cy="2028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C7107-B229-D14E-8AFD-DE0256A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pkg</a:t>
            </a:r>
            <a:r>
              <a:rPr lang="en-US" dirty="0"/>
              <a:t>/operator/</a:t>
            </a:r>
            <a:r>
              <a:rPr lang="en-US" dirty="0" err="1"/>
              <a:t>authorizedkeys</a:t>
            </a:r>
            <a:r>
              <a:rPr lang="en-US" dirty="0"/>
              <a:t>/</a:t>
            </a:r>
            <a:r>
              <a:rPr lang="en-US" dirty="0" err="1"/>
              <a:t>controller.go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8F38-A991-F047-A15B-A84AA0D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450765"/>
            <a:ext cx="8205304" cy="1891523"/>
          </a:xfrm>
        </p:spPr>
        <p:txBody>
          <a:bodyPr/>
          <a:lstStyle/>
          <a:p>
            <a:r>
              <a:rPr lang="en-US" sz="1400" dirty="0" err="1">
                <a:solidFill>
                  <a:schemeClr val="accent1"/>
                </a:solidFill>
                <a:latin typeface="Monaco" pitchFamily="2" charset="0"/>
              </a:rPr>
              <a:t>func</a:t>
            </a:r>
            <a:r>
              <a:rPr lang="en-US" sz="1400" dirty="0">
                <a:latin typeface="Monaco" pitchFamily="2" charset="0"/>
              </a:rPr>
              <a:t> (c *Controller) </a:t>
            </a:r>
            <a:r>
              <a:rPr lang="en-US" sz="1400" dirty="0" err="1">
                <a:latin typeface="Monaco" pitchFamily="2" charset="0"/>
              </a:rPr>
              <a:t>onAdd</a:t>
            </a:r>
            <a:r>
              <a:rPr lang="en-US" sz="1400" dirty="0">
                <a:latin typeface="Monaco" pitchFamily="2" charset="0"/>
              </a:rPr>
              <a:t>(</a:t>
            </a:r>
            <a:r>
              <a:rPr lang="en-US" sz="1400" dirty="0" err="1">
                <a:latin typeface="Monaco" pitchFamily="2" charset="0"/>
              </a:rPr>
              <a:t>obj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onaco" pitchFamily="2" charset="0"/>
              </a:rPr>
              <a:t>interface</a:t>
            </a:r>
            <a:r>
              <a:rPr lang="en-US" sz="1400" dirty="0">
                <a:latin typeface="Monaco" pitchFamily="2" charset="0"/>
              </a:rPr>
              <a:t>{}) {</a:t>
            </a:r>
          </a:p>
          <a:p>
            <a:r>
              <a:rPr lang="en-US" sz="1400" dirty="0">
                <a:latin typeface="Monaco" pitchFamily="2" charset="0"/>
              </a:rPr>
              <a:t>	object := obj.(*nodeioV1.AuthorizedKey).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DeepCopy</a:t>
            </a:r>
            <a:r>
              <a:rPr lang="en-US" sz="1400" dirty="0">
                <a:latin typeface="Monaco" pitchFamily="2" charset="0"/>
              </a:rPr>
              <a:t>()</a:t>
            </a:r>
          </a:p>
          <a:p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	# ... Code Here</a:t>
            </a:r>
          </a:p>
          <a:p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latin typeface="Monaco" pitchFamily="2" charset="0"/>
              </a:rPr>
              <a:t>	</a:t>
            </a:r>
            <a:r>
              <a:rPr lang="en-US" sz="1400" dirty="0" err="1">
                <a:latin typeface="Monaco" pitchFamily="2" charset="0"/>
              </a:rPr>
              <a:t>log.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Infof</a:t>
            </a:r>
            <a:r>
              <a:rPr lang="en-US" sz="1400" dirty="0">
                <a:latin typeface="Monaco" pitchFamily="2" charset="0"/>
              </a:rPr>
              <a:t>(</a:t>
            </a:r>
            <a:r>
              <a:rPr lang="en-US" sz="1400" dirty="0">
                <a:solidFill>
                  <a:schemeClr val="accent4"/>
                </a:solidFill>
                <a:latin typeface="Monaco" pitchFamily="2" charset="0"/>
              </a:rPr>
              <a:t>"Added authorized key '%s'"</a:t>
            </a:r>
            <a:r>
              <a:rPr lang="en-US" sz="1400" dirty="0">
                <a:latin typeface="Monaco" pitchFamily="2" charset="0"/>
              </a:rPr>
              <a:t>, </a:t>
            </a:r>
            <a:r>
              <a:rPr lang="en-US" sz="1400" dirty="0" err="1">
                <a:latin typeface="Monaco" pitchFamily="2" charset="0"/>
              </a:rPr>
              <a:t>object.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Name</a:t>
            </a:r>
            <a:r>
              <a:rPr lang="en-US" sz="1400" dirty="0">
                <a:latin typeface="Monaco" pitchFamily="2" charset="0"/>
              </a:rPr>
              <a:t>)</a:t>
            </a:r>
          </a:p>
          <a:p>
            <a:r>
              <a:rPr lang="en-US" sz="1400" dirty="0">
                <a:latin typeface="Monac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17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2F23-A0E8-964B-93CD-7060BCAA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254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0AC-23CA-FF40-B6B7-4CDB1F29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kube-apiserver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4C41-DFB8-484F-A840-6E77B9A5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Frontend between </a:t>
            </a:r>
            <a:r>
              <a:rPr lang="en-US" dirty="0" err="1">
                <a:latin typeface="Monaco" pitchFamily="2" charset="0"/>
              </a:rPr>
              <a:t>apiserver</a:t>
            </a:r>
            <a:r>
              <a:rPr lang="en-US" dirty="0"/>
              <a:t> and </a:t>
            </a:r>
            <a:r>
              <a:rPr lang="en-US" dirty="0" err="1">
                <a:latin typeface="Monaco" pitchFamily="2" charset="0"/>
              </a:rPr>
              <a:t>etcd</a:t>
            </a:r>
            <a:endParaRPr lang="en-US" dirty="0">
              <a:latin typeface="Monaco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Accessed via </a:t>
            </a:r>
            <a:r>
              <a:rPr lang="en-US" dirty="0" err="1">
                <a:latin typeface="Monaco" pitchFamily="2" charset="0"/>
              </a:rPr>
              <a:t>kubectl</a:t>
            </a:r>
            <a:r>
              <a:rPr lang="en-US" dirty="0"/>
              <a:t> and by </a:t>
            </a:r>
            <a:r>
              <a:rPr lang="en-US" dirty="0" err="1">
                <a:latin typeface="Monaco" pitchFamily="2" charset="0"/>
              </a:rPr>
              <a:t>kubelet</a:t>
            </a:r>
            <a:r>
              <a:rPr lang="en-US" dirty="0"/>
              <a:t> on the workers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Handles validation and </a:t>
            </a:r>
            <a:r>
              <a:rPr lang="en-US" dirty="0" err="1"/>
              <a:t>config</a:t>
            </a:r>
            <a:r>
              <a:rPr lang="en-US" dirty="0"/>
              <a:t> of API objects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dirty="0">
                <a:latin typeface="Monaco" pitchFamily="2" charset="0"/>
              </a:rPr>
              <a:t>REST</a:t>
            </a:r>
            <a:r>
              <a:rPr lang="en-US" dirty="0"/>
              <a:t> &amp; </a:t>
            </a:r>
            <a:r>
              <a:rPr lang="en-US" dirty="0" err="1">
                <a:latin typeface="Monaco" pitchFamily="2" charset="0"/>
              </a:rPr>
              <a:t>ProtoBufs</a:t>
            </a:r>
            <a:endParaRPr 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C001-84F6-604B-8286-6A3BBE4E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B5B8-3E94-1F49-A186-1DFE7B86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Kubernetes was built to be highly configurable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the “controller“ 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Lots of ways of extending incl. Storage, Device, Network plugins, Aggregate </a:t>
            </a:r>
            <a:r>
              <a:rPr lang="en-US" dirty="0" err="1"/>
              <a:t>apiservers</a:t>
            </a:r>
            <a:r>
              <a:rPr lang="en-US" dirty="0"/>
              <a:t>, CRDs and more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Awesome Extensions list  - </a:t>
            </a:r>
            <a:r>
              <a:rPr lang="en-US" b="1" dirty="0">
                <a:solidFill>
                  <a:schemeClr val="accent2"/>
                </a:solidFill>
              </a:rPr>
              <a:t>https://</a:t>
            </a:r>
            <a:r>
              <a:rPr lang="en-US" b="1" dirty="0" err="1">
                <a:solidFill>
                  <a:schemeClr val="accent2"/>
                </a:solidFill>
              </a:rPr>
              <a:t>bit.ly</a:t>
            </a:r>
            <a:r>
              <a:rPr lang="en-US" b="1" dirty="0">
                <a:solidFill>
                  <a:schemeClr val="accent2"/>
                </a:solidFill>
              </a:rPr>
              <a:t>/2GQW7f0</a:t>
            </a:r>
          </a:p>
        </p:txBody>
      </p:sp>
    </p:spTree>
    <p:extLst>
      <p:ext uri="{BB962C8B-B14F-4D97-AF65-F5344CB8AC3E}">
        <p14:creationId xmlns:p14="http://schemas.microsoft.com/office/powerpoint/2010/main" val="32088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80B-F925-B449-9C92-E82E7A85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err="1"/>
              <a:t>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DE2D-7813-9349-B720-B3E76DED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Runs in-process with the </a:t>
            </a:r>
            <a:r>
              <a:rPr lang="en-US" dirty="0" err="1"/>
              <a:t>kube-apiserver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Registered with </a:t>
            </a:r>
            <a:r>
              <a:rPr lang="en-US" dirty="0" err="1"/>
              <a:t>apiserver</a:t>
            </a:r>
            <a:r>
              <a:rPr lang="en-US" dirty="0"/>
              <a:t> flags (</a:t>
            </a:r>
            <a:r>
              <a:rPr lang="en-US" b="1" dirty="0">
                <a:latin typeface="Monaco" pitchFamily="2" charset="0"/>
              </a:rPr>
              <a:t>--runtime-</a:t>
            </a:r>
            <a:r>
              <a:rPr lang="en-US" b="1" dirty="0" err="1">
                <a:latin typeface="Monaco" pitchFamily="2" charset="0"/>
              </a:rPr>
              <a:t>config</a:t>
            </a:r>
            <a:r>
              <a:rPr lang="en-US" b="1" dirty="0"/>
              <a:t>)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a separate backend (</a:t>
            </a:r>
            <a:r>
              <a:rPr lang="en-US" dirty="0" err="1"/>
              <a:t>etcd</a:t>
            </a:r>
            <a:r>
              <a:rPr lang="en-US" dirty="0"/>
              <a:t>) 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it’s own 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28748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FEDB-2EF1-0042-B73C-A3B97080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CustomResourceDefinitions</a:t>
            </a:r>
            <a:r>
              <a:rPr lang="en-US" dirty="0"/>
              <a:t> (CRDs)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0E95-53D3-E043-8C6A-5F011D90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Dynamically creates RESTful routes in the </a:t>
            </a:r>
            <a:r>
              <a:rPr lang="en-US" dirty="0" err="1"/>
              <a:t>apiserver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Defined with OR without a Pod to use them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YAML to tell Kubernetes to create them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Built-in Mechanisms for </a:t>
            </a:r>
            <a:r>
              <a:rPr lang="en-US" dirty="0">
                <a:latin typeface="Monaco" pitchFamily="2" charset="0"/>
              </a:rPr>
              <a:t>.Status </a:t>
            </a:r>
            <a:r>
              <a:rPr lang="en-US" dirty="0"/>
              <a:t>and sub-resources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Ability to validate at the </a:t>
            </a:r>
            <a:r>
              <a:rPr lang="en-US" dirty="0" err="1"/>
              <a:t>apiserver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03F50C-A5A5-A644-849C-5873581A1BA5}"/>
              </a:ext>
            </a:extLst>
          </p:cNvPr>
          <p:cNvSpPr/>
          <p:nvPr/>
        </p:nvSpPr>
        <p:spPr>
          <a:xfrm>
            <a:off x="284240" y="735727"/>
            <a:ext cx="4550520" cy="38275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237E-EABD-CB43-8943-C8782EC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4801-27D8-344D-8654-E5B2B89C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851338"/>
            <a:ext cx="4578249" cy="3711920"/>
          </a:xfrm>
        </p:spPr>
        <p:txBody>
          <a:bodyPr/>
          <a:lstStyle/>
          <a:p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apiVersion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:</a:t>
            </a:r>
            <a:r>
              <a:rPr lang="en-US" sz="1400" dirty="0">
                <a:latin typeface="Monaco" pitchFamily="2" charset="0"/>
              </a:rPr>
              <a:t> apiextensions.k8s.io/v1beta1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kind: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CustomResourceDefinition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metadata:</a:t>
            </a:r>
          </a:p>
          <a:p>
            <a:r>
              <a:rPr lang="en-US" sz="1400" dirty="0">
                <a:latin typeface="Monaco" pitchFamily="2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name: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crontabs.stable.example.com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spec: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group: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stable.example.com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version:</a:t>
            </a:r>
            <a:r>
              <a:rPr lang="en-US" sz="1400" dirty="0">
                <a:latin typeface="Monaco" pitchFamily="2" charset="0"/>
              </a:rPr>
              <a:t> v1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scope: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Namespaced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names: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  plural: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crontabs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  singular: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crontab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  kind:</a:t>
            </a:r>
            <a:r>
              <a:rPr lang="en-US" sz="1400" dirty="0">
                <a:latin typeface="Monaco" pitchFamily="2" charset="0"/>
              </a:rPr>
              <a:t> </a:t>
            </a:r>
            <a:r>
              <a:rPr lang="en-US" sz="1400" dirty="0" err="1">
                <a:latin typeface="Monaco" pitchFamily="2" charset="0"/>
              </a:rPr>
              <a:t>CronTab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shortNames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:</a:t>
            </a:r>
          </a:p>
          <a:p>
            <a:r>
              <a:rPr lang="en-US" sz="1400" dirty="0">
                <a:latin typeface="Monaco" pitchFamily="2" charset="0"/>
              </a:rPr>
              <a:t>    - </a:t>
            </a:r>
            <a:r>
              <a:rPr lang="en-US" sz="1400" dirty="0" err="1">
                <a:latin typeface="Monaco" pitchFamily="2" charset="0"/>
              </a:rPr>
              <a:t>ct</a:t>
            </a:r>
            <a:endParaRPr lang="en-US" sz="1400" dirty="0">
              <a:latin typeface="Monaco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E12484-3D51-CD46-BA07-430FD17555D4}"/>
              </a:ext>
            </a:extLst>
          </p:cNvPr>
          <p:cNvSpPr txBox="1">
            <a:spLocks/>
          </p:cNvSpPr>
          <p:nvPr/>
        </p:nvSpPr>
        <p:spPr>
          <a:xfrm>
            <a:off x="5097517" y="2081048"/>
            <a:ext cx="3794235" cy="2482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Standard K8s primitives style</a:t>
            </a:r>
          </a:p>
        </p:txBody>
      </p:sp>
    </p:spTree>
    <p:extLst>
      <p:ext uri="{BB962C8B-B14F-4D97-AF65-F5344CB8AC3E}">
        <p14:creationId xmlns:p14="http://schemas.microsoft.com/office/powerpoint/2010/main" val="32005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03F50C-A5A5-A644-849C-5873581A1BA5}"/>
              </a:ext>
            </a:extLst>
          </p:cNvPr>
          <p:cNvSpPr/>
          <p:nvPr/>
        </p:nvSpPr>
        <p:spPr>
          <a:xfrm>
            <a:off x="284240" y="1450430"/>
            <a:ext cx="4550520" cy="2102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237E-EABD-CB43-8943-C8782EC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Custom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4801-27D8-344D-8654-E5B2B89C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566040"/>
            <a:ext cx="4578249" cy="1912883"/>
          </a:xfrm>
        </p:spPr>
        <p:txBody>
          <a:bodyPr/>
          <a:lstStyle/>
          <a:p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apiVersion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: </a:t>
            </a:r>
            <a:r>
              <a:rPr lang="en-US" sz="1400" dirty="0">
                <a:latin typeface="Monaco" pitchFamily="2" charset="0"/>
              </a:rPr>
              <a:t>"</a:t>
            </a:r>
            <a:r>
              <a:rPr lang="en-US" sz="1400" dirty="0" err="1">
                <a:latin typeface="Monaco" pitchFamily="2" charset="0"/>
              </a:rPr>
              <a:t>stable.example.com</a:t>
            </a:r>
            <a:r>
              <a:rPr lang="en-US" sz="1400" dirty="0">
                <a:latin typeface="Monaco" pitchFamily="2" charset="0"/>
              </a:rPr>
              <a:t>/v1"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kind: </a:t>
            </a:r>
            <a:r>
              <a:rPr lang="en-US" sz="1400" dirty="0" err="1">
                <a:latin typeface="Monaco" pitchFamily="2" charset="0"/>
              </a:rPr>
              <a:t>CronTab</a:t>
            </a:r>
            <a:endParaRPr lang="en-US" sz="1400" dirty="0">
              <a:latin typeface="Monaco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metadata: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name: </a:t>
            </a:r>
            <a:r>
              <a:rPr lang="en-US" sz="1400" dirty="0">
                <a:latin typeface="Monaco" pitchFamily="2" charset="0"/>
              </a:rPr>
              <a:t>my-new-</a:t>
            </a:r>
            <a:r>
              <a:rPr lang="en-US" sz="1400" dirty="0" err="1">
                <a:latin typeface="Monaco" pitchFamily="2" charset="0"/>
              </a:rPr>
              <a:t>cron</a:t>
            </a:r>
            <a:r>
              <a:rPr lang="en-US" sz="1400" dirty="0">
                <a:latin typeface="Monaco" pitchFamily="2" charset="0"/>
              </a:rPr>
              <a:t>-object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spec: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</a:t>
            </a:r>
            <a:r>
              <a:rPr lang="en-US" sz="1400" dirty="0" err="1">
                <a:solidFill>
                  <a:schemeClr val="accent2"/>
                </a:solidFill>
                <a:latin typeface="Monaco" pitchFamily="2" charset="0"/>
              </a:rPr>
              <a:t>cronSpec</a:t>
            </a:r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: </a:t>
            </a:r>
            <a:r>
              <a:rPr lang="en-US" sz="1400" dirty="0">
                <a:latin typeface="Monaco" pitchFamily="2" charset="0"/>
              </a:rPr>
              <a:t>"* * * * */5"</a:t>
            </a:r>
          </a:p>
          <a:p>
            <a:r>
              <a:rPr lang="en-US" sz="1400" dirty="0">
                <a:solidFill>
                  <a:schemeClr val="accent2"/>
                </a:solidFill>
                <a:latin typeface="Monaco" pitchFamily="2" charset="0"/>
              </a:rPr>
              <a:t>  image: </a:t>
            </a:r>
            <a:r>
              <a:rPr lang="en-US" sz="1400" dirty="0">
                <a:latin typeface="Monaco" pitchFamily="2" charset="0"/>
              </a:rPr>
              <a:t>my-awesome-</a:t>
            </a:r>
            <a:r>
              <a:rPr lang="en-US" sz="1400" dirty="0" err="1">
                <a:latin typeface="Monaco" pitchFamily="2" charset="0"/>
              </a:rPr>
              <a:t>cron</a:t>
            </a:r>
            <a:r>
              <a:rPr lang="en-US" sz="1400" dirty="0">
                <a:latin typeface="Monaco" pitchFamily="2" charset="0"/>
              </a:rPr>
              <a:t>-image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E12484-3D51-CD46-BA07-430FD17555D4}"/>
              </a:ext>
            </a:extLst>
          </p:cNvPr>
          <p:cNvSpPr txBox="1">
            <a:spLocks/>
          </p:cNvSpPr>
          <p:nvPr/>
        </p:nvSpPr>
        <p:spPr>
          <a:xfrm>
            <a:off x="5097517" y="1933903"/>
            <a:ext cx="3794235" cy="2629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Again…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Standard K8s primitives style</a:t>
            </a:r>
          </a:p>
        </p:txBody>
      </p:sp>
    </p:spTree>
    <p:extLst>
      <p:ext uri="{BB962C8B-B14F-4D97-AF65-F5344CB8AC3E}">
        <p14:creationId xmlns:p14="http://schemas.microsoft.com/office/powerpoint/2010/main" val="40563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132B-A930-8749-AFD7-BA3E2773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2436-8189-3340-B035-C873B2F3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Coined by CoreOS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Standalone Pod in a Kubernetes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Watches </a:t>
            </a:r>
            <a:r>
              <a:rPr lang="en-US" dirty="0" err="1"/>
              <a:t>kube-apiserver</a:t>
            </a:r>
            <a:r>
              <a:rPr lang="en-US" dirty="0"/>
              <a:t> for updates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watch any Kubernetes resource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take action on new or updates to existing resources changes</a:t>
            </a:r>
          </a:p>
        </p:txBody>
      </p:sp>
    </p:spTree>
    <p:extLst>
      <p:ext uri="{BB962C8B-B14F-4D97-AF65-F5344CB8AC3E}">
        <p14:creationId xmlns:p14="http://schemas.microsoft.com/office/powerpoint/2010/main" val="2897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41665</TotalTime>
  <Words>1357</Words>
  <Application>Microsoft Macintosh PowerPoint</Application>
  <PresentationFormat>On-screen Show (16:9)</PresentationFormat>
  <Paragraphs>196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Amazon Ember Light</vt:lpstr>
      <vt:lpstr>Amazon Ember Regular</vt:lpstr>
      <vt:lpstr>Arial</vt:lpstr>
      <vt:lpstr>Monaco</vt:lpstr>
      <vt:lpstr>DeckTemplate-AWS</vt:lpstr>
      <vt:lpstr>PowerPoint Presentation</vt:lpstr>
      <vt:lpstr>Background</vt:lpstr>
      <vt:lpstr>kube-apiserver</vt:lpstr>
      <vt:lpstr>Extending Kubernetes</vt:lpstr>
      <vt:lpstr>Aggregate apiserver</vt:lpstr>
      <vt:lpstr>CustomResourceDefinitions (CRDs)</vt:lpstr>
      <vt:lpstr>CRD YAML</vt:lpstr>
      <vt:lpstr>Defined Custom Resource</vt:lpstr>
      <vt:lpstr>Operators</vt:lpstr>
      <vt:lpstr>Operator Kit</vt:lpstr>
      <vt:lpstr>Demo Usecase | Node Operator</vt:lpstr>
      <vt:lpstr>PowerPoint Presentation</vt:lpstr>
      <vt:lpstr># pkg/apis/node.io/types.go</vt:lpstr>
      <vt:lpstr># codegen.sh</vt:lpstr>
      <vt:lpstr># main.go</vt:lpstr>
      <vt:lpstr># pkg/operator/authorizedkey/controller.go</vt:lpstr>
      <vt:lpstr># pkg/operator/authorizedkeys/controller.go</vt:lpstr>
      <vt:lpstr># pkg/operator/authorizedkeys/controller.go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623</cp:revision>
  <dcterms:created xsi:type="dcterms:W3CDTF">2016-06-17T18:22:10Z</dcterms:created>
  <dcterms:modified xsi:type="dcterms:W3CDTF">2018-04-13T02:44:12Z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