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1511935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54"/>
    <a:srgbClr val="14214E"/>
    <a:srgbClr val="0072B2"/>
    <a:srgbClr val="00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B97B11-30E6-4F70-BD56-09F47ABA0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758" cy="513061"/>
          </a:xfrm>
          <a:prstGeom prst="rect">
            <a:avLst/>
          </a:prstGeom>
        </p:spPr>
        <p:txBody>
          <a:bodyPr vert="horz" lIns="63675" tIns="31837" rIns="63675" bIns="31837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60236-68ED-41FC-99B2-72A4AD9902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203" y="1"/>
            <a:ext cx="3078758" cy="513061"/>
          </a:xfrm>
          <a:prstGeom prst="rect">
            <a:avLst/>
          </a:prstGeom>
        </p:spPr>
        <p:txBody>
          <a:bodyPr vert="horz" lIns="63675" tIns="31837" rIns="63675" bIns="31837" rtlCol="0"/>
          <a:lstStyle>
            <a:lvl1pPr algn="r">
              <a:defRPr sz="800"/>
            </a:lvl1pPr>
          </a:lstStyle>
          <a:p>
            <a:fld id="{9559D931-6255-455E-850A-A8ADF96A5E77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B1BF4-AFFB-4626-97C4-37D17BB4F6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553"/>
            <a:ext cx="3078758" cy="513060"/>
          </a:xfrm>
          <a:prstGeom prst="rect">
            <a:avLst/>
          </a:prstGeom>
        </p:spPr>
        <p:txBody>
          <a:bodyPr vert="horz" lIns="63675" tIns="31837" rIns="63675" bIns="31837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A6E59-E801-492F-AB68-75FBD1214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203" y="9721553"/>
            <a:ext cx="3078758" cy="513060"/>
          </a:xfrm>
          <a:prstGeom prst="rect">
            <a:avLst/>
          </a:prstGeom>
        </p:spPr>
        <p:txBody>
          <a:bodyPr vert="horz" lIns="63675" tIns="31837" rIns="63675" bIns="31837" rtlCol="0" anchor="b"/>
          <a:lstStyle>
            <a:lvl1pPr algn="r">
              <a:defRPr sz="800"/>
            </a:lvl1pPr>
          </a:lstStyle>
          <a:p>
            <a:fld id="{B934172F-B283-4C05-9749-CF781BBA6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11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758" cy="513061"/>
          </a:xfrm>
          <a:prstGeom prst="rect">
            <a:avLst/>
          </a:prstGeom>
        </p:spPr>
        <p:txBody>
          <a:bodyPr vert="horz" lIns="63675" tIns="31837" rIns="63675" bIns="31837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203" y="1"/>
            <a:ext cx="3078758" cy="513061"/>
          </a:xfrm>
          <a:prstGeom prst="rect">
            <a:avLst/>
          </a:prstGeom>
        </p:spPr>
        <p:txBody>
          <a:bodyPr vert="horz" lIns="63675" tIns="31837" rIns="63675" bIns="31837" rtlCol="0"/>
          <a:lstStyle>
            <a:lvl1pPr algn="r">
              <a:defRPr sz="800"/>
            </a:lvl1pPr>
          </a:lstStyle>
          <a:p>
            <a:fld id="{F7AB0191-317E-4FCA-87B7-C9128F991D28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3675" tIns="31837" rIns="63675" bIns="3183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738" y="4925602"/>
            <a:ext cx="5682589" cy="4030240"/>
          </a:xfrm>
          <a:prstGeom prst="rect">
            <a:avLst/>
          </a:prstGeom>
        </p:spPr>
        <p:txBody>
          <a:bodyPr vert="horz" lIns="63675" tIns="31837" rIns="63675" bIns="3183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553"/>
            <a:ext cx="3078758" cy="513060"/>
          </a:xfrm>
          <a:prstGeom prst="rect">
            <a:avLst/>
          </a:prstGeom>
        </p:spPr>
        <p:txBody>
          <a:bodyPr vert="horz" lIns="63675" tIns="31837" rIns="63675" bIns="31837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203" y="9721553"/>
            <a:ext cx="3078758" cy="513060"/>
          </a:xfrm>
          <a:prstGeom prst="rect">
            <a:avLst/>
          </a:prstGeom>
        </p:spPr>
        <p:txBody>
          <a:bodyPr vert="horz" lIns="63675" tIns="31837" rIns="63675" bIns="31837" rtlCol="0" anchor="b"/>
          <a:lstStyle>
            <a:lvl1pPr algn="r">
              <a:defRPr sz="800"/>
            </a:lvl1pPr>
          </a:lstStyle>
          <a:p>
            <a:fld id="{51759B6C-72A7-4D27-AA27-D6F99019A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404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1pPr>
    <a:lvl2pPr marL="526740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2pPr>
    <a:lvl3pPr marL="1053480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3pPr>
    <a:lvl4pPr marL="1580220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4pPr>
    <a:lvl5pPr marL="2106960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5pPr>
    <a:lvl6pPr marL="263370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9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7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21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1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CA93-1146-40B6-B118-5170D9E53C04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81AE-F339-40EB-A0B8-0EFE535D9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4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65C01-C809-4C1E-BFED-505C83E6C1A2}"/>
              </a:ext>
            </a:extLst>
          </p:cNvPr>
          <p:cNvSpPr/>
          <p:nvPr/>
        </p:nvSpPr>
        <p:spPr>
          <a:xfrm>
            <a:off x="-1" y="-1592"/>
            <a:ext cx="10691813" cy="1589115"/>
          </a:xfrm>
          <a:prstGeom prst="rect">
            <a:avLst/>
          </a:prstGeom>
          <a:solidFill>
            <a:srgbClr val="1D2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31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D6EF2-78AA-492C-B118-0B025C456C57}"/>
              </a:ext>
            </a:extLst>
          </p:cNvPr>
          <p:cNvSpPr/>
          <p:nvPr/>
        </p:nvSpPr>
        <p:spPr>
          <a:xfrm>
            <a:off x="-1" y="14098357"/>
            <a:ext cx="10691813" cy="1033692"/>
          </a:xfrm>
          <a:prstGeom prst="rect">
            <a:avLst/>
          </a:prstGeom>
          <a:solidFill>
            <a:srgbClr val="1D2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31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C73922B-2626-4D24-9128-E0080FA7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14226723"/>
            <a:ext cx="1135215" cy="776956"/>
          </a:xfrm>
          <a:prstGeom prst="rect">
            <a:avLst/>
          </a:prstGeom>
        </p:spPr>
      </p:pic>
      <p:pic>
        <p:nvPicPr>
          <p:cNvPr id="42" name="Picture 41" descr="Logo 4">
            <a:extLst>
              <a:ext uri="{FF2B5EF4-FFF2-40B4-BE49-F238E27FC236}">
                <a16:creationId xmlns:a16="http://schemas.microsoft.com/office/drawing/2014/main" id="{B20EC82A-C8D8-4751-A95B-F3432B6384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14" y="14226721"/>
            <a:ext cx="3952585" cy="77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FE4A9E5-3D6A-43D7-9F08-823ECAC0D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53" y="14226722"/>
            <a:ext cx="928147" cy="77695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33E8A27-7DEF-430A-9D7B-D45C60B8510C}"/>
              </a:ext>
            </a:extLst>
          </p:cNvPr>
          <p:cNvSpPr txBox="1"/>
          <p:nvPr/>
        </p:nvSpPr>
        <p:spPr>
          <a:xfrm>
            <a:off x="277709" y="86446"/>
            <a:ext cx="10106502" cy="13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9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Post-Brexit fisheries policy and devolution</a:t>
            </a:r>
          </a:p>
          <a:p>
            <a:r>
              <a:rPr lang="en-GB" sz="289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fishing fleet composition across the UK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Christopher Huggins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4E2BBC7-6DFD-486E-8489-440B0B674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3" y="1952749"/>
            <a:ext cx="7728669" cy="257707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40CF97B-DE3D-4187-B6AF-7A3A82262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9" y="4937903"/>
            <a:ext cx="7728669" cy="257707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A0BD02F-CCA1-44F2-A95F-999746F89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9" y="7917800"/>
            <a:ext cx="7728669" cy="257707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3336AB6-62E8-4390-A6D4-0838043FD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9" y="10908211"/>
            <a:ext cx="7728669" cy="257707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2902EDB-32FC-477C-BE78-B3F718A2C8B9}"/>
              </a:ext>
            </a:extLst>
          </p:cNvPr>
          <p:cNvSpPr txBox="1"/>
          <p:nvPr/>
        </p:nvSpPr>
        <p:spPr>
          <a:xfrm>
            <a:off x="0" y="13894467"/>
            <a:ext cx="6543779" cy="238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47" dirty="0">
                <a:latin typeface="Arial" panose="020B0604020202020204" pitchFamily="34" charset="0"/>
                <a:cs typeface="Arial" panose="020B0604020202020204" pitchFamily="34" charset="0"/>
              </a:rPr>
              <a:t>As at 1 July 2018. Data: Marine Management Organisation (https://www.gov.uk/government/collections/uk-vessel-lists)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E3796EA-CFFB-4E74-BC51-A057212A05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5" y="2435855"/>
            <a:ext cx="2229583" cy="207339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385F511-E80B-4601-9EB3-858CDF13A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36" y="11402778"/>
            <a:ext cx="2229585" cy="20733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9C3FFCC-5141-45DA-A43E-800F29E3B9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36" y="5430052"/>
            <a:ext cx="2229585" cy="20733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0527EC3-7036-458E-8D9A-3F55EAE29F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2" y="8407386"/>
            <a:ext cx="2229587" cy="207339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7368E91-514D-48C7-ACC1-D831E6AED86C}"/>
              </a:ext>
            </a:extLst>
          </p:cNvPr>
          <p:cNvSpPr/>
          <p:nvPr/>
        </p:nvSpPr>
        <p:spPr>
          <a:xfrm>
            <a:off x="8154630" y="1948482"/>
            <a:ext cx="2259474" cy="64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vessels: 2,713</a:t>
            </a:r>
          </a:p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capacity: 52,089 tonnes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08A9E7B-BCA9-42F5-B149-97E4AB69205D}"/>
              </a:ext>
            </a:extLst>
          </p:cNvPr>
          <p:cNvSpPr/>
          <p:nvPr/>
        </p:nvSpPr>
        <p:spPr>
          <a:xfrm>
            <a:off x="8124737" y="4942340"/>
            <a:ext cx="2259474" cy="64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vessels: 310</a:t>
            </a:r>
          </a:p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capacity: 15,814 tonnes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8400BC0-8BE0-43E5-8CE4-5F1ABE746613}"/>
              </a:ext>
            </a:extLst>
          </p:cNvPr>
          <p:cNvSpPr/>
          <p:nvPr/>
        </p:nvSpPr>
        <p:spPr>
          <a:xfrm>
            <a:off x="8124738" y="7920836"/>
            <a:ext cx="2259474" cy="64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vessels: 1,966</a:t>
            </a:r>
          </a:p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capacity: 92,259 tonnes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30B29E-D3F6-4ACC-A705-97BA81BE3132}"/>
              </a:ext>
            </a:extLst>
          </p:cNvPr>
          <p:cNvSpPr/>
          <p:nvPr/>
        </p:nvSpPr>
        <p:spPr>
          <a:xfrm>
            <a:off x="8124737" y="10908211"/>
            <a:ext cx="2259474" cy="64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vessels: 404</a:t>
            </a:r>
          </a:p>
          <a:p>
            <a:r>
              <a:rPr lang="en-GB" sz="1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capacity: 4,687 tonnes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A052F2-E2A3-484B-B469-61E8376CE679}"/>
              </a:ext>
            </a:extLst>
          </p:cNvPr>
          <p:cNvSpPr txBox="1"/>
          <p:nvPr/>
        </p:nvSpPr>
        <p:spPr>
          <a:xfrm>
            <a:off x="8882443" y="1374057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chris_huggins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5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82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Post-Brexit fisheries policy and devolution: Differences in fishing fleet composition across the UK</dc:title>
  <dc:creator>Christopher Huggins</dc:creator>
  <cp:lastModifiedBy>Christopher Huggins</cp:lastModifiedBy>
  <cp:revision>21</cp:revision>
  <cp:lastPrinted>2018-07-26T16:31:25Z</cp:lastPrinted>
  <dcterms:created xsi:type="dcterms:W3CDTF">2018-07-26T11:26:00Z</dcterms:created>
  <dcterms:modified xsi:type="dcterms:W3CDTF">2018-07-26T17:23:13Z</dcterms:modified>
</cp:coreProperties>
</file>