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9377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537" autoAdjust="0"/>
    <p:restoredTop sz="94660"/>
  </p:normalViewPr>
  <p:slideViewPr>
    <p:cSldViewPr snapToGrid="0">
      <p:cViewPr varScale="1">
        <p:scale>
          <a:sx n="23" d="100"/>
          <a:sy n="23" d="100"/>
        </p:scale>
        <p:origin x="55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uong" userId="20eee564-2dda-4196-9b97-83a3f0e0bd0e" providerId="ADAL" clId="{259ECAFF-082D-4433-9298-5CF3A31707A0}"/>
    <pc:docChg chg="modSld">
      <pc:chgData name="Christopher Huong" userId="20eee564-2dda-4196-9b97-83a3f0e0bd0e" providerId="ADAL" clId="{259ECAFF-082D-4433-9298-5CF3A31707A0}" dt="2023-04-02T04:42:42.690" v="0" actId="14100"/>
      <pc:docMkLst>
        <pc:docMk/>
      </pc:docMkLst>
      <pc:sldChg chg="modSp mod">
        <pc:chgData name="Christopher Huong" userId="20eee564-2dda-4196-9b97-83a3f0e0bd0e" providerId="ADAL" clId="{259ECAFF-082D-4433-9298-5CF3A31707A0}" dt="2023-04-02T04:42:42.690" v="0" actId="14100"/>
        <pc:sldMkLst>
          <pc:docMk/>
          <pc:sldMk cId="0" sldId="256"/>
        </pc:sldMkLst>
        <pc:spChg chg="mod">
          <ac:chgData name="Christopher Huong" userId="20eee564-2dda-4196-9b97-83a3f0e0bd0e" providerId="ADAL" clId="{259ECAFF-082D-4433-9298-5CF3A31707A0}" dt="2023-04-02T04:42:42.690" v="0" actId="14100"/>
          <ac:spMkLst>
            <pc:docMk/>
            <pc:sldMk cId="0" sldId="256"/>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703320" y="5387342"/>
            <a:ext cx="41970961" cy="11460481"/>
          </a:xfrm>
          <a:prstGeom prst="rect">
            <a:avLst/>
          </a:prstGeom>
        </p:spPr>
        <p:txBody>
          <a:bodyPr anchor="b"/>
          <a:lstStyle>
            <a:lvl1pPr algn="ctr">
              <a:defRPr sz="28800"/>
            </a:lvl1pPr>
          </a:lstStyle>
          <a:p>
            <a:r>
              <a:t>Title Text</a:t>
            </a:r>
          </a:p>
        </p:txBody>
      </p:sp>
      <p:sp>
        <p:nvSpPr>
          <p:cNvPr id="12" name="Body Level One…"/>
          <p:cNvSpPr txBox="1">
            <a:spLocks noGrp="1"/>
          </p:cNvSpPr>
          <p:nvPr>
            <p:ph type="body" sz="quarter" idx="1"/>
          </p:nvPr>
        </p:nvSpPr>
        <p:spPr>
          <a:xfrm>
            <a:off x="6172200" y="17289781"/>
            <a:ext cx="37033200" cy="7947660"/>
          </a:xfrm>
          <a:prstGeom prst="rect">
            <a:avLst/>
          </a:prstGeom>
        </p:spPr>
        <p:txBody>
          <a:bodyPr/>
          <a:lstStyle>
            <a:lvl1pPr marL="0" indent="0" algn="ctr">
              <a:buSzTx/>
              <a:buFontTx/>
              <a:buNone/>
              <a:defRPr sz="11500"/>
            </a:lvl1pPr>
            <a:lvl2pPr marL="0" indent="2194560" algn="ctr">
              <a:buSzTx/>
              <a:buFontTx/>
              <a:buNone/>
              <a:defRPr sz="11500"/>
            </a:lvl2pPr>
            <a:lvl3pPr marL="0" indent="4389120" algn="ctr">
              <a:buSzTx/>
              <a:buFontTx/>
              <a:buNone/>
              <a:defRPr sz="11500"/>
            </a:lvl3pPr>
            <a:lvl4pPr marL="0" indent="6583680" algn="ctr">
              <a:buSzTx/>
              <a:buFontTx/>
              <a:buNone/>
              <a:defRPr sz="11500"/>
            </a:lvl4pPr>
            <a:lvl5pPr marL="0" indent="8778240" algn="ctr">
              <a:buSzTx/>
              <a:buFontTx/>
              <a:buNone/>
              <a:defRPr sz="115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368995" y="8206748"/>
            <a:ext cx="42588179" cy="13693139"/>
          </a:xfrm>
          <a:prstGeom prst="rect">
            <a:avLst/>
          </a:prstGeom>
        </p:spPr>
        <p:txBody>
          <a:bodyPr anchor="b"/>
          <a:lstStyle>
            <a:lvl1pPr>
              <a:defRPr sz="28800"/>
            </a:lvl1pPr>
          </a:lstStyle>
          <a:p>
            <a:r>
              <a:t>Title Text</a:t>
            </a:r>
          </a:p>
        </p:txBody>
      </p:sp>
      <p:sp>
        <p:nvSpPr>
          <p:cNvPr id="30" name="Body Level One…"/>
          <p:cNvSpPr txBox="1">
            <a:spLocks noGrp="1"/>
          </p:cNvSpPr>
          <p:nvPr>
            <p:ph type="body" sz="quarter" idx="1"/>
          </p:nvPr>
        </p:nvSpPr>
        <p:spPr>
          <a:xfrm>
            <a:off x="3368995" y="22029428"/>
            <a:ext cx="42588179" cy="7200899"/>
          </a:xfrm>
          <a:prstGeom prst="rect">
            <a:avLst/>
          </a:prstGeom>
        </p:spPr>
        <p:txBody>
          <a:bodyPr/>
          <a:lstStyle>
            <a:lvl1pPr marL="0" indent="0">
              <a:buSzTx/>
              <a:buFontTx/>
              <a:buNone/>
              <a:defRPr sz="11500"/>
            </a:lvl1pPr>
            <a:lvl2pPr marL="0" indent="2194560">
              <a:buSzTx/>
              <a:buFontTx/>
              <a:buNone/>
              <a:defRPr sz="11500"/>
            </a:lvl2pPr>
            <a:lvl3pPr marL="0" indent="4389120">
              <a:buSzTx/>
              <a:buFontTx/>
              <a:buNone/>
              <a:defRPr sz="11500"/>
            </a:lvl3pPr>
            <a:lvl4pPr marL="0" indent="6583680">
              <a:buSzTx/>
              <a:buFontTx/>
              <a:buNone/>
              <a:defRPr sz="11500"/>
            </a:lvl4pPr>
            <a:lvl5pPr marL="0" indent="8778240">
              <a:buSzTx/>
              <a:buFontTx/>
              <a:buNone/>
              <a:defRPr sz="115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394709" y="8763000"/>
            <a:ext cx="20985482"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401140" y="1752606"/>
            <a:ext cx="42588180" cy="6362703"/>
          </a:xfrm>
          <a:prstGeom prst="rect">
            <a:avLst/>
          </a:prstGeom>
        </p:spPr>
        <p:txBody>
          <a:bodyPr/>
          <a:lstStyle/>
          <a:p>
            <a:r>
              <a:t>Title Text</a:t>
            </a:r>
          </a:p>
        </p:txBody>
      </p:sp>
      <p:sp>
        <p:nvSpPr>
          <p:cNvPr id="48" name="Body Level One…"/>
          <p:cNvSpPr txBox="1">
            <a:spLocks noGrp="1"/>
          </p:cNvSpPr>
          <p:nvPr>
            <p:ph type="body" sz="quarter" idx="1"/>
          </p:nvPr>
        </p:nvSpPr>
        <p:spPr>
          <a:xfrm>
            <a:off x="3401147" y="8069581"/>
            <a:ext cx="20889037" cy="3954779"/>
          </a:xfrm>
          <a:prstGeom prst="rect">
            <a:avLst/>
          </a:prstGeom>
        </p:spPr>
        <p:txBody>
          <a:bodyPr anchor="b"/>
          <a:lstStyle>
            <a:lvl1pPr marL="0" indent="0">
              <a:buSzTx/>
              <a:buFontTx/>
              <a:buNone/>
              <a:defRPr sz="11500" b="1"/>
            </a:lvl1pPr>
            <a:lvl2pPr marL="0" indent="2194560">
              <a:buSzTx/>
              <a:buFontTx/>
              <a:buNone/>
              <a:defRPr sz="11500" b="1"/>
            </a:lvl2pPr>
            <a:lvl3pPr marL="0" indent="4389120">
              <a:buSzTx/>
              <a:buFontTx/>
              <a:buNone/>
              <a:defRPr sz="11500" b="1"/>
            </a:lvl3pPr>
            <a:lvl4pPr marL="0" indent="6583680">
              <a:buSzTx/>
              <a:buFontTx/>
              <a:buNone/>
              <a:defRPr sz="11500" b="1"/>
            </a:lvl4pPr>
            <a:lvl5pPr marL="0" indent="8778240">
              <a:buSzTx/>
              <a:buFontTx/>
              <a:buNone/>
              <a:defRPr sz="115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4997413" y="8069581"/>
            <a:ext cx="20991912" cy="3954779"/>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401142" y="2194560"/>
            <a:ext cx="15925562" cy="7680960"/>
          </a:xfrm>
          <a:prstGeom prst="rect">
            <a:avLst/>
          </a:prstGeom>
        </p:spPr>
        <p:txBody>
          <a:bodyPr anchor="b"/>
          <a:lstStyle>
            <a:lvl1pPr>
              <a:defRPr sz="15300"/>
            </a:lvl1pPr>
          </a:lstStyle>
          <a:p>
            <a:r>
              <a:t>Title Text</a:t>
            </a:r>
          </a:p>
        </p:txBody>
      </p:sp>
      <p:sp>
        <p:nvSpPr>
          <p:cNvPr id="73" name="Body Level One…"/>
          <p:cNvSpPr txBox="1">
            <a:spLocks noGrp="1"/>
          </p:cNvSpPr>
          <p:nvPr>
            <p:ph type="body" sz="half" idx="1"/>
          </p:nvPr>
        </p:nvSpPr>
        <p:spPr>
          <a:xfrm>
            <a:off x="20991910" y="4739647"/>
            <a:ext cx="24997412" cy="23393401"/>
          </a:xfrm>
          <a:prstGeom prst="rect">
            <a:avLst/>
          </a:prstGeom>
        </p:spPr>
        <p:txBody>
          <a:bodyPr/>
          <a:lstStyle>
            <a:lvl1pPr>
              <a:defRPr sz="15300"/>
            </a:lvl1pPr>
            <a:lvl2pPr marL="3447424" indent="-1252864">
              <a:defRPr sz="15300"/>
            </a:lvl2pPr>
            <a:lvl3pPr marL="5848979" indent="-1459859">
              <a:defRPr sz="15300"/>
            </a:lvl3pPr>
            <a:lvl4pPr marL="8332469" indent="-1748790">
              <a:defRPr sz="15300"/>
            </a:lvl4pPr>
            <a:lvl5pPr marL="10527030" indent="-1748790">
              <a:defRPr sz="153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401142" y="9875519"/>
            <a:ext cx="15925562"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401142" y="2194560"/>
            <a:ext cx="15925562" cy="7680960"/>
          </a:xfrm>
          <a:prstGeom prst="rect">
            <a:avLst/>
          </a:prstGeom>
        </p:spPr>
        <p:txBody>
          <a:bodyPr anchor="b"/>
          <a:lstStyle>
            <a:lvl1pPr>
              <a:defRPr sz="15300"/>
            </a:lvl1pPr>
          </a:lstStyle>
          <a:p>
            <a:r>
              <a:t>Title Text</a:t>
            </a:r>
          </a:p>
        </p:txBody>
      </p:sp>
      <p:sp>
        <p:nvSpPr>
          <p:cNvPr id="83" name="Picture Placeholder 2"/>
          <p:cNvSpPr>
            <a:spLocks noGrp="1"/>
          </p:cNvSpPr>
          <p:nvPr>
            <p:ph type="pic" sz="half" idx="21"/>
          </p:nvPr>
        </p:nvSpPr>
        <p:spPr>
          <a:xfrm>
            <a:off x="20991910" y="4739647"/>
            <a:ext cx="24997412" cy="233934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401142" y="9875519"/>
            <a:ext cx="15925562" cy="18295622"/>
          </a:xfrm>
          <a:prstGeom prst="rect">
            <a:avLst/>
          </a:prstGeom>
        </p:spPr>
        <p:txBody>
          <a:bodyPr/>
          <a:lstStyle>
            <a:lvl1pPr marL="0" indent="0">
              <a:buSzTx/>
              <a:buFontTx/>
              <a:buNone/>
              <a:defRPr sz="7600"/>
            </a:lvl1pPr>
            <a:lvl2pPr marL="0" indent="2194560">
              <a:buSzTx/>
              <a:buFontTx/>
              <a:buNone/>
              <a:defRPr sz="7600"/>
            </a:lvl2pPr>
            <a:lvl3pPr marL="0" indent="4389120">
              <a:buSzTx/>
              <a:buFontTx/>
              <a:buNone/>
              <a:defRPr sz="7600"/>
            </a:lvl3pPr>
            <a:lvl4pPr marL="0" indent="6583680">
              <a:buSzTx/>
              <a:buFontTx/>
              <a:buNone/>
              <a:defRPr sz="7600"/>
            </a:lvl4pPr>
            <a:lvl5pPr marL="0" indent="8778240">
              <a:buSzTx/>
              <a:buFontTx/>
              <a:buNone/>
              <a:defRPr sz="7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394709" y="1752606"/>
            <a:ext cx="42588180" cy="63627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394709" y="8763000"/>
            <a:ext cx="42588180" cy="20886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5144952" y="30976451"/>
            <a:ext cx="837938" cy="820674"/>
          </a:xfrm>
          <a:prstGeom prst="rect">
            <a:avLst/>
          </a:prstGeom>
          <a:ln w="12700">
            <a:miter lim="400000"/>
          </a:ln>
        </p:spPr>
        <p:txBody>
          <a:bodyPr wrap="none" lIns="45719" rIns="45719" anchor="ctr">
            <a:spAutoFit/>
          </a:bodyPr>
          <a:lstStyle>
            <a:lvl1pPr algn="r">
              <a:defRPr sz="5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1pPr>
      <a:lvl2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2pPr>
      <a:lvl3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3pPr>
      <a:lvl4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4pPr>
      <a:lvl5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5pPr>
      <a:lvl6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6pPr>
      <a:lvl7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7pPr>
      <a:lvl8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8pPr>
      <a:lvl9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9pPr>
    </p:titleStyle>
    <p:bodyStyle>
      <a:lvl1pPr marL="1097280" marR="0" indent="-109728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1pPr>
      <a:lvl2pPr marL="3473129" marR="0" indent="-1278569"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2pPr>
      <a:lvl3pPr marL="5920740" marR="0" indent="-153162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3pPr>
      <a:lvl4pPr marL="829339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4pPr>
      <a:lvl5pPr marL="1048795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5pPr>
      <a:lvl6pPr marL="1268251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6pPr>
      <a:lvl7pPr marL="14877074"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7pPr>
      <a:lvl8pPr marL="1707163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8pPr>
      <a:lvl9pPr marL="19266196"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2"/>
          <p:cNvGrpSpPr/>
          <p:nvPr/>
        </p:nvGrpSpPr>
        <p:grpSpPr>
          <a:xfrm>
            <a:off x="341220" y="3479262"/>
            <a:ext cx="29101956" cy="5061075"/>
            <a:chOff x="0" y="0"/>
            <a:chExt cx="29101954" cy="6351540"/>
          </a:xfrm>
        </p:grpSpPr>
        <p:grpSp>
          <p:nvGrpSpPr>
            <p:cNvPr id="104" name="Rectangle 27"/>
            <p:cNvGrpSpPr/>
            <p:nvPr/>
          </p:nvGrpSpPr>
          <p:grpSpPr>
            <a:xfrm>
              <a:off x="0" y="0"/>
              <a:ext cx="29101954" cy="6351540"/>
              <a:chOff x="0" y="0"/>
              <a:chExt cx="29101953" cy="6351539"/>
            </a:xfrm>
          </p:grpSpPr>
          <p:sp>
            <p:nvSpPr>
              <p:cNvPr id="102" name="Rectangle"/>
              <p:cNvSpPr/>
              <p:nvPr/>
            </p:nvSpPr>
            <p:spPr>
              <a:xfrm>
                <a:off x="0" y="-1"/>
                <a:ext cx="29101954" cy="6351541"/>
              </a:xfrm>
              <a:prstGeom prst="rect">
                <a:avLst/>
              </a:prstGeom>
              <a:solidFill>
                <a:srgbClr val="FFFFFF"/>
              </a:solidFill>
              <a:ln w="12700" cap="flat">
                <a:noFill/>
                <a:miter lim="400000"/>
              </a:ln>
              <a:effectLst>
                <a:outerShdw blurRad="723900" dist="114300" dir="2700000" rotWithShape="0">
                  <a:srgbClr val="000000">
                    <a:alpha val="10000"/>
                  </a:srgbClr>
                </a:outerShdw>
              </a:effectLst>
            </p:spPr>
            <p:txBody>
              <a:bodyPr wrap="square" lIns="45719" tIns="45719" rIns="45719" bIns="45719" numCol="1" anchor="ctr">
                <a:noAutofit/>
              </a:bodyPr>
              <a:lstStyle/>
              <a:p>
                <a:pPr algn="ctr">
                  <a:defRPr>
                    <a:solidFill>
                      <a:srgbClr val="FFFFFF"/>
                    </a:solidFill>
                  </a:defRPr>
                </a:pPr>
                <a:endParaRPr dirty="0"/>
              </a:p>
            </p:txBody>
          </p:sp>
          <p:sp>
            <p:nvSpPr>
              <p:cNvPr id="103" name="v"/>
              <p:cNvSpPr/>
              <p:nvPr/>
            </p:nvSpPr>
            <p:spPr>
              <a:xfrm>
                <a:off x="45720" y="3175769"/>
                <a:ext cx="2901051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v</a:t>
                </a:r>
              </a:p>
            </p:txBody>
          </p:sp>
        </p:grpSp>
        <p:sp>
          <p:nvSpPr>
            <p:cNvPr id="105" name="TextBox 25"/>
            <p:cNvSpPr/>
            <p:nvPr/>
          </p:nvSpPr>
          <p:spPr>
            <a:xfrm>
              <a:off x="9625" y="256658"/>
              <a:ext cx="28702135" cy="56779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685800" indent="-685800">
                <a:buSzPct val="100000"/>
                <a:buChar char="-"/>
                <a:defRPr sz="4800">
                  <a:latin typeface="Segoe UI"/>
                  <a:ea typeface="Segoe UI"/>
                  <a:cs typeface="Segoe UI"/>
                  <a:sym typeface="Segoe UI"/>
                </a:defRPr>
              </a:pPr>
              <a:r>
                <a:rPr lang="en-US" dirty="0"/>
                <a:t>Various lines of evidence has shown a decline in mental health, especially in younger cohorts</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Physical activity is increasingly adopted as a first-line or adjunct treatment for psychological problems</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The purpose of the present study was to investigate how mental health differs across age groups and estimate the treatment effect of regular physical activity (PA) engagement on overall mental health </a:t>
              </a:r>
              <a:endParaRPr dirty="0"/>
            </a:p>
          </p:txBody>
        </p:sp>
      </p:grpSp>
      <p:grpSp>
        <p:nvGrpSpPr>
          <p:cNvPr id="22" name="Group 5">
            <a:extLst>
              <a:ext uri="{FF2B5EF4-FFF2-40B4-BE49-F238E27FC236}">
                <a16:creationId xmlns:a16="http://schemas.microsoft.com/office/drawing/2014/main" id="{A725CE75-8836-42C8-AFB7-37BF0F3367A7}"/>
              </a:ext>
            </a:extLst>
          </p:cNvPr>
          <p:cNvGrpSpPr/>
          <p:nvPr/>
        </p:nvGrpSpPr>
        <p:grpSpPr>
          <a:xfrm>
            <a:off x="386940" y="18805229"/>
            <a:ext cx="13270908" cy="12403178"/>
            <a:chOff x="0" y="-169992"/>
            <a:chExt cx="23331944" cy="4853873"/>
          </a:xfrm>
        </p:grpSpPr>
        <p:grpSp>
          <p:nvGrpSpPr>
            <p:cNvPr id="23" name="Rectangle 11">
              <a:extLst>
                <a:ext uri="{FF2B5EF4-FFF2-40B4-BE49-F238E27FC236}">
                  <a16:creationId xmlns:a16="http://schemas.microsoft.com/office/drawing/2014/main" id="{3C666D8F-CE32-4AAD-B4D5-DAFD19A7AD76}"/>
                </a:ext>
              </a:extLst>
            </p:cNvPr>
            <p:cNvGrpSpPr/>
            <p:nvPr/>
          </p:nvGrpSpPr>
          <p:grpSpPr>
            <a:xfrm>
              <a:off x="0" y="-169992"/>
              <a:ext cx="23331944" cy="4853873"/>
              <a:chOff x="0" y="-169991"/>
              <a:chExt cx="23331943" cy="4853871"/>
            </a:xfrm>
          </p:grpSpPr>
          <p:sp>
            <p:nvSpPr>
              <p:cNvPr id="25" name="Rectangle">
                <a:extLst>
                  <a:ext uri="{FF2B5EF4-FFF2-40B4-BE49-F238E27FC236}">
                    <a16:creationId xmlns:a16="http://schemas.microsoft.com/office/drawing/2014/main" id="{095260B8-4E1A-42BB-9706-41B8AD0B3D93}"/>
                  </a:ext>
                </a:extLst>
              </p:cNvPr>
              <p:cNvSpPr/>
              <p:nvPr/>
            </p:nvSpPr>
            <p:spPr>
              <a:xfrm>
                <a:off x="0" y="-169991"/>
                <a:ext cx="23331943" cy="4853871"/>
              </a:xfrm>
              <a:prstGeom prst="rect">
                <a:avLst/>
              </a:prstGeom>
              <a:solidFill>
                <a:srgbClr val="FFFFFF"/>
              </a:solidFill>
              <a:ln w="12700" cap="flat">
                <a:noFill/>
                <a:miter lim="400000"/>
              </a:ln>
              <a:effectLst>
                <a:outerShdw blurRad="723900" dist="114300" dir="2700000" rotWithShape="0">
                  <a:srgbClr val="000000">
                    <a:alpha val="1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v">
                <a:extLst>
                  <a:ext uri="{FF2B5EF4-FFF2-40B4-BE49-F238E27FC236}">
                    <a16:creationId xmlns:a16="http://schemas.microsoft.com/office/drawing/2014/main" id="{919AB564-BE6D-4A62-BD01-007A44D41B92}"/>
                  </a:ext>
                </a:extLst>
              </p:cNvPr>
              <p:cNvSpPr txBox="1"/>
              <p:nvPr/>
            </p:nvSpPr>
            <p:spPr>
              <a:xfrm>
                <a:off x="36655" y="2293411"/>
                <a:ext cx="23258632" cy="2670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a:solidFill>
                      <a:srgbClr val="FFFFFF"/>
                    </a:solidFill>
                  </a:defRPr>
                </a:lvl1pPr>
              </a:lstStyle>
              <a:p>
                <a:r>
                  <a:t>v</a:t>
                </a:r>
              </a:p>
            </p:txBody>
          </p:sp>
        </p:grpSp>
        <p:sp>
          <p:nvSpPr>
            <p:cNvPr id="24" name="TextBox 10">
              <a:extLst>
                <a:ext uri="{FF2B5EF4-FFF2-40B4-BE49-F238E27FC236}">
                  <a16:creationId xmlns:a16="http://schemas.microsoft.com/office/drawing/2014/main" id="{9BDF92F8-113D-4426-90B5-E48743BBFF49}"/>
                </a:ext>
              </a:extLst>
            </p:cNvPr>
            <p:cNvSpPr txBox="1"/>
            <p:nvPr/>
          </p:nvSpPr>
          <p:spPr>
            <a:xfrm>
              <a:off x="255587" y="515535"/>
              <a:ext cx="22799266" cy="34828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marL="685800" indent="-685800">
                <a:buSzPct val="100000"/>
                <a:buChar char="-"/>
                <a:defRPr sz="4800">
                  <a:latin typeface="Segoe UI"/>
                  <a:ea typeface="Segoe UI"/>
                  <a:cs typeface="Segoe UI"/>
                  <a:sym typeface="Segoe UI"/>
                </a:defRPr>
              </a:pPr>
              <a:r>
                <a:rPr lang="en-US" dirty="0"/>
                <a:t>Age is associated with greater wellbeing across active and inactive groups </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Physical activity was associated with significant (p &lt; 0.01) treatment effects on MHQ (ATC = 17.86; 95% CI: 15.07-20.64), which coincided with a standardized mean difference = 0.25</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This effect was relatively stable across age groups </a:t>
              </a:r>
              <a:endParaRPr dirty="0"/>
            </a:p>
          </p:txBody>
        </p:sp>
      </p:grpSp>
      <p:sp>
        <p:nvSpPr>
          <p:cNvPr id="94" name="TextBox 1"/>
          <p:cNvSpPr txBox="1"/>
          <p:nvPr/>
        </p:nvSpPr>
        <p:spPr>
          <a:xfrm>
            <a:off x="493824" y="31425818"/>
            <a:ext cx="1946667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6600" b="1" baseline="30000">
                <a:latin typeface="Rift Soft Light"/>
                <a:ea typeface="Rift Soft Light"/>
                <a:cs typeface="Rift Soft Light"/>
                <a:sym typeface="Rift Soft Light"/>
              </a:defRPr>
            </a:pPr>
            <a:r>
              <a:rPr lang="en-US" dirty="0"/>
              <a:t>Christopher Huong </a:t>
            </a:r>
            <a:r>
              <a:rPr dirty="0"/>
              <a:t>&amp; Denver Brown</a:t>
            </a:r>
            <a:r>
              <a:rPr lang="en-US" dirty="0"/>
              <a:t>, 2023</a:t>
            </a:r>
            <a:endParaRPr dirty="0"/>
          </a:p>
        </p:txBody>
      </p:sp>
      <p:grpSp>
        <p:nvGrpSpPr>
          <p:cNvPr id="99" name="Group 5"/>
          <p:cNvGrpSpPr/>
          <p:nvPr/>
        </p:nvGrpSpPr>
        <p:grpSpPr>
          <a:xfrm>
            <a:off x="350845" y="9526770"/>
            <a:ext cx="29092484" cy="9061048"/>
            <a:chOff x="-106022" y="-341132"/>
            <a:chExt cx="23401310" cy="4853873"/>
          </a:xfrm>
        </p:grpSpPr>
        <p:grpSp>
          <p:nvGrpSpPr>
            <p:cNvPr id="97" name="Rectangle 11"/>
            <p:cNvGrpSpPr/>
            <p:nvPr/>
          </p:nvGrpSpPr>
          <p:grpSpPr>
            <a:xfrm>
              <a:off x="-106022" y="-341132"/>
              <a:ext cx="23401310" cy="4853873"/>
              <a:chOff x="-106022" y="-341131"/>
              <a:chExt cx="23401309" cy="4853871"/>
            </a:xfrm>
          </p:grpSpPr>
          <p:sp>
            <p:nvSpPr>
              <p:cNvPr id="95" name="Rectangle"/>
              <p:cNvSpPr/>
              <p:nvPr/>
            </p:nvSpPr>
            <p:spPr>
              <a:xfrm>
                <a:off x="-106022" y="-341131"/>
                <a:ext cx="23331942" cy="4853871"/>
              </a:xfrm>
              <a:prstGeom prst="rect">
                <a:avLst/>
              </a:prstGeom>
              <a:solidFill>
                <a:srgbClr val="FFFFFF"/>
              </a:solidFill>
              <a:ln w="12700" cap="flat">
                <a:noFill/>
                <a:miter lim="400000"/>
              </a:ln>
              <a:effectLst>
                <a:outerShdw blurRad="723900" dist="114300" dir="2700000" rotWithShape="0">
                  <a:srgbClr val="000000">
                    <a:alpha val="1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96" name="v"/>
              <p:cNvSpPr txBox="1"/>
              <p:nvPr/>
            </p:nvSpPr>
            <p:spPr>
              <a:xfrm>
                <a:off x="36655" y="2293411"/>
                <a:ext cx="23258632" cy="2670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a:solidFill>
                      <a:srgbClr val="FFFFFF"/>
                    </a:solidFill>
                  </a:defRPr>
                </a:lvl1pPr>
              </a:lstStyle>
              <a:p>
                <a:r>
                  <a:t>v</a:t>
                </a:r>
              </a:p>
            </p:txBody>
          </p:sp>
        </p:grpSp>
        <p:sp>
          <p:nvSpPr>
            <p:cNvPr id="98" name="TextBox 10"/>
            <p:cNvSpPr txBox="1"/>
            <p:nvPr/>
          </p:nvSpPr>
          <p:spPr>
            <a:xfrm>
              <a:off x="-76987" y="-169834"/>
              <a:ext cx="23058290" cy="41681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marL="685800" indent="-685800">
                <a:buSzPct val="100000"/>
                <a:buChar char="-"/>
                <a:defRPr sz="4800">
                  <a:latin typeface="Segoe UI"/>
                  <a:ea typeface="Segoe UI"/>
                  <a:cs typeface="Segoe UI"/>
                  <a:sym typeface="Segoe UI"/>
                </a:defRPr>
              </a:pPr>
              <a:r>
                <a:rPr lang="en-US" dirty="0"/>
                <a:t>The 47-item MHQ is designed to assess a comprehensive range of psychiatric symptoms in a single questionnaire to estimate overall mental wellbeing and functioning in the population</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Distributions of covariates were balanced between the inactive and active groups using propensity score weights estimated with generalized boosted modeling</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The propensity score is the probability of assignment to a treatment given a vector of observed covariates, and were used to compute an ATC</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r>
                <a:rPr lang="en-US" dirty="0"/>
                <a:t>ATC: The hypothetical average treatment effect (i.e. PA) on those who did not receive the treatment</a:t>
              </a:r>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endParaRPr lang="en-US" dirty="0"/>
            </a:p>
            <a:p>
              <a:pPr marL="685800" indent="-685800">
                <a:buSzPct val="100000"/>
                <a:buChar char="-"/>
                <a:defRPr sz="4800">
                  <a:latin typeface="Segoe UI"/>
                  <a:ea typeface="Segoe UI"/>
                  <a:cs typeface="Segoe UI"/>
                  <a:sym typeface="Segoe UI"/>
                </a:defRPr>
              </a:pPr>
              <a:endParaRPr dirty="0"/>
            </a:p>
          </p:txBody>
        </p:sp>
      </p:grpSp>
      <p:sp>
        <p:nvSpPr>
          <p:cNvPr id="100" name="TextBox 18"/>
          <p:cNvSpPr txBox="1"/>
          <p:nvPr/>
        </p:nvSpPr>
        <p:spPr>
          <a:xfrm>
            <a:off x="341220" y="8724297"/>
            <a:ext cx="7548613"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a:latin typeface="Segoe UI Light"/>
                <a:ea typeface="Segoe UI Light"/>
                <a:cs typeface="Segoe UI Light"/>
                <a:sym typeface="Segoe UI Light"/>
              </a:defRPr>
            </a:lvl1pPr>
          </a:lstStyle>
          <a:p>
            <a:r>
              <a:rPr b="1" dirty="0"/>
              <a:t>Methods</a:t>
            </a:r>
          </a:p>
        </p:txBody>
      </p:sp>
      <p:sp>
        <p:nvSpPr>
          <p:cNvPr id="101" name="TextBox 28"/>
          <p:cNvSpPr txBox="1"/>
          <p:nvPr/>
        </p:nvSpPr>
        <p:spPr>
          <a:xfrm>
            <a:off x="386940" y="2576107"/>
            <a:ext cx="10119880"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a:latin typeface="Segoe UI Light"/>
                <a:ea typeface="Segoe UI Light"/>
                <a:cs typeface="Segoe UI Light"/>
                <a:sym typeface="Segoe UI Light"/>
              </a:defRPr>
            </a:lvl1pPr>
          </a:lstStyle>
          <a:p>
            <a:r>
              <a:rPr b="1" dirty="0"/>
              <a:t>Background</a:t>
            </a:r>
          </a:p>
        </p:txBody>
      </p:sp>
      <p:pic>
        <p:nvPicPr>
          <p:cNvPr id="107" name="Picture 7" descr="Picture 7"/>
          <p:cNvPicPr>
            <a:picLocks noChangeAspect="1"/>
          </p:cNvPicPr>
          <p:nvPr/>
        </p:nvPicPr>
        <p:blipFill>
          <a:blip r:embed="rId2"/>
          <a:stretch>
            <a:fillRect/>
          </a:stretch>
        </p:blipFill>
        <p:spPr>
          <a:xfrm>
            <a:off x="10035575" y="283028"/>
            <a:ext cx="8248651" cy="2209801"/>
          </a:xfrm>
          <a:prstGeom prst="rect">
            <a:avLst/>
          </a:prstGeom>
          <a:ln w="12700">
            <a:miter lim="400000"/>
          </a:ln>
        </p:spPr>
      </p:pic>
      <p:pic>
        <p:nvPicPr>
          <p:cNvPr id="108" name="Picture 2" descr="Picture 2"/>
          <p:cNvPicPr>
            <a:picLocks noChangeAspect="1"/>
          </p:cNvPicPr>
          <p:nvPr/>
        </p:nvPicPr>
        <p:blipFill>
          <a:blip r:embed="rId3"/>
          <a:stretch>
            <a:fillRect/>
          </a:stretch>
        </p:blipFill>
        <p:spPr>
          <a:xfrm>
            <a:off x="739941" y="468086"/>
            <a:ext cx="8572501" cy="1962151"/>
          </a:xfrm>
          <a:prstGeom prst="rect">
            <a:avLst/>
          </a:prstGeom>
          <a:ln w="12700">
            <a:miter lim="400000"/>
          </a:ln>
        </p:spPr>
      </p:pic>
      <p:sp>
        <p:nvSpPr>
          <p:cNvPr id="109" name="TextBox 24"/>
          <p:cNvSpPr txBox="1"/>
          <p:nvPr/>
        </p:nvSpPr>
        <p:spPr>
          <a:xfrm>
            <a:off x="341220" y="18391682"/>
            <a:ext cx="9131457"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a:latin typeface="Segoe UI Light"/>
                <a:ea typeface="Segoe UI Light"/>
                <a:cs typeface="Segoe UI Light"/>
                <a:sym typeface="Segoe UI Light"/>
              </a:defRPr>
            </a:lvl1pPr>
          </a:lstStyle>
          <a:p>
            <a:r>
              <a:rPr b="1" dirty="0"/>
              <a:t>Results</a:t>
            </a:r>
          </a:p>
        </p:txBody>
      </p:sp>
      <p:sp>
        <p:nvSpPr>
          <p:cNvPr id="110" name="TextBox 32"/>
          <p:cNvSpPr txBox="1"/>
          <p:nvPr/>
        </p:nvSpPr>
        <p:spPr>
          <a:xfrm>
            <a:off x="18547488" y="226047"/>
            <a:ext cx="30296300"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8000" b="1">
                <a:latin typeface="Segoe UI Black"/>
                <a:ea typeface="Segoe UI Black"/>
                <a:cs typeface="Segoe UI Black"/>
                <a:sym typeface="Segoe UI Black"/>
              </a:defRPr>
            </a:lvl1pPr>
          </a:lstStyle>
          <a:p>
            <a:r>
              <a:rPr lang="en-US" dirty="0"/>
              <a:t>Estimating treatment effects of physical exercise </a:t>
            </a:r>
          </a:p>
          <a:p>
            <a:r>
              <a:rPr lang="en-US" dirty="0"/>
              <a:t>on mental health: A propensity score analysis</a:t>
            </a:r>
          </a:p>
        </p:txBody>
      </p:sp>
      <p:sp>
        <p:nvSpPr>
          <p:cNvPr id="111" name="Rectangle 3"/>
          <p:cNvSpPr/>
          <p:nvPr/>
        </p:nvSpPr>
        <p:spPr>
          <a:xfrm>
            <a:off x="31525029" y="3479262"/>
            <a:ext cx="17205771" cy="15108556"/>
          </a:xfrm>
          <a:prstGeom prst="rect">
            <a:avLst/>
          </a:prstGeom>
          <a:gradFill>
            <a:gsLst>
              <a:gs pos="0">
                <a:srgbClr val="70A6DB"/>
              </a:gs>
              <a:gs pos="50000">
                <a:srgbClr val="559BDB"/>
              </a:gs>
              <a:gs pos="100000">
                <a:srgbClr val="448AC9"/>
              </a:gs>
            </a:gsLst>
            <a:lin ang="5400000"/>
          </a:gradFill>
          <a:ln w="6350">
            <a:solidFill>
              <a:schemeClr val="accent5"/>
            </a:solidFill>
            <a:miter/>
          </a:ln>
        </p:spPr>
        <p:txBody>
          <a:bodyPr lIns="45719" rIns="45719" anchor="ctr"/>
          <a:lstStyle/>
          <a:p>
            <a:pPr>
              <a:defRPr>
                <a:solidFill>
                  <a:srgbClr val="FFFFFF"/>
                </a:solidFill>
              </a:defRPr>
            </a:pPr>
            <a:endParaRPr/>
          </a:p>
        </p:txBody>
      </p:sp>
      <p:sp>
        <p:nvSpPr>
          <p:cNvPr id="112" name="TextBox 4"/>
          <p:cNvSpPr txBox="1"/>
          <p:nvPr/>
        </p:nvSpPr>
        <p:spPr>
          <a:xfrm>
            <a:off x="32580316" y="6519847"/>
            <a:ext cx="15095196" cy="8556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2500" b="1">
                <a:solidFill>
                  <a:srgbClr val="FFFFFF"/>
                </a:solidFill>
                <a:latin typeface="Segoe UI Black"/>
                <a:ea typeface="Segoe UI Black"/>
                <a:cs typeface="Segoe UI Black"/>
                <a:sym typeface="Segoe UI Black"/>
              </a:defRPr>
            </a:lvl1pPr>
          </a:lstStyle>
          <a:p>
            <a:r>
              <a:rPr lang="en-US" sz="11000" dirty="0"/>
              <a:t>Physical activity is associated with greater overall mental health across all adult age groups</a:t>
            </a:r>
          </a:p>
        </p:txBody>
      </p:sp>
      <p:pic>
        <p:nvPicPr>
          <p:cNvPr id="6" name="Picture 5">
            <a:extLst>
              <a:ext uri="{FF2B5EF4-FFF2-40B4-BE49-F238E27FC236}">
                <a16:creationId xmlns:a16="http://schemas.microsoft.com/office/drawing/2014/main" id="{AB66558A-E403-40E3-ABEB-D64C0F787D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2982" y="18766485"/>
            <a:ext cx="19840082" cy="12355922"/>
          </a:xfrm>
          <a:prstGeom prst="rect">
            <a:avLst/>
          </a:prstGeom>
        </p:spPr>
      </p:pic>
      <p:pic>
        <p:nvPicPr>
          <p:cNvPr id="10" name="Picture 9">
            <a:extLst>
              <a:ext uri="{FF2B5EF4-FFF2-40B4-BE49-F238E27FC236}">
                <a16:creationId xmlns:a16="http://schemas.microsoft.com/office/drawing/2014/main" id="{40DD5CF0-41AB-43CD-9F48-9E0AB0889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655" y="18795123"/>
            <a:ext cx="12381582" cy="12454847"/>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TotalTime>
  <Words>252</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Rift Soft Light</vt:lpstr>
      <vt:lpstr>Segoe UI</vt:lpstr>
      <vt:lpstr>Segoe UI Black</vt:lpstr>
      <vt:lpstr>Segoe UI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Huong</dc:creator>
  <cp:lastModifiedBy>Christopher Huong</cp:lastModifiedBy>
  <cp:revision>7</cp:revision>
  <dcterms:modified xsi:type="dcterms:W3CDTF">2023-04-02T04:42:46Z</dcterms:modified>
</cp:coreProperties>
</file>