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3" r:id="rId8"/>
    <p:sldId id="274" r:id="rId9"/>
    <p:sldId id="259" r:id="rId10"/>
    <p:sldId id="262" r:id="rId11"/>
    <p:sldId id="260" r:id="rId12"/>
    <p:sldId id="261" r:id="rId13"/>
    <p:sldId id="263" r:id="rId14"/>
    <p:sldId id="264" r:id="rId15"/>
    <p:sldId id="276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7" r:id="rId25"/>
    <p:sldId id="27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2229-4741-4295-8F51-66911B0D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2324E-7DF6-432B-A2BF-C34C7EAC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038B-6B20-401D-A12F-211474B7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7947-7462-48D7-9AF3-5CED7C66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BDDD-607D-44DA-A729-F4EF78C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EC86-C539-4914-AA11-2F0BAA59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99AA8-52E8-463A-9708-817BED4A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80FD-7BBF-4987-9A41-43D9531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9877-C445-462C-999B-B6DB1EAD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5203-CF54-45F7-8EC3-1EB2999B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4CE00-4C87-4A14-AEE3-F020E93C3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83ED-0CC2-46CB-98A8-FD76F39A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AA70-8D9B-41C5-A3E8-BA22AFA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9D5D-E34A-47AE-8F11-7CD8FA48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3FB5-2224-4C26-9A12-7D521C5F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417-57EB-438C-8764-76E7ABD1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4EBE-4D0E-4FD6-A528-BFE1A39F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8BFB-C258-4972-A073-306C910A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B256-1243-4EB6-BA56-15415B56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FEA8-9E89-462A-B74F-0B1DBAF8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1CA-DD3A-4853-94A8-847B7B93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3630-EA93-4881-96F5-E40F222B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7DA5-1376-4BD8-B505-9720BDBF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F728-2009-4936-8949-1A83A62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9838-ACA1-40D2-9990-202795EB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411C-5E97-43A6-9E20-EAC0DAB2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0F42-3B75-4793-95ED-931A7ED0F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A757B-C548-46A9-9950-85E1F09DA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40FB-56C2-4AFB-8CDC-68CB9810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ADB12-6488-49F4-9064-60E1CB1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44F46-B242-4CC2-B291-8A4B72C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0353-60C8-4B7F-9F45-DAB5A7B2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ACDB-297A-4B3E-836B-3DF40D86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0F661-1BA7-4E90-928E-E074196C8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B9BDD-BAA8-4F28-9E86-DA262C643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85574-1EF3-4FCC-887E-33F23535E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F4B59-59F8-40FA-BCB9-33D05043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7F6A4-A3C0-4F6B-B9C7-F4948551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98240-7977-482C-B706-0BC6F2D8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7CCF-1BD9-4017-9A00-0CCE97D3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E7111-BA8D-4E23-AE56-50A121E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31009-9ECD-4983-AA7C-7E45C76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E7FF0-A873-469D-8210-616A4E0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08952-818A-4914-B8E4-77ADBCEB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A4C63-E2E1-40EE-A42C-509A636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46BA0-B0E3-46D1-82FC-B4A9F49F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7BC7-740C-4F9C-816B-B11EED0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34DE-A88E-4346-9054-3BF807F5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47F9-86C7-47FE-BEA2-3B142BFF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C657-2DF8-446C-BA42-FDE9D494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93E2-BD38-413A-AF50-354C449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A2F7-DC4B-475F-8DC9-CAFD87D8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D4D3-9AEB-4C30-92AB-B43B8E4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BA727-0FFD-4055-ADB7-CAC43440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13AA-4BED-4C62-B28B-F13EBFF8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85F8-94EF-493E-A9FE-60693E67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6A55-3B96-4913-8DFB-64556E4A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0117-5C7E-401E-8407-B1A2FCD0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21B00-72D3-47BD-987D-BB931C84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1099-FF54-4F02-80BB-6BADC0BB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B22E-1AE8-479E-A76B-C401A5D7C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54E1-52BA-4712-95C0-ED22929B55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1333-9450-40E1-920E-7A448F828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48D8-5B72-4796-A484-9D5493F6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C0E8B-3E38-4BDA-AE4F-EB474BC6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1928-0520-44E6-B478-0B3315B10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of The Social Anxiety and Depression Life Interference Inventory – 24 (SADLI-24)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9301-BF28-4374-A8C6-274ED62F1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Yancey</a:t>
            </a:r>
          </a:p>
          <a:p>
            <a:r>
              <a:rPr lang="en-US" dirty="0"/>
              <a:t>Stefany Pleitez</a:t>
            </a:r>
          </a:p>
          <a:p>
            <a:r>
              <a:rPr lang="en-US" dirty="0"/>
              <a:t>Christopher Huong</a:t>
            </a:r>
          </a:p>
        </p:txBody>
      </p:sp>
    </p:spTree>
    <p:extLst>
      <p:ext uri="{BB962C8B-B14F-4D97-AF65-F5344CB8AC3E}">
        <p14:creationId xmlns:p14="http://schemas.microsoft.com/office/powerpoint/2010/main" val="244696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3C9C-17BA-4195-C1DB-245359FE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B600-2882-C7A8-0D9F-5E7BB4F4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sum(is.na(</a:t>
            </a:r>
            <a:r>
              <a:rPr lang="en-US" dirty="0" err="1"/>
              <a:t>sbqr_demo</a:t>
            </a:r>
            <a:r>
              <a:rPr lang="en-US" dirty="0"/>
              <a:t>))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sum(is.na(</a:t>
            </a:r>
            <a:r>
              <a:rPr lang="en-US" dirty="0" err="1"/>
              <a:t>sadli</a:t>
            </a:r>
            <a:r>
              <a:rPr lang="en-US" dirty="0"/>
              <a:t>))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sum(is.na(</a:t>
            </a:r>
            <a:r>
              <a:rPr lang="en-US" dirty="0" err="1"/>
              <a:t>panas</a:t>
            </a:r>
            <a:r>
              <a:rPr lang="en-US" dirty="0"/>
              <a:t>))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sum(is.na(</a:t>
            </a:r>
            <a:r>
              <a:rPr lang="en-US" dirty="0" err="1"/>
              <a:t>spai</a:t>
            </a:r>
            <a:r>
              <a:rPr lang="en-US" dirty="0"/>
              <a:t>))</a:t>
            </a:r>
          </a:p>
          <a:p>
            <a:r>
              <a:rPr lang="en-US" dirty="0"/>
              <a:t>[1] 0</a:t>
            </a:r>
          </a:p>
        </p:txBody>
      </p:sp>
    </p:spTree>
    <p:extLst>
      <p:ext uri="{BB962C8B-B14F-4D97-AF65-F5344CB8AC3E}">
        <p14:creationId xmlns:p14="http://schemas.microsoft.com/office/powerpoint/2010/main" val="2142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1EB4F-EA2E-1DF6-B54A-A97C552F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" y="1648047"/>
            <a:ext cx="12078798" cy="5209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83259-B8C2-553E-9701-BB67B9F9CF58}"/>
              </a:ext>
            </a:extLst>
          </p:cNvPr>
          <p:cNvSpPr txBox="1"/>
          <p:nvPr/>
        </p:nvSpPr>
        <p:spPr>
          <a:xfrm>
            <a:off x="1486786" y="414669"/>
            <a:ext cx="921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SADLI – 24 Item-level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00820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162-3567-C57A-4B49-F8F22913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560998"/>
          </a:xfrm>
        </p:spPr>
        <p:txBody>
          <a:bodyPr>
            <a:normAutofit fontScale="90000"/>
          </a:bodyPr>
          <a:lstStyle/>
          <a:p>
            <a:r>
              <a:rPr lang="en-US" dirty="0"/>
              <a:t>Reliability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5CDC-D9DB-570B-101B-F4C56CC7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E12-8E32-5536-16EB-F480D90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7" y="116959"/>
            <a:ext cx="11663916" cy="1084520"/>
          </a:xfrm>
        </p:spPr>
        <p:txBody>
          <a:bodyPr/>
          <a:lstStyle/>
          <a:p>
            <a:r>
              <a:rPr lang="en-US" dirty="0"/>
              <a:t>Computing Subscale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4302-D4C1-D17B-E979-388A3832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7" y="1201479"/>
            <a:ext cx="11858846" cy="4975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###        COMPUTE SUM SCORES FOR SOCIAL ANXIETY LIFE INTERFERENCE - 12</a:t>
            </a:r>
          </a:p>
          <a:p>
            <a:pPr marL="0" indent="0">
              <a:buNone/>
            </a:pPr>
            <a:r>
              <a:rPr lang="en-US" dirty="0" err="1"/>
              <a:t>sadli</a:t>
            </a:r>
            <a:r>
              <a:rPr lang="en-US" dirty="0"/>
              <a:t> &lt;- mutate(</a:t>
            </a:r>
            <a:r>
              <a:rPr lang="en-US" dirty="0" err="1"/>
              <a:t>sadli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sadli_sa</a:t>
            </a:r>
            <a:r>
              <a:rPr lang="en-US" dirty="0"/>
              <a:t> = V3 + V4 + V7 + V10 + V11 + V12 +</a:t>
            </a:r>
          </a:p>
          <a:p>
            <a:pPr marL="0" indent="0">
              <a:buNone/>
            </a:pPr>
            <a:r>
              <a:rPr lang="en-US" dirty="0"/>
              <a:t>                  V14 + V15 + V20 + V21 + V23 + V24)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       COMPUTE SUM SCORES FOR DEPRESSION LIFE INTERFERENCE - 12</a:t>
            </a:r>
          </a:p>
          <a:p>
            <a:pPr marL="0" indent="0">
              <a:buNone/>
            </a:pPr>
            <a:r>
              <a:rPr lang="en-US" dirty="0" err="1"/>
              <a:t>sadli</a:t>
            </a:r>
            <a:r>
              <a:rPr lang="en-US" dirty="0"/>
              <a:t> &lt;- mutate(</a:t>
            </a:r>
            <a:r>
              <a:rPr lang="en-US" dirty="0" err="1"/>
              <a:t>sadli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sadli_depr</a:t>
            </a:r>
            <a:r>
              <a:rPr lang="en-US" dirty="0"/>
              <a:t> = V1 + V2 + V5 + V6 + V8 + V9 +</a:t>
            </a:r>
          </a:p>
          <a:p>
            <a:pPr marL="0" indent="0">
              <a:buNone/>
            </a:pPr>
            <a:r>
              <a:rPr lang="en-US" dirty="0"/>
              <a:t>                V13 + V16 + V17 + V18 + V19 + V22)</a:t>
            </a:r>
          </a:p>
        </p:txBody>
      </p:sp>
    </p:spTree>
    <p:extLst>
      <p:ext uri="{BB962C8B-B14F-4D97-AF65-F5344CB8AC3E}">
        <p14:creationId xmlns:p14="http://schemas.microsoft.com/office/powerpoint/2010/main" val="366923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BDFC-D56A-C344-7902-7B25B54C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567"/>
            <a:ext cx="10515600" cy="57303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###       SOCIAL PHOBIA AND ANXIETY INVENTORY - 23 </a:t>
            </a:r>
          </a:p>
          <a:p>
            <a:r>
              <a:rPr lang="en-US" dirty="0"/>
              <a:t>###       SPAI-23</a:t>
            </a:r>
          </a:p>
          <a:p>
            <a:r>
              <a:rPr lang="en-US" dirty="0"/>
              <a:t>###      </a:t>
            </a:r>
          </a:p>
          <a:p>
            <a:r>
              <a:rPr lang="en-US" dirty="0"/>
              <a:t>###       COMPUTE SUM SCORES FOR SOCIAL PHOBIA SCALE</a:t>
            </a:r>
          </a:p>
          <a:p>
            <a:endParaRPr lang="en-US" dirty="0"/>
          </a:p>
          <a:p>
            <a:r>
              <a:rPr lang="en-US" dirty="0" err="1"/>
              <a:t>spai</a:t>
            </a:r>
            <a:r>
              <a:rPr lang="en-US" dirty="0"/>
              <a:t> &lt;- mutate(</a:t>
            </a:r>
            <a:r>
              <a:rPr lang="en-US" dirty="0" err="1"/>
              <a:t>spai</a:t>
            </a:r>
            <a:r>
              <a:rPr lang="en-US" dirty="0"/>
              <a:t>,</a:t>
            </a:r>
          </a:p>
          <a:p>
            <a:r>
              <a:rPr lang="en-US" dirty="0"/>
              <a:t>               </a:t>
            </a:r>
            <a:r>
              <a:rPr lang="en-US" dirty="0" err="1"/>
              <a:t>spai_sp</a:t>
            </a:r>
            <a:r>
              <a:rPr lang="en-US" dirty="0"/>
              <a:t> = V1 + V2 + V3 + V4 + V5 + V6 + V7 +</a:t>
            </a:r>
          </a:p>
          <a:p>
            <a:r>
              <a:rPr lang="en-US" dirty="0"/>
              <a:t>                 V8 + V9 + V10 + V11 + V12 + V13 + V14 + V15 + V16)</a:t>
            </a:r>
          </a:p>
          <a:p>
            <a:endParaRPr lang="en-US" dirty="0"/>
          </a:p>
          <a:p>
            <a:r>
              <a:rPr lang="en-US" dirty="0"/>
              <a:t>###       COMPUTE SUM SCORES FOR AGORAPHOBIA SCALE</a:t>
            </a:r>
          </a:p>
          <a:p>
            <a:endParaRPr lang="en-US" dirty="0"/>
          </a:p>
          <a:p>
            <a:r>
              <a:rPr lang="en-US" dirty="0" err="1"/>
              <a:t>spai</a:t>
            </a:r>
            <a:r>
              <a:rPr lang="en-US" dirty="0"/>
              <a:t> &lt;- mutate(</a:t>
            </a:r>
            <a:r>
              <a:rPr lang="en-US" dirty="0" err="1"/>
              <a:t>spai</a:t>
            </a:r>
            <a:r>
              <a:rPr lang="en-US" dirty="0"/>
              <a:t>,</a:t>
            </a:r>
          </a:p>
          <a:p>
            <a:r>
              <a:rPr lang="en-US" dirty="0"/>
              <a:t>               </a:t>
            </a:r>
            <a:r>
              <a:rPr lang="en-US" dirty="0" err="1"/>
              <a:t>spai_agora</a:t>
            </a:r>
            <a:r>
              <a:rPr lang="en-US" dirty="0"/>
              <a:t> = V17 + V18 + V19 + V20 + V21 + V22 + V23)</a:t>
            </a:r>
          </a:p>
        </p:txBody>
      </p:sp>
    </p:spTree>
    <p:extLst>
      <p:ext uri="{BB962C8B-B14F-4D97-AF65-F5344CB8AC3E}">
        <p14:creationId xmlns:p14="http://schemas.microsoft.com/office/powerpoint/2010/main" val="241500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7F0F-16A2-1F95-80E7-3D68DF9F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158"/>
            <a:ext cx="10515600" cy="56028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POSTIVE AND NEGATIVE AFFECT SCALE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POSITIVE AFFECT</a:t>
            </a:r>
          </a:p>
          <a:p>
            <a:pPr marL="0" indent="0">
              <a:buNone/>
            </a:pPr>
            <a:r>
              <a:rPr lang="en-US" dirty="0" err="1"/>
              <a:t>panas</a:t>
            </a:r>
            <a:r>
              <a:rPr lang="en-US" dirty="0"/>
              <a:t> &lt;- mutate(</a:t>
            </a:r>
            <a:r>
              <a:rPr lang="en-US" dirty="0" err="1"/>
              <a:t>panas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pos = V1 + V3 + V5 + V9 + V10 + V12 + V14 + V16 + V17 + V19)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NEGATIVE AFFECT</a:t>
            </a:r>
          </a:p>
          <a:p>
            <a:pPr marL="0" indent="0">
              <a:buNone/>
            </a:pPr>
            <a:r>
              <a:rPr lang="en-US" dirty="0" err="1"/>
              <a:t>panas</a:t>
            </a:r>
            <a:r>
              <a:rPr lang="en-US" dirty="0"/>
              <a:t> &lt;- mutate(</a:t>
            </a:r>
            <a:r>
              <a:rPr lang="en-US" dirty="0" err="1"/>
              <a:t>panas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neg = V2 + V4 + V6 + V7 + V8 + V11 + V13 + V15 + V18 + V20)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3D4-4B8F-3419-ABF7-4F01544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subscale columns to SBQ-R + Demographics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9994-FB68-1D74-B673-38A547E8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sbqr_demo</a:t>
            </a:r>
            <a:r>
              <a:rPr lang="en-US" dirty="0"/>
              <a:t> &lt;- </a:t>
            </a:r>
            <a:r>
              <a:rPr lang="en-US" dirty="0" err="1"/>
              <a:t>sbqr_demo</a:t>
            </a:r>
            <a:r>
              <a:rPr lang="en-US" dirty="0"/>
              <a:t> %&gt;%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add_column</a:t>
            </a:r>
            <a:r>
              <a:rPr lang="en-US" dirty="0"/>
              <a:t>( </a:t>
            </a:r>
            <a:r>
              <a:rPr lang="en-US" dirty="0" err="1"/>
              <a:t>sadli_sa</a:t>
            </a:r>
            <a:r>
              <a:rPr lang="en-US" dirty="0"/>
              <a:t> = </a:t>
            </a:r>
            <a:r>
              <a:rPr lang="en-US" dirty="0" err="1"/>
              <a:t>sadli$sadli_sa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sadli_depr</a:t>
            </a:r>
            <a:r>
              <a:rPr lang="en-US" dirty="0"/>
              <a:t> = </a:t>
            </a:r>
            <a:r>
              <a:rPr lang="en-US" dirty="0" err="1"/>
              <a:t>sadli$sadli_depr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spai_sp</a:t>
            </a:r>
            <a:r>
              <a:rPr lang="en-US" dirty="0"/>
              <a:t> = </a:t>
            </a:r>
            <a:r>
              <a:rPr lang="en-US" dirty="0" err="1"/>
              <a:t>spai$spai_sp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spai_agora</a:t>
            </a:r>
            <a:r>
              <a:rPr lang="en-US" dirty="0"/>
              <a:t> = </a:t>
            </a:r>
            <a:r>
              <a:rPr lang="en-US" dirty="0" err="1"/>
              <a:t>spai$spai_agora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panas_p</a:t>
            </a:r>
            <a:r>
              <a:rPr lang="en-US" dirty="0"/>
              <a:t> = </a:t>
            </a:r>
            <a:r>
              <a:rPr lang="en-US" dirty="0" err="1"/>
              <a:t>panas$pos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panas_n</a:t>
            </a:r>
            <a:r>
              <a:rPr lang="en-US" dirty="0"/>
              <a:t> = </a:t>
            </a:r>
            <a:r>
              <a:rPr lang="en-US" dirty="0" err="1"/>
              <a:t>panas$neg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36D-C365-B3F8-E8E9-BF46399A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1B9B-DCAF-A237-D004-D32EC97F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825625"/>
            <a:ext cx="1154695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library(</a:t>
            </a:r>
            <a:r>
              <a:rPr lang="en-US" sz="2400" dirty="0" err="1"/>
              <a:t>lavaan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cfa_model</a:t>
            </a:r>
            <a:r>
              <a:rPr lang="en-US" sz="2400" dirty="0"/>
              <a:t> &lt;- '</a:t>
            </a:r>
            <a:r>
              <a:rPr lang="en-US" sz="2400" dirty="0" err="1"/>
              <a:t>sa</a:t>
            </a:r>
            <a:r>
              <a:rPr lang="en-US" sz="2400" dirty="0"/>
              <a:t> =~ V3 + V4 + V7 + V10 + V11 + V12 + V14 + V15 + V20 + V21 + V23 + V24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depr</a:t>
            </a:r>
            <a:r>
              <a:rPr lang="en-US" sz="2400" dirty="0"/>
              <a:t> =~ V1 + V2 + V5 + V6 + V8 + V9 + V13 + V16 + V17 + V18 + V19 + V22'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cfafit</a:t>
            </a:r>
            <a:r>
              <a:rPr lang="en-US" sz="2400" dirty="0"/>
              <a:t> &lt;- </a:t>
            </a:r>
            <a:r>
              <a:rPr lang="en-US" sz="2400" dirty="0" err="1"/>
              <a:t>cfa</a:t>
            </a:r>
            <a:r>
              <a:rPr lang="en-US" sz="2400" dirty="0"/>
              <a:t>(</a:t>
            </a:r>
            <a:r>
              <a:rPr lang="en-US" sz="2400" dirty="0" err="1"/>
              <a:t>cfa_model</a:t>
            </a:r>
            <a:r>
              <a:rPr lang="en-US" sz="2400" dirty="0"/>
              <a:t>, data = </a:t>
            </a:r>
            <a:r>
              <a:rPr lang="en-US" sz="2400" dirty="0" err="1"/>
              <a:t>sadli</a:t>
            </a:r>
            <a:r>
              <a:rPr lang="en-US" sz="2400" dirty="0"/>
              <a:t>, std.lv = TRUE)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summary(</a:t>
            </a:r>
            <a:r>
              <a:rPr lang="en-US" sz="2400" dirty="0" err="1"/>
              <a:t>cfafit</a:t>
            </a:r>
            <a:r>
              <a:rPr lang="en-US" sz="2400" dirty="0"/>
              <a:t>, </a:t>
            </a:r>
            <a:r>
              <a:rPr lang="en-US" sz="2400" dirty="0" err="1"/>
              <a:t>fit.measures</a:t>
            </a:r>
            <a:r>
              <a:rPr lang="en-US" sz="2400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63665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D05D-9233-62E5-9D6A-4E32ED6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69ED3-C84A-EFE5-9009-972900536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423" y="1696004"/>
            <a:ext cx="6421594" cy="3887128"/>
          </a:xfrm>
        </p:spPr>
      </p:pic>
    </p:spTree>
    <p:extLst>
      <p:ext uri="{BB962C8B-B14F-4D97-AF65-F5344CB8AC3E}">
        <p14:creationId xmlns:p14="http://schemas.microsoft.com/office/powerpoint/2010/main" val="88605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B23-644D-194F-1E49-DC4BF3EF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B04FE-D026-804B-F793-F4BFE86F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65951"/>
            <a:ext cx="8249881" cy="132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5FA11-F9C1-C816-F8AD-6A4F7883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91513"/>
            <a:ext cx="8249880" cy="2956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FCAE66-5617-D7C0-DF8D-BA4060F4BB72}"/>
              </a:ext>
            </a:extLst>
          </p:cNvPr>
          <p:cNvSpPr txBox="1"/>
          <p:nvPr/>
        </p:nvSpPr>
        <p:spPr>
          <a:xfrm>
            <a:off x="9388549" y="2009553"/>
            <a:ext cx="25837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CFI &gt; 0.90 = adequate</a:t>
            </a:r>
          </a:p>
          <a:p>
            <a:r>
              <a:rPr lang="en-US" dirty="0"/>
              <a:t>TLI &gt; 0.95 = adequate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RMSEA &lt; 0.08 = adequate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SRMR &lt; 0.08 = excellent</a:t>
            </a:r>
          </a:p>
        </p:txBody>
      </p:sp>
    </p:spTree>
    <p:extLst>
      <p:ext uri="{BB962C8B-B14F-4D97-AF65-F5344CB8AC3E}">
        <p14:creationId xmlns:p14="http://schemas.microsoft.com/office/powerpoint/2010/main" val="51643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4341-9C45-2018-25DF-FD4426CF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>
            <a:normAutofit/>
          </a:bodyPr>
          <a:lstStyle/>
          <a:p>
            <a:r>
              <a:rPr lang="en-US" sz="3200" dirty="0"/>
              <a:t>Anxiety disorders and depression tend to co-occur in clinical populations (Osman 2011)</a:t>
            </a:r>
          </a:p>
          <a:p>
            <a:pPr lvl="1"/>
            <a:r>
              <a:rPr lang="en-US" sz="3200" dirty="0"/>
              <a:t>No existing measures assess both Social Anxiety Disorder and MDD symptoms</a:t>
            </a:r>
          </a:p>
          <a:p>
            <a:r>
              <a:rPr lang="en-US" sz="3200" dirty="0"/>
              <a:t>Current tools do not emphasize the extent to which Social Anxiety Disorder might “interfere with the daily or normal routine of an individual” (Osman 2011)</a:t>
            </a:r>
          </a:p>
          <a:p>
            <a:endParaRPr lang="en-US" sz="3200" dirty="0"/>
          </a:p>
          <a:p>
            <a:r>
              <a:rPr lang="en-US" sz="3200" dirty="0"/>
              <a:t>The SADLI-24 was developed to address these limitations</a:t>
            </a:r>
          </a:p>
        </p:txBody>
      </p:sp>
    </p:spTree>
    <p:extLst>
      <p:ext uri="{BB962C8B-B14F-4D97-AF65-F5344CB8AC3E}">
        <p14:creationId xmlns:p14="http://schemas.microsoft.com/office/powerpoint/2010/main" val="147904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53F2-6863-37B5-21E2-EE473C5B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Factor Loadings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87CEB-DF6D-BBD3-5B47-7472F2CF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684"/>
            <a:ext cx="5633986" cy="5357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609A4-426F-2FB4-3684-A9E65FD44B41}"/>
              </a:ext>
            </a:extLst>
          </p:cNvPr>
          <p:cNvSpPr txBox="1"/>
          <p:nvPr/>
        </p:nvSpPr>
        <p:spPr>
          <a:xfrm>
            <a:off x="6377354" y="1195754"/>
            <a:ext cx="49764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V7: fear or concerns about your heart beating too hard or fast when you are in most new or social situations</a:t>
            </a:r>
          </a:p>
          <a:p>
            <a:endParaRPr lang="en-US" dirty="0"/>
          </a:p>
          <a:p>
            <a:r>
              <a:rPr lang="en-US" dirty="0"/>
              <a:t>V10: fear or concerns about feeling self conscious in front of other/unfamiliar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V16: thoughts of suicide (ideation, wish, or attempt) or death that pop into your head</a:t>
            </a:r>
          </a:p>
          <a:p>
            <a:endParaRPr lang="en-US" dirty="0"/>
          </a:p>
          <a:p>
            <a:r>
              <a:rPr lang="en-US" dirty="0"/>
              <a:t>V19: difficulties getting started, not having as much energy as you used to have</a:t>
            </a:r>
          </a:p>
        </p:txBody>
      </p:sp>
    </p:spTree>
    <p:extLst>
      <p:ext uri="{BB962C8B-B14F-4D97-AF65-F5344CB8AC3E}">
        <p14:creationId xmlns:p14="http://schemas.microsoft.com/office/powerpoint/2010/main" val="348470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53E2-89C3-341B-3C50-FC980BE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 (Correlation 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A550-AAF5-A6FB-7E1F-DA618BE7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corrplot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correlation.pvalues</a:t>
            </a:r>
            <a:r>
              <a:rPr lang="en-US" dirty="0"/>
              <a:t> &lt;- </a:t>
            </a:r>
            <a:r>
              <a:rPr lang="en-US" dirty="0" err="1"/>
              <a:t>cor.mtest</a:t>
            </a:r>
            <a:r>
              <a:rPr lang="en-US" dirty="0"/>
              <a:t>(</a:t>
            </a:r>
            <a:r>
              <a:rPr lang="en-US" dirty="0" err="1"/>
              <a:t>cor_matrix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corrplot</a:t>
            </a:r>
            <a:r>
              <a:rPr lang="en-US" dirty="0"/>
              <a:t>(</a:t>
            </a:r>
            <a:r>
              <a:rPr lang="en-US" dirty="0" err="1"/>
              <a:t>cor_matrix</a:t>
            </a:r>
            <a:r>
              <a:rPr lang="en-US" dirty="0"/>
              <a:t>, method = "number", type = "full",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tl.col</a:t>
            </a:r>
            <a:r>
              <a:rPr lang="en-US" dirty="0"/>
              <a:t> = "black", order = "original",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p.mat</a:t>
            </a:r>
            <a:r>
              <a:rPr lang="en-US" dirty="0"/>
              <a:t> = </a:t>
            </a:r>
            <a:r>
              <a:rPr lang="en-US" dirty="0" err="1"/>
              <a:t>correlation.pvalues</a:t>
            </a:r>
            <a:r>
              <a:rPr lang="en-US" dirty="0"/>
              <a:t>[["p"]], </a:t>
            </a:r>
            <a:r>
              <a:rPr lang="en-US" dirty="0" err="1"/>
              <a:t>sig.level</a:t>
            </a:r>
            <a:r>
              <a:rPr lang="en-US" dirty="0"/>
              <a:t> = .05)</a:t>
            </a:r>
          </a:p>
        </p:txBody>
      </p:sp>
    </p:spTree>
    <p:extLst>
      <p:ext uri="{BB962C8B-B14F-4D97-AF65-F5344CB8AC3E}">
        <p14:creationId xmlns:p14="http://schemas.microsoft.com/office/powerpoint/2010/main" val="144051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CAA3EC-528B-B561-63A3-3299614BC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84" y="68786"/>
            <a:ext cx="7256586" cy="6789214"/>
          </a:xfrm>
        </p:spPr>
      </p:pic>
    </p:spTree>
    <p:extLst>
      <p:ext uri="{BB962C8B-B14F-4D97-AF65-F5344CB8AC3E}">
        <p14:creationId xmlns:p14="http://schemas.microsoft.com/office/powerpoint/2010/main" val="3989869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726F-7867-AFE9-487E-70AAEB2D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845C-C09B-2949-728A-9664AE17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Not all model fit indices were adequate</a:t>
            </a:r>
          </a:p>
        </p:txBody>
      </p:sp>
    </p:spTree>
    <p:extLst>
      <p:ext uri="{BB962C8B-B14F-4D97-AF65-F5344CB8AC3E}">
        <p14:creationId xmlns:p14="http://schemas.microsoft.com/office/powerpoint/2010/main" val="65268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D50D-1327-5A4D-C4CB-18F40C97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SADLI-24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F49A-5ACB-1AFE-6976-558C9C15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4" y="1690688"/>
            <a:ext cx="10945504" cy="4486275"/>
          </a:xfrm>
        </p:spPr>
        <p:txBody>
          <a:bodyPr/>
          <a:lstStyle/>
          <a:p>
            <a:r>
              <a:rPr lang="en-US" dirty="0"/>
              <a:t>24 items assessing the impact of social anxiety and depressive symptoms on daily functioning , as well as general symptom severity</a:t>
            </a:r>
          </a:p>
          <a:p>
            <a:endParaRPr lang="en-US" dirty="0"/>
          </a:p>
          <a:p>
            <a:r>
              <a:rPr lang="en-US" dirty="0"/>
              <a:t>Items are rated on how much each statement contributed to interference with daily life/activities on a scale of 1 to 5</a:t>
            </a:r>
          </a:p>
          <a:p>
            <a:pPr lvl="1"/>
            <a:r>
              <a:rPr lang="en-US" dirty="0"/>
              <a:t>1 = Never, 2 = Rarely, 3 = Sometimes, 4 = Nearly Everyday, 5 = Everyday</a:t>
            </a:r>
          </a:p>
          <a:p>
            <a:pPr lvl="1"/>
            <a:endParaRPr lang="en-US" dirty="0"/>
          </a:p>
          <a:p>
            <a:r>
              <a:rPr lang="en-US" dirty="0"/>
              <a:t>Subscales:</a:t>
            </a:r>
          </a:p>
          <a:p>
            <a:pPr lvl="1"/>
            <a:r>
              <a:rPr lang="en-US" dirty="0"/>
              <a:t>Social anxiety life interference - 12</a:t>
            </a:r>
          </a:p>
          <a:p>
            <a:pPr lvl="1"/>
            <a:r>
              <a:rPr lang="en-US" dirty="0"/>
              <a:t>Depression life interference - 12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5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E92-31F3-334B-AC51-29B3DC9E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Anxiety Life Interference - 12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E4B1-AF24-4437-4262-781869BF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3. fear or concerns about what other people think of you in social situations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4. fear or concerns about being criticized in social situations (i.e., in front of unfamiliar people)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7. fear or concerns about your heart beating too hard or fast when you are in most new or social situations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10. fear or concerns about feeling self-conscious in front of other/unfamiliar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11. fear or concerns about looking nervous or tense in front of unfamiliar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12. fear or concerns about being embarrassed or </a:t>
            </a:r>
            <a:r>
              <a:rPr lang="en-US" sz="2000" dirty="0" err="1"/>
              <a:t>humilatied</a:t>
            </a:r>
            <a:r>
              <a:rPr lang="en-US" sz="2000" dirty="0"/>
              <a:t> in front of other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14. fear of being called on to do or say </a:t>
            </a:r>
            <a:r>
              <a:rPr lang="en-US" sz="2000" dirty="0" err="1"/>
              <a:t>sometjing</a:t>
            </a:r>
            <a:r>
              <a:rPr lang="en-US" sz="2000" dirty="0"/>
              <a:t> in front of unfamiliar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15. feelings of anxiety (i.e., intense dread or panic) about meeting or interacting with unfamiliar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20. feelings of being quite uncomfortable when you are around other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21. fear of other people staring or looking at you in public places (e.g., restaurants)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23. fear or concerns about making a fool of yourself in front of unfamiliar people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24. fear of concerns about talking to other people in authority</a:t>
            </a:r>
          </a:p>
        </p:txBody>
      </p:sp>
    </p:spTree>
    <p:extLst>
      <p:ext uri="{BB962C8B-B14F-4D97-AF65-F5344CB8AC3E}">
        <p14:creationId xmlns:p14="http://schemas.microsoft.com/office/powerpoint/2010/main" val="89919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A3B1-990B-175E-7B1D-D08ECBBD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Depression Life Interference - 12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E4FA-2B81-F36D-4531-29652A86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985"/>
            <a:ext cx="10515600" cy="4863978"/>
          </a:xfrm>
        </p:spPr>
        <p:txBody>
          <a:bodyPr>
            <a:normAutofit/>
          </a:bodyPr>
          <a:lstStyle/>
          <a:p>
            <a:r>
              <a:rPr lang="en-US" sz="1800" dirty="0"/>
              <a:t>1. feelings of being depressed, down, or sad</a:t>
            </a:r>
          </a:p>
          <a:p>
            <a:r>
              <a:rPr lang="en-US" sz="1800" dirty="0"/>
              <a:t>2. feelings of guilt, shame, or worthlessness,</a:t>
            </a:r>
          </a:p>
          <a:p>
            <a:r>
              <a:rPr lang="en-US" sz="1800" dirty="0"/>
              <a:t>5. feelings of being tired (or fatigued, low, down) more easily than usual</a:t>
            </a:r>
          </a:p>
          <a:p>
            <a:r>
              <a:rPr lang="en-US" sz="1800" dirty="0"/>
              <a:t>6. problems with falling or staying asleep at night when you wanted to</a:t>
            </a:r>
          </a:p>
          <a:p>
            <a:r>
              <a:rPr lang="en-US" sz="1800" dirty="0"/>
              <a:t>8. repeated lack of interest in or desire for things that you used to enjoy</a:t>
            </a:r>
          </a:p>
          <a:p>
            <a:r>
              <a:rPr lang="en-US" sz="1800" dirty="0"/>
              <a:t>9. difficulties with making decisions or concentrating as well as usual</a:t>
            </a:r>
          </a:p>
          <a:p>
            <a:r>
              <a:rPr lang="en-US" sz="1800" dirty="0"/>
              <a:t>13. feelings of not being excited or motivated to have as much fun as you used to with the people in your life</a:t>
            </a:r>
          </a:p>
          <a:p>
            <a:r>
              <a:rPr lang="en-US" sz="1800" dirty="0"/>
              <a:t>16. thoughts of suicide (ideation, wish, or attempt) or death that pop into your head</a:t>
            </a:r>
          </a:p>
          <a:p>
            <a:r>
              <a:rPr lang="en-US" sz="1800" dirty="0"/>
              <a:t>17. feelings of being unhappy or discontent about most situations in your life</a:t>
            </a:r>
          </a:p>
          <a:p>
            <a:r>
              <a:rPr lang="en-US" sz="1800" dirty="0"/>
              <a:t>18. feelings of being irritable or in a bad mood more easily than usual</a:t>
            </a:r>
          </a:p>
          <a:p>
            <a:r>
              <a:rPr lang="en-US" sz="1800" dirty="0"/>
              <a:t>19. difficulties getting started, not having as much energy as you used to</a:t>
            </a:r>
          </a:p>
          <a:p>
            <a:r>
              <a:rPr lang="en-US" sz="1800" dirty="0"/>
              <a:t>22. problems with sudden changes (loss or gain) in your typical or usual appetite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1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4021-841A-AF1A-BC3D-2FE332A8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Concurrent Instruments (to test validity)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985A-7058-E9F2-124F-AAA6D498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781"/>
            <a:ext cx="10515600" cy="4550182"/>
          </a:xfrm>
        </p:spPr>
        <p:txBody>
          <a:bodyPr/>
          <a:lstStyle/>
          <a:p>
            <a:r>
              <a:rPr lang="en-US" dirty="0"/>
              <a:t>Suicidal Behaviors Questionnaire – Revised</a:t>
            </a:r>
          </a:p>
          <a:p>
            <a:endParaRPr lang="en-US" dirty="0"/>
          </a:p>
          <a:p>
            <a:r>
              <a:rPr lang="en-US" dirty="0"/>
              <a:t>Positive and Negative Affect Scale</a:t>
            </a:r>
          </a:p>
          <a:p>
            <a:pPr lvl="1"/>
            <a:r>
              <a:rPr lang="en-US" dirty="0"/>
              <a:t>Positive affect</a:t>
            </a:r>
          </a:p>
          <a:p>
            <a:pPr lvl="1"/>
            <a:r>
              <a:rPr lang="en-US" dirty="0"/>
              <a:t>Negative affect</a:t>
            </a:r>
          </a:p>
          <a:p>
            <a:pPr lvl="1"/>
            <a:endParaRPr lang="en-US" dirty="0"/>
          </a:p>
          <a:p>
            <a:r>
              <a:rPr lang="en-US" dirty="0"/>
              <a:t>Social Phobia and Anxiety Inventory – 23</a:t>
            </a:r>
          </a:p>
          <a:p>
            <a:pPr lvl="1"/>
            <a:r>
              <a:rPr lang="en-US" dirty="0"/>
              <a:t>Social phobia</a:t>
            </a:r>
          </a:p>
          <a:p>
            <a:pPr lvl="1"/>
            <a:r>
              <a:rPr lang="en-US" dirty="0"/>
              <a:t>Agoraphobia</a:t>
            </a:r>
          </a:p>
        </p:txBody>
      </p:sp>
    </p:spTree>
    <p:extLst>
      <p:ext uri="{BB962C8B-B14F-4D97-AF65-F5344CB8AC3E}">
        <p14:creationId xmlns:p14="http://schemas.microsoft.com/office/powerpoint/2010/main" val="33884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2B2E-FC7F-9BE3-8614-5A14BCBB0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7762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5E4-3E90-B1F8-700E-7EF897DF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7E1E-6835-F97F-F579-9AE44741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683 (Female 51%)</a:t>
            </a:r>
          </a:p>
          <a:p>
            <a:endParaRPr lang="en-US" dirty="0"/>
          </a:p>
          <a:p>
            <a:r>
              <a:rPr lang="en-US" dirty="0"/>
              <a:t>Age = 18-53 (21.05 </a:t>
            </a:r>
            <a:r>
              <a:rPr lang="en-US" dirty="0" err="1"/>
              <a:t>sd</a:t>
            </a:r>
            <a:r>
              <a:rPr lang="en-US" dirty="0"/>
              <a:t> = 4.71)</a:t>
            </a:r>
          </a:p>
          <a:p>
            <a:endParaRPr lang="en-US" dirty="0"/>
          </a:p>
          <a:p>
            <a:r>
              <a:rPr lang="en-US" dirty="0"/>
              <a:t>34.7% White/European, 37.2% Hispanic/Latino American</a:t>
            </a:r>
          </a:p>
        </p:txBody>
      </p:sp>
    </p:spTree>
    <p:extLst>
      <p:ext uri="{BB962C8B-B14F-4D97-AF65-F5344CB8AC3E}">
        <p14:creationId xmlns:p14="http://schemas.microsoft.com/office/powerpoint/2010/main" val="382865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B3E8-A620-9F7C-5501-C1638826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r>
              <a:rPr lang="en-US" dirty="0"/>
              <a:t>SADLI – 24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7E60-F921-BEE5-7CFE-BAFF3EF7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2"/>
            <a:ext cx="10515600" cy="50499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sbqr_demo</a:t>
            </a:r>
            <a:r>
              <a:rPr lang="en-US" dirty="0"/>
              <a:t> &lt;- </a:t>
            </a:r>
            <a:r>
              <a:rPr lang="en-US" dirty="0" err="1"/>
              <a:t>read_sav</a:t>
            </a:r>
            <a:r>
              <a:rPr lang="en-US" dirty="0"/>
              <a:t>("BGRD683.sav")</a:t>
            </a:r>
          </a:p>
          <a:p>
            <a:pPr marL="0" indent="0">
              <a:buNone/>
            </a:pPr>
            <a:r>
              <a:rPr lang="en-US" dirty="0" err="1"/>
              <a:t>panas</a:t>
            </a:r>
            <a:r>
              <a:rPr lang="en-US" dirty="0"/>
              <a:t> &lt;- </a:t>
            </a:r>
            <a:r>
              <a:rPr lang="en-US" dirty="0" err="1"/>
              <a:t>read_sav</a:t>
            </a:r>
            <a:r>
              <a:rPr lang="en-US" dirty="0"/>
              <a:t>("PANAS683.sav")</a:t>
            </a:r>
          </a:p>
          <a:p>
            <a:pPr marL="0" indent="0">
              <a:buNone/>
            </a:pPr>
            <a:r>
              <a:rPr lang="en-US" dirty="0" err="1"/>
              <a:t>sadli</a:t>
            </a:r>
            <a:r>
              <a:rPr lang="en-US" dirty="0"/>
              <a:t> &lt;- </a:t>
            </a:r>
            <a:r>
              <a:rPr lang="en-US" dirty="0" err="1"/>
              <a:t>read_sav</a:t>
            </a:r>
            <a:r>
              <a:rPr lang="en-US" dirty="0"/>
              <a:t>("SADLI683.sav")</a:t>
            </a:r>
          </a:p>
          <a:p>
            <a:pPr marL="0" indent="0">
              <a:buNone/>
            </a:pPr>
            <a:r>
              <a:rPr lang="en-US" dirty="0" err="1"/>
              <a:t>spai</a:t>
            </a:r>
            <a:r>
              <a:rPr lang="en-US" dirty="0"/>
              <a:t> &lt;- </a:t>
            </a:r>
            <a:r>
              <a:rPr lang="en-US" dirty="0" err="1"/>
              <a:t>read_sav</a:t>
            </a:r>
            <a:r>
              <a:rPr lang="en-US" dirty="0"/>
              <a:t>("SPAI683.sav")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all(</a:t>
            </a:r>
            <a:r>
              <a:rPr lang="en-US" dirty="0" err="1"/>
              <a:t>sbqr_demo$gender</a:t>
            </a:r>
            <a:r>
              <a:rPr lang="en-US" dirty="0"/>
              <a:t> == </a:t>
            </a:r>
            <a:r>
              <a:rPr lang="en-US" dirty="0" err="1"/>
              <a:t>panas$gender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sbqr_demo$gender</a:t>
            </a:r>
            <a:r>
              <a:rPr lang="en-US" dirty="0"/>
              <a:t> == </a:t>
            </a:r>
            <a:r>
              <a:rPr lang="en-US" dirty="0" err="1"/>
              <a:t>sadli$gender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sbqr_demo$gender</a:t>
            </a:r>
            <a:r>
              <a:rPr lang="en-US" dirty="0"/>
              <a:t> == </a:t>
            </a:r>
            <a:r>
              <a:rPr lang="en-US" dirty="0" err="1"/>
              <a:t>spai$gender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sbqr_demo$age</a:t>
            </a:r>
            <a:r>
              <a:rPr lang="en-US" dirty="0"/>
              <a:t> == </a:t>
            </a:r>
            <a:r>
              <a:rPr lang="en-US" dirty="0" err="1"/>
              <a:t>sadli$age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sbqr_demo$age</a:t>
            </a:r>
            <a:r>
              <a:rPr lang="en-US" dirty="0"/>
              <a:t> == </a:t>
            </a:r>
            <a:r>
              <a:rPr lang="en-US" dirty="0" err="1"/>
              <a:t>spai$age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DC3412E10CA4A8DEE6B75BC400C57" ma:contentTypeVersion="2" ma:contentTypeDescription="Create a new document." ma:contentTypeScope="" ma:versionID="735a0051a4e9730ef3ec2c2d006a8f1c">
  <xsd:schema xmlns:xsd="http://www.w3.org/2001/XMLSchema" xmlns:xs="http://www.w3.org/2001/XMLSchema" xmlns:p="http://schemas.microsoft.com/office/2006/metadata/properties" xmlns:ns3="905be84a-4c71-4e1c-ad8d-513883c0692e" targetNamespace="http://schemas.microsoft.com/office/2006/metadata/properties" ma:root="true" ma:fieldsID="a4698f075e03fbd88fb77c48cd2a0c7b" ns3:_="">
    <xsd:import namespace="905be84a-4c71-4e1c-ad8d-513883c069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be84a-4c71-4e1c-ad8d-513883c06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FA2C2-0CB5-4334-B001-2CA1D1B0B3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057C37-0918-4563-8022-977000A2B039}">
  <ds:schemaRefs>
    <ds:schemaRef ds:uri="905be84a-4c71-4e1c-ad8d-513883c0692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12195AB-5A36-4BF5-89E1-AA2517CD8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be84a-4c71-4e1c-ad8d-513883c069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1415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Validation of The Social Anxiety and Depression Life Interference Inventory – 24 (SADLI-24)</vt:lpstr>
      <vt:lpstr>PowerPoint Presentation</vt:lpstr>
      <vt:lpstr>SADLI-24</vt:lpstr>
      <vt:lpstr>Social Anxiety Life Interference - 12</vt:lpstr>
      <vt:lpstr>Depression Life Interference - 12</vt:lpstr>
      <vt:lpstr>Concurrent Instruments (to test validity)</vt:lpstr>
      <vt:lpstr>Analysis</vt:lpstr>
      <vt:lpstr>Demographic Summary Statistics</vt:lpstr>
      <vt:lpstr>SADLI – 24 Descriptive Statistics</vt:lpstr>
      <vt:lpstr>Check for Missingness</vt:lpstr>
      <vt:lpstr>PowerPoint Presentation</vt:lpstr>
      <vt:lpstr>Reliability Analysis</vt:lpstr>
      <vt:lpstr>Computing Subscale Scores</vt:lpstr>
      <vt:lpstr>PowerPoint Presentation</vt:lpstr>
      <vt:lpstr>PowerPoint Presentation</vt:lpstr>
      <vt:lpstr>Merge subscale columns to SBQ-R + Demographics data frame</vt:lpstr>
      <vt:lpstr>Confirmatory Factory Analysis</vt:lpstr>
      <vt:lpstr>Model Fit Statistics</vt:lpstr>
      <vt:lpstr>Model Fit Statistics</vt:lpstr>
      <vt:lpstr>Factor Loadings</vt:lpstr>
      <vt:lpstr>Validity Analysis (Correlation Matrix)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Christopher Huong</dc:creator>
  <cp:lastModifiedBy>christopher huong</cp:lastModifiedBy>
  <cp:revision>4</cp:revision>
  <dcterms:created xsi:type="dcterms:W3CDTF">2022-11-17T22:16:04Z</dcterms:created>
  <dcterms:modified xsi:type="dcterms:W3CDTF">2022-11-23T05:00:30Z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0x01010035DDC3412E10CA4A8DEE6B75BC400C57</vt:lpwstr>
  </property>
</Properties>
</file>