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2" r:id="rId5"/>
    <p:sldId id="273" r:id="rId6"/>
    <p:sldId id="274" r:id="rId7"/>
    <p:sldId id="260" r:id="rId8"/>
    <p:sldId id="269" r:id="rId9"/>
    <p:sldId id="270" r:id="rId10"/>
    <p:sldId id="271" r:id="rId11"/>
    <p:sldId id="266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162B-741B-B993-DEF2-A0391730F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EB3A6-17C4-B0A1-A18E-A8954E372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EF2E-0EED-AFA4-5975-F571DF7C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27BB-103C-0EF2-3437-52EC5CB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848B-7A3D-E1B9-6CC6-579FDF4C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113A-1665-8887-6C32-DAEC8A6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77384-5BCF-E06C-8493-8E3B5A52D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36D8-32F0-E9A1-6534-26692457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3D97-C542-263C-945E-EEE61D16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5187-7287-D453-E1B2-A2EE290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98339-CAD8-130A-E307-DAB6EF619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0CDC0-13FC-AE5D-AA3B-4619049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11EA-2E24-F906-E8EB-A35FA57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7B41-D9BE-7723-04F1-7257903C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8032-AC23-0B80-8B03-FE307B34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B377-0A76-52F7-6104-03FF50F3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E5FD-808C-AF08-6177-34CCA9E0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6F80-A690-1709-4823-DB94890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E92B-9359-A4A9-B975-85F92777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C089-35C3-FB10-13D6-D73E2591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DBF-7751-F9DB-BB04-E5195A51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236A-8798-0216-EFBB-19621D66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F56F-546D-B766-1CA2-0079F90D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F3C9-75B5-2571-B531-49A83899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78BF-08A6-B34B-3640-C47CEFB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4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8C2C-5824-D157-59A3-0E10CBD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128B-D63A-BCED-42F6-040F4E870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884C3-8789-0B49-C719-4B101745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12427-8904-5AE3-AB3D-E4DE6D5D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5D75-B3A1-C70D-42DE-2F61F183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7E64-3A73-1F2D-4A7D-1E6E2760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5D42-0101-242F-1E30-80CAE30C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7966B-7CDD-9C0C-FD11-79278395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578-51AF-0FDB-1DBF-D259FB47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2E438-6AEF-FB1C-8207-8348E7753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3C954-0A5F-676E-1022-C927705A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50902-F096-0E64-FEFC-9CB8615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6B308-349D-4928-5E84-2D866EDA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DBD1C-2AD6-3185-1457-9C7677C0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9716-F8C2-676F-CEEB-F3A909FE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41FC5-8773-351E-C751-353F13DE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94BF6-8E79-CDE0-6A34-4D811FF4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84AD9-3817-BF77-354E-AC61F443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138E0-8AF7-DA98-968A-F637B955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ADC8-9B6C-8C5A-A453-4B745DCE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BCE7-59F2-B45E-48ED-3A27A8DC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6461-DC8E-F7AE-8244-7D757FD5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A5DC-CD51-18C0-53C7-918C9305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C302-396E-7B5B-FE11-BF5929CB1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7541-4F4D-DDF0-0A0B-9B374D7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76312-ADF3-4029-A96A-4EB39783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C7E55-ED73-C370-C2F0-71AEC4DC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BE78-1D75-7358-7C4B-DCD8CCD9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DC20C-32D8-B6C4-E7EF-40A784E8F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9AE7-47F8-FAEA-1A2F-F1FE36DB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2B43E-FE86-1966-2578-55AB7E45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6A9EB-3468-2AF2-23EF-CFE09885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8C28-0E1A-D918-E962-0FD4CADB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4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767C6-B5D2-63B5-7573-DAAFA283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8C05-5C04-6870-5FB8-77C5910E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C636-4AAE-06C1-B8A4-23FF719F1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5124-F891-44BC-8FA8-D63492BCC11A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914A-9E8F-1829-0895-F4862F319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CDF3-E465-2041-5952-DA2D0DA0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FD1F-18FD-4F0B-AC72-22C68465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FB97-784A-2F75-BDEE-3ED90149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Confirmatory Factor Analysis: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C90A-6554-E613-141B-40AA450A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4000" b="1" dirty="0"/>
              <a:t>PSY 6113 001 Psychological Measurement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4000" dirty="0"/>
              <a:t>Augustine Osman</a:t>
            </a:r>
          </a:p>
          <a:p>
            <a:pPr algn="ctr"/>
            <a:r>
              <a:rPr lang="en-US" sz="4000" dirty="0"/>
              <a:t>Department of Psychology</a:t>
            </a:r>
          </a:p>
          <a:p>
            <a:pPr algn="ctr"/>
            <a:r>
              <a:rPr lang="en-US" sz="4000" dirty="0"/>
              <a:t>UTSA</a:t>
            </a:r>
          </a:p>
          <a:p>
            <a:endParaRPr lang="en-US" dirty="0"/>
          </a:p>
          <a:p>
            <a:r>
              <a:rPr lang="en-US" sz="1800" dirty="0"/>
              <a:t>Copyright ©2022</a:t>
            </a:r>
          </a:p>
        </p:txBody>
      </p:sp>
    </p:spTree>
    <p:extLst>
      <p:ext uri="{BB962C8B-B14F-4D97-AF65-F5344CB8AC3E}">
        <p14:creationId xmlns:p14="http://schemas.microsoft.com/office/powerpoint/2010/main" val="32938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307F-6322-1299-D601-2C5E739B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3CF0-4C59-D6B3-1237-83A28686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Let us use </a:t>
            </a:r>
            <a:r>
              <a:rPr lang="en-US" sz="4400" i="1" dirty="0"/>
              <a:t>JASP</a:t>
            </a:r>
            <a:r>
              <a:rPr lang="en-US" sz="4400" dirty="0"/>
              <a:t> for the CFA Modeling, paying careful attention to the:</a:t>
            </a:r>
          </a:p>
          <a:p>
            <a:r>
              <a:rPr lang="en-US" sz="4400" dirty="0"/>
              <a:t>&gt; Model fit Indices [Chi-square, </a:t>
            </a:r>
            <a:r>
              <a:rPr lang="en-US" sz="4400" i="1" dirty="0"/>
              <a:t>df</a:t>
            </a:r>
            <a:r>
              <a:rPr lang="en-US" sz="4400" dirty="0"/>
              <a:t>, </a:t>
            </a:r>
            <a:r>
              <a:rPr lang="en-US" sz="4400" i="1" dirty="0"/>
              <a:t>p = ns</a:t>
            </a:r>
            <a:r>
              <a:rPr lang="en-US" sz="4400" dirty="0"/>
              <a:t>]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&gt; Other appropriate </a:t>
            </a:r>
            <a:r>
              <a:rPr lang="en-US" sz="4400" b="1" dirty="0"/>
              <a:t>fit indices</a:t>
            </a:r>
            <a:r>
              <a:rPr lang="en-US" sz="4400" dirty="0"/>
              <a:t>: Comparative fit index, information, etc.</a:t>
            </a:r>
          </a:p>
          <a:p>
            <a:endParaRPr lang="en-US" sz="4400" dirty="0"/>
          </a:p>
          <a:p>
            <a:r>
              <a:rPr lang="en-US" sz="4400" dirty="0"/>
              <a:t>&gt; Recommended </a:t>
            </a:r>
            <a:r>
              <a:rPr lang="en-US" sz="4400" b="1" dirty="0"/>
              <a:t>cut-off indices </a:t>
            </a:r>
            <a:r>
              <a:rPr lang="en-US" sz="4400" dirty="0"/>
              <a:t>for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18016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F12-4785-78ED-C540-AEF27617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CE32-27CB-0188-47D3-B419F9F7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Measures of global fit:</a:t>
            </a:r>
          </a:p>
          <a:p>
            <a:pPr marL="0" indent="0" algn="l"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he root-mean-square error of approximation (RMSEA) and associated confidence bounds:</a:t>
            </a:r>
          </a:p>
          <a:p>
            <a:pPr algn="l"/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&gt; evaluates how closely the proposed model relates to a solution with perfect fit. </a:t>
            </a:r>
          </a:p>
          <a:p>
            <a:pPr algn="l"/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RMSEA ≤ .05 [Close fit],</a:t>
            </a:r>
          </a:p>
          <a:p>
            <a:pPr algn="l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RMSEA</a:t>
            </a:r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≤ .06 [excellent],</a:t>
            </a:r>
          </a:p>
          <a:p>
            <a:pPr algn="l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RMSEA</a:t>
            </a:r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≤ .08 [adequate fit]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22087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ACFB-B3D7-5DEA-15F5-4DAD041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E56E-7B4E-3DB3-2A7E-F5419E82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The standardized root-mean-square residual (SRMR).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&gt;evaluates the difference between the observed- and the model-predicted correlations.</a:t>
            </a:r>
          </a:p>
          <a:p>
            <a:pPr marL="0" indent="0" algn="l">
              <a:buNone/>
            </a:pPr>
            <a:r>
              <a:rPr lang="en-US" sz="39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&gt;correlations, with smaller scores indicating better representation of the observed data.</a:t>
            </a:r>
          </a:p>
          <a:p>
            <a:pPr algn="l"/>
            <a:r>
              <a:rPr lang="en-US" sz="39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SRMR &lt;.10 [acceptable fit]</a:t>
            </a:r>
          </a:p>
          <a:p>
            <a:pPr algn="l"/>
            <a:r>
              <a:rPr lang="en-US" sz="3900" b="1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SRMR ≤ .08 [excellent fit]</a:t>
            </a:r>
            <a:endParaRPr lang="en-US" sz="3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81C2-58B7-A063-DA02-4B10B750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97D6-4DE4-1A43-526A-024A58C5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comparative fit index (CFI), and Tucker-Lewis Index (TLI). 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&gt;The CFI and TLI are incremental fit indices that compare the proposed model to a null solution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specifying zero correlations across items. </a:t>
            </a:r>
          </a:p>
          <a:p>
            <a:pPr marL="0" indent="0" algn="l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Values of .90 and .95 are interpreted as evidence of</a:t>
            </a:r>
          </a:p>
          <a:p>
            <a:pPr algn="l"/>
            <a:r>
              <a:rPr lang="en-US" sz="3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adequate and close fit. 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8A8A-7670-483F-D639-43F18F52F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704"/>
            <a:ext cx="9144000" cy="969264"/>
          </a:xfrm>
        </p:spPr>
        <p:txBody>
          <a:bodyPr>
            <a:normAutofit/>
          </a:bodyPr>
          <a:lstStyle/>
          <a:p>
            <a:r>
              <a:rPr lang="en-US" sz="4400" b="1" dirty="0"/>
              <a:t>Review: Structural (covariance)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CE6A8-4A17-C60A-1422-6BF1DCF5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2288"/>
            <a:ext cx="9144000" cy="4523232"/>
          </a:xfrm>
        </p:spPr>
        <p:txBody>
          <a:bodyPr/>
          <a:lstStyle/>
          <a:p>
            <a:r>
              <a:rPr lang="en-US" b="1" dirty="0"/>
              <a:t>Unidimensional Models: </a:t>
            </a:r>
            <a:r>
              <a:rPr lang="en-US" b="1" i="1" dirty="0"/>
              <a:t>Reflective</a:t>
            </a:r>
          </a:p>
        </p:txBody>
      </p:sp>
      <p:pic>
        <p:nvPicPr>
          <p:cNvPr id="4" name="그림 147">
            <a:extLst>
              <a:ext uri="{FF2B5EF4-FFF2-40B4-BE49-F238E27FC236}">
                <a16:creationId xmlns:a16="http://schemas.microsoft.com/office/drawing/2014/main" id="{7D58AA6F-F5E7-A230-EC88-E248F10A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4102"/>
            <a:ext cx="9003792" cy="27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46BF-4A4F-A0A3-25BB-24BB3E55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Multidimensional (covariance) Models-- </a:t>
            </a:r>
            <a:r>
              <a:rPr lang="en-US" b="1" i="1" dirty="0"/>
              <a:t>Reflective</a:t>
            </a:r>
          </a:p>
        </p:txBody>
      </p:sp>
      <p:pic>
        <p:nvPicPr>
          <p:cNvPr id="4" name="그림 148">
            <a:extLst>
              <a:ext uri="{FF2B5EF4-FFF2-40B4-BE49-F238E27FC236}">
                <a16:creationId xmlns:a16="http://schemas.microsoft.com/office/drawing/2014/main" id="{00000000-0008-0000-0000-000095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16461"/>
            <a:ext cx="9393936" cy="45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865-70EE-24EE-7BA7-13E8D341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CFA: Some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B288-9A3F-8D33-3484-AA714072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Allows for specification of item-factor relationships [i.e., which items can load on a specific factor]: </a:t>
            </a:r>
            <a:r>
              <a:rPr lang="en-US" sz="4400" b="1" dirty="0"/>
              <a:t>factor models</a:t>
            </a:r>
            <a:r>
              <a:rPr lang="en-US" sz="4400" dirty="0"/>
              <a:t>.</a:t>
            </a:r>
          </a:p>
          <a:p>
            <a:pPr marL="742950" indent="-742950">
              <a:buAutoNum type="arabicPeriod"/>
            </a:pPr>
            <a:endParaRPr lang="en-US" sz="4400" dirty="0"/>
          </a:p>
          <a:p>
            <a:pPr marL="742950" indent="-742950">
              <a:buAutoNum type="arabicPeriod"/>
            </a:pPr>
            <a:r>
              <a:rPr lang="en-US" sz="4400" dirty="0"/>
              <a:t>Allows evaluating measurement error variances(</a:t>
            </a:r>
            <a:r>
              <a:rPr lang="en-US" sz="4400" i="1" dirty="0"/>
              <a:t>e</a:t>
            </a:r>
            <a:r>
              <a:rPr lang="en-US" sz="4400" dirty="0"/>
              <a:t>) for items and factors.</a:t>
            </a:r>
          </a:p>
        </p:txBody>
      </p:sp>
    </p:spTree>
    <p:extLst>
      <p:ext uri="{BB962C8B-B14F-4D97-AF65-F5344CB8AC3E}">
        <p14:creationId xmlns:p14="http://schemas.microsoft.com/office/powerpoint/2010/main" val="10593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5E9-DDEA-2ED3-EC22-C843DC76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CFA: Some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E6EA-8283-8DDF-2C71-5EDD2E24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AutoNum type="arabicPeriod" startAt="3"/>
            </a:pPr>
            <a:r>
              <a:rPr lang="en-US" sz="4400" dirty="0"/>
              <a:t>Allows specifying if (a) factors are correlated and (b) measurement errors between pairs of variables can co-vary.</a:t>
            </a:r>
          </a:p>
          <a:p>
            <a:pPr marL="742950" indent="-742950">
              <a:buAutoNum type="arabicPeriod" startAt="3"/>
            </a:pPr>
            <a:endParaRPr lang="en-US" sz="4400" dirty="0"/>
          </a:p>
          <a:p>
            <a:pPr marL="742950" indent="-742950">
              <a:buAutoNum type="arabicPeriod" startAt="3"/>
            </a:pPr>
            <a:r>
              <a:rPr lang="en-US" sz="4400" dirty="0"/>
              <a:t>Helps provide </a:t>
            </a:r>
            <a:r>
              <a:rPr lang="en-US" sz="4400" b="1" i="1" dirty="0"/>
              <a:t>empirical </a:t>
            </a:r>
            <a:r>
              <a:rPr lang="en-US" sz="4400" dirty="0"/>
              <a:t>justification for the internal structure [validity] of an instrument.</a:t>
            </a:r>
          </a:p>
        </p:txBody>
      </p:sp>
    </p:spTree>
    <p:extLst>
      <p:ext uri="{BB962C8B-B14F-4D97-AF65-F5344CB8AC3E}">
        <p14:creationId xmlns:p14="http://schemas.microsoft.com/office/powerpoint/2010/main" val="219451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575A-ECE7-050B-ECE5-84196ACF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CFA: Some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3059-5102-2DD8-9512-9D303C68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5. Allows for computing estimates of internal consistency for complex models. </a:t>
            </a:r>
          </a:p>
          <a:p>
            <a:pPr marL="0" indent="0">
              <a:buNone/>
            </a:pPr>
            <a:r>
              <a:rPr lang="en-US" sz="4400" dirty="0"/>
              <a:t> </a:t>
            </a:r>
          </a:p>
          <a:p>
            <a:pPr marL="0" indent="0">
              <a:buNone/>
            </a:pPr>
            <a:r>
              <a:rPr lang="en-US" sz="4400" dirty="0"/>
              <a:t>&gt;e.g., coefficient </a:t>
            </a:r>
            <a:r>
              <a:rPr lang="en-US" sz="4400" i="1" dirty="0"/>
              <a:t>OmegaH</a:t>
            </a:r>
            <a:r>
              <a:rPr lang="en-US" sz="4400" dirty="0"/>
              <a:t> (proportion of variance in the total score attributable to the general factor), within bifactor models. </a:t>
            </a:r>
          </a:p>
        </p:txBody>
      </p:sp>
    </p:spTree>
    <p:extLst>
      <p:ext uri="{BB962C8B-B14F-4D97-AF65-F5344CB8AC3E}">
        <p14:creationId xmlns:p14="http://schemas.microsoft.com/office/powerpoint/2010/main" val="257959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6C5-D90C-0DFE-EEA1-DC4A8549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in the 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ACFB-F208-1536-56C1-16552FB7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1.  Review all previous EFA </a:t>
            </a:r>
            <a:r>
              <a:rPr lang="en-US" sz="4000" b="1" dirty="0"/>
              <a:t>structures</a:t>
            </a:r>
            <a:r>
              <a:rPr lang="en-US" sz="4000" dirty="0"/>
              <a:t> that have been reported for the instrument [including a </a:t>
            </a:r>
            <a:r>
              <a:rPr lang="en-US" sz="4000" b="1" i="1" dirty="0"/>
              <a:t>brief</a:t>
            </a:r>
            <a:r>
              <a:rPr lang="en-US" sz="4000" dirty="0"/>
              <a:t> discussion of how the instrument was constructed].</a:t>
            </a:r>
          </a:p>
          <a:p>
            <a:pPr marL="0" indent="0">
              <a:buNone/>
            </a:pPr>
            <a:endParaRPr lang="en-US" sz="4000" dirty="0"/>
          </a:p>
          <a:p>
            <a:pPr marL="742950" indent="-742950">
              <a:buAutoNum type="arabicPeriod" startAt="2"/>
            </a:pPr>
            <a:r>
              <a:rPr lang="en-US" sz="4000" dirty="0"/>
              <a:t>Review the conceptual /theoretical foundation(s)</a:t>
            </a:r>
          </a:p>
          <a:p>
            <a:pPr marL="0" indent="0">
              <a:buNone/>
            </a:pPr>
            <a:r>
              <a:rPr lang="en-US" sz="4000" dirty="0"/>
              <a:t>for the instrument and its related dimensions. [i.e., </a:t>
            </a:r>
            <a:r>
              <a:rPr lang="en-US" sz="4000" b="1" dirty="0"/>
              <a:t>justification</a:t>
            </a:r>
            <a:r>
              <a:rPr lang="en-US" sz="4000" dirty="0"/>
              <a:t> for </a:t>
            </a:r>
            <a:r>
              <a:rPr lang="en-US" sz="4000" i="1" dirty="0"/>
              <a:t>construction</a:t>
            </a:r>
            <a:r>
              <a:rPr lang="en-US" sz="4000" dirty="0"/>
              <a:t> and </a:t>
            </a:r>
            <a:r>
              <a:rPr lang="en-US" sz="4000" i="1" dirty="0"/>
              <a:t>use</a:t>
            </a:r>
            <a:r>
              <a:rPr lang="en-US" sz="4000" dirty="0"/>
              <a:t>—research /clinical].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32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4A19-85B0-9903-8E11-5FB0D2CF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4EA-FA4C-3D03-7C7D-9D659493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3. </a:t>
            </a:r>
            <a:r>
              <a:rPr lang="en-US" sz="3400" b="1" dirty="0"/>
              <a:t>For each model </a:t>
            </a:r>
            <a:r>
              <a:rPr lang="en-US" sz="3400" dirty="0"/>
              <a:t>(e.g., </a:t>
            </a:r>
            <a:r>
              <a:rPr lang="en-US" sz="3400" i="1" dirty="0"/>
              <a:t>unidimensional</a:t>
            </a:r>
            <a:r>
              <a:rPr lang="en-US" sz="3400" dirty="0"/>
              <a:t>) develop a related </a:t>
            </a:r>
            <a:r>
              <a:rPr lang="en-US" sz="3400" b="1" dirty="0"/>
              <a:t>figure</a:t>
            </a:r>
            <a:r>
              <a:rPr lang="en-US" sz="3400" dirty="0"/>
              <a:t> [including </a:t>
            </a:r>
            <a:r>
              <a:rPr lang="en-US" sz="3400" i="1" dirty="0"/>
              <a:t>all</a:t>
            </a:r>
            <a:r>
              <a:rPr lang="en-US" sz="3400" dirty="0"/>
              <a:t> the </a:t>
            </a:r>
            <a:r>
              <a:rPr lang="en-US" sz="3400" b="1" dirty="0"/>
              <a:t>parameters</a:t>
            </a:r>
            <a:r>
              <a:rPr lang="en-US" sz="3400" dirty="0"/>
              <a:t>: fixed, free, or constrained].</a:t>
            </a:r>
          </a:p>
          <a:p>
            <a:pPr marL="742950" indent="-742950">
              <a:buAutoNum type="arabicPeriod" startAt="4"/>
            </a:pPr>
            <a:r>
              <a:rPr lang="en-US" sz="3400" dirty="0"/>
              <a:t>Develop </a:t>
            </a:r>
            <a:r>
              <a:rPr lang="en-US" sz="3400" b="1" dirty="0"/>
              <a:t>Tables</a:t>
            </a:r>
            <a:r>
              <a:rPr lang="en-US" sz="3400" dirty="0"/>
              <a:t> [see APA] for reporting:</a:t>
            </a:r>
          </a:p>
          <a:p>
            <a:pPr marL="742950" indent="-742950">
              <a:buAutoNum type="alphaLcParenBoth"/>
            </a:pPr>
            <a:r>
              <a:rPr lang="en-US" sz="3400" dirty="0"/>
              <a:t>the distributional properties: items, scales </a:t>
            </a:r>
          </a:p>
          <a:p>
            <a:pPr marL="742950" indent="-742950">
              <a:buAutoNum type="alphaLcParenBoth"/>
            </a:pPr>
            <a:r>
              <a:rPr lang="en-US" sz="3400" dirty="0"/>
              <a:t>the parameter estimates [unstandardized, standardized] and the standard errors [</a:t>
            </a:r>
            <a:r>
              <a:rPr lang="en-US" sz="3400" i="1" dirty="0"/>
              <a:t>SEs</a:t>
            </a:r>
            <a:r>
              <a:rPr lang="en-US" sz="3400" dirty="0"/>
              <a:t>].</a:t>
            </a:r>
          </a:p>
          <a:p>
            <a:pPr marL="742950" indent="-742950">
              <a:buAutoNum type="alphaLcParenBoth"/>
            </a:pPr>
            <a:r>
              <a:rPr lang="en-US" sz="3400" dirty="0"/>
              <a:t>the specific fit indices [</a:t>
            </a:r>
            <a:r>
              <a:rPr lang="en-US" sz="3400" i="1" dirty="0"/>
              <a:t>to be discussed</a:t>
            </a:r>
            <a:r>
              <a:rPr lang="en-US" sz="34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10953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A45-A99B-ED81-03C1-1BF696CC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in the Modeling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E120-8647-B474-BA36-F15A407A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4. Evaluate the (a) </a:t>
            </a:r>
            <a:r>
              <a:rPr lang="en-US" sz="3700" i="1" dirty="0"/>
              <a:t>distributional properties </a:t>
            </a:r>
            <a:r>
              <a:rPr lang="en-US" sz="3700" dirty="0"/>
              <a:t>of the items and (b) the response options to identify the appropriate estimator. Hint: assumption of non-normality [non-clinical data] might be instructive.</a:t>
            </a:r>
          </a:p>
          <a:p>
            <a:endParaRPr lang="en-US" sz="3700" dirty="0"/>
          </a:p>
          <a:p>
            <a:r>
              <a:rPr lang="en-US" sz="3700" dirty="0"/>
              <a:t>5.  Evaluate estimates of internal consistency reliability for the dimension(s) of each instrument:</a:t>
            </a:r>
          </a:p>
          <a:p>
            <a:pPr marL="0" indent="0">
              <a:buNone/>
            </a:pPr>
            <a:r>
              <a:rPr lang="en-US" sz="3700" dirty="0"/>
              <a:t>	Options: </a:t>
            </a:r>
            <a:r>
              <a:rPr lang="en-US" sz="3700" i="1" dirty="0"/>
              <a:t>Coefficient omega</a:t>
            </a:r>
            <a:r>
              <a:rPr lang="en-US" sz="3700" dirty="0"/>
              <a:t>; </a:t>
            </a:r>
            <a:r>
              <a:rPr lang="en-US" sz="3700" i="1" dirty="0"/>
              <a:t>Coefficient rho</a:t>
            </a:r>
          </a:p>
        </p:txBody>
      </p:sp>
    </p:spTree>
    <p:extLst>
      <p:ext uri="{BB962C8B-B14F-4D97-AF65-F5344CB8AC3E}">
        <p14:creationId xmlns:p14="http://schemas.microsoft.com/office/powerpoint/2010/main" val="329926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597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Office Theme</vt:lpstr>
      <vt:lpstr>Confirmatory Factor Analysis: Guidelines</vt:lpstr>
      <vt:lpstr>Review: Structural (covariance) Models</vt:lpstr>
      <vt:lpstr>Multidimensional (covariance) Models-- Reflective</vt:lpstr>
      <vt:lpstr> CFA: Some Advantages</vt:lpstr>
      <vt:lpstr>CFA: Some Advantages</vt:lpstr>
      <vt:lpstr>CFA: Some Advantages</vt:lpstr>
      <vt:lpstr>Steps in the Modeling Process</vt:lpstr>
      <vt:lpstr>Steps in the Modeling Process</vt:lpstr>
      <vt:lpstr>Steps in the Modeling Process</vt:lpstr>
      <vt:lpstr>Steps in the Modeling Process</vt:lpstr>
      <vt:lpstr>Steps in the Modeling Process</vt:lpstr>
      <vt:lpstr>Steps in the Modeling Process</vt:lpstr>
      <vt:lpstr>Steps in the Modeling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Configurations [Models]of Constructs</dc:title>
  <dc:creator>Augustine Osman</dc:creator>
  <cp:lastModifiedBy>Joylene Osman</cp:lastModifiedBy>
  <cp:revision>23</cp:revision>
  <dcterms:created xsi:type="dcterms:W3CDTF">2022-10-23T19:49:28Z</dcterms:created>
  <dcterms:modified xsi:type="dcterms:W3CDTF">2022-11-01T04:24:29Z</dcterms:modified>
</cp:coreProperties>
</file>