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718"/>
  </p:normalViewPr>
  <p:slideViewPr>
    <p:cSldViewPr snapToGrid="0" snapToObjects="1">
      <p:cViewPr>
        <p:scale>
          <a:sx n="75" d="100"/>
          <a:sy n="75" d="100"/>
        </p:scale>
        <p:origin x="992" y="536"/>
      </p:cViewPr>
      <p:guideLst/>
    </p:cSldViewPr>
  </p:slideViewPr>
  <p:outlineViewPr>
    <p:cViewPr>
      <p:scale>
        <a:sx n="33" d="100"/>
        <a:sy n="33" d="100"/>
      </p:scale>
      <p:origin x="0" y="-127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35739-6A0E-A64F-84C9-0DF3F00CA22C}" type="datetimeFigureOut">
              <a:rPr lang="en-US" smtClean="0"/>
              <a:t>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CE094-87A0-7F4C-A174-A57BC2FF9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6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CE094-87A0-7F4C-A174-A57BC2FF91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0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Starbucks data hunt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Predicting Starbucks Yelp scores to find the issues that matter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709" y="5720613"/>
            <a:ext cx="4973915" cy="309201"/>
          </a:xfrm>
        </p:spPr>
        <p:txBody>
          <a:bodyPr/>
          <a:lstStyle/>
          <a:p>
            <a:r>
              <a:rPr lang="en-US" sz="1800" cap="all" dirty="0" smtClean="0">
                <a:solidFill>
                  <a:schemeClr val="tx1"/>
                </a:solidFill>
              </a:rPr>
              <a:t>Christopher Jose, </a:t>
            </a:r>
            <a:r>
              <a:rPr lang="en-US" sz="1800" cap="all" dirty="0" smtClean="0">
                <a:solidFill>
                  <a:schemeClr val="tx1"/>
                </a:solidFill>
              </a:rPr>
              <a:t>1/2017</a:t>
            </a:r>
            <a:endParaRPr lang="en-US" sz="1800" cap="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0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62956"/>
            <a:ext cx="9603275" cy="1049235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eda</a:t>
            </a:r>
            <a:r>
              <a:rPr lang="en-US" b="1" dirty="0" smtClean="0"/>
              <a:t> – stars by state	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561" y="1926491"/>
            <a:ext cx="5649309" cy="4054746"/>
          </a:xfrm>
        </p:spPr>
      </p:pic>
    </p:spTree>
    <p:extLst>
      <p:ext uri="{BB962C8B-B14F-4D97-AF65-F5344CB8AC3E}">
        <p14:creationId xmlns:p14="http://schemas.microsoft.com/office/powerpoint/2010/main" val="80884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62956"/>
            <a:ext cx="9603275" cy="1049235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eda</a:t>
            </a:r>
            <a:r>
              <a:rPr lang="en-US" b="1" dirty="0" smtClean="0"/>
              <a:t> – stars by dummy variables</a:t>
            </a:r>
            <a:endParaRPr lang="en-US" sz="3600" b="1" dirty="0"/>
          </a:p>
        </p:txBody>
      </p:sp>
      <p:pic>
        <p:nvPicPr>
          <p:cNvPr id="4" name="Content Placeholder 3" descr="../Screen%20Shot%202016-10-18%20at%2010.46.57%20PM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0888"/>
            <a:ext cx="4066275" cy="313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../Screen%20Shot%202016-10-18%20at%2010.50.41%20P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275" y="2040889"/>
            <a:ext cx="4116706" cy="313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../Screen%20Shot%202016-10-18%20at%2010.53.33%20PM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169" y="2040888"/>
            <a:ext cx="4032831" cy="3131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50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62956"/>
            <a:ext cx="9603275" cy="1049235"/>
          </a:xfrm>
        </p:spPr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EDA – Avg and median stars by year</a:t>
            </a:r>
            <a:endParaRPr lang="en-US" sz="3600" b="1" dirty="0"/>
          </a:p>
        </p:txBody>
      </p:sp>
      <p:pic>
        <p:nvPicPr>
          <p:cNvPr id="4" name="Content Placeholder 3" descr="../Screen%20Shot%202016-10-18%20at%208.11.47%20PM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425194"/>
            <a:ext cx="4817832" cy="33612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667489" y="1943403"/>
            <a:ext cx="284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Avg Star Score by Year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81926" y="1943403"/>
            <a:ext cx="284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Median Star Score by Year</a:t>
            </a:r>
            <a:endParaRPr lang="en-US" dirty="0"/>
          </a:p>
        </p:txBody>
      </p:sp>
      <p:pic>
        <p:nvPicPr>
          <p:cNvPr id="8" name="Picture 7" descr="../Screen%20Shot%202016-10-18%20at%208.13.40%20P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070" y="2425193"/>
            <a:ext cx="4873943" cy="3361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8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62956"/>
            <a:ext cx="9603275" cy="1049235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predictors to use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mean review year, unclean, homeless, unfriendly, state dummy variables</a:t>
            </a:r>
          </a:p>
          <a:p>
            <a:r>
              <a:rPr lang="en-US" sz="3200" dirty="0"/>
              <a:t>r</a:t>
            </a:r>
            <a:r>
              <a:rPr lang="en-US" sz="3200" dirty="0" smtClean="0"/>
              <a:t>eview count, since it is correlated with unfriendly and unclean variables (.78, .54 correlation coefficients)</a:t>
            </a:r>
          </a:p>
        </p:txBody>
      </p:sp>
    </p:spTree>
    <p:extLst>
      <p:ext uri="{BB962C8B-B14F-4D97-AF65-F5344CB8AC3E}">
        <p14:creationId xmlns:p14="http://schemas.microsoft.com/office/powerpoint/2010/main" val="200565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62956"/>
            <a:ext cx="9603275" cy="1049235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models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Linear Regression (LR) , Principal Component Regression (PCR), Random Forests (RF), Gradient Boosted Trees (GBT)</a:t>
            </a:r>
          </a:p>
          <a:p>
            <a:r>
              <a:rPr lang="en-US" sz="3200" dirty="0"/>
              <a:t>Models will be compared and ranked by their root mean square error (rmse), the typical amount by which a model's predictions deviate from the actual values.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2530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62956"/>
            <a:ext cx="9603275" cy="1049235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modeling specifics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LR and PCR built by splitting the data randomly into a 70% train split and 30% test split</a:t>
            </a:r>
          </a:p>
          <a:p>
            <a:r>
              <a:rPr lang="en-US" sz="3200" dirty="0" smtClean="0"/>
              <a:t>RF and GBT built using 5-fold cross validation and </a:t>
            </a:r>
            <a:r>
              <a:rPr lang="en-US" sz="3200" dirty="0" smtClean="0"/>
              <a:t>grid search </a:t>
            </a:r>
            <a:r>
              <a:rPr lang="en-US" sz="3200" dirty="0" smtClean="0"/>
              <a:t>to tune certain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45346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62956"/>
            <a:ext cx="9603275" cy="1049235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Linear regression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Significant coefficients at 5% </a:t>
            </a:r>
            <a:r>
              <a:rPr lang="en-US" sz="3200" dirty="0" smtClean="0"/>
              <a:t>level </a:t>
            </a:r>
            <a:r>
              <a:rPr lang="en-US" sz="3200" dirty="0"/>
              <a:t>for 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/>
              <a:t>unclean, unfriendly, </a:t>
            </a:r>
            <a:r>
              <a:rPr lang="en-US" sz="3200" dirty="0" smtClean="0"/>
              <a:t>mean review year, NC</a:t>
            </a:r>
            <a:r>
              <a:rPr lang="en-US" sz="3200" dirty="0"/>
              <a:t>, NV, and </a:t>
            </a:r>
            <a:r>
              <a:rPr lang="en-US" sz="3200" dirty="0" smtClean="0"/>
              <a:t>QC</a:t>
            </a:r>
          </a:p>
          <a:p>
            <a:r>
              <a:rPr lang="en-US" sz="3200" dirty="0"/>
              <a:t>Unfriendly/Unclean stores see </a:t>
            </a:r>
            <a:r>
              <a:rPr lang="en-US" sz="3200" dirty="0" smtClean="0"/>
              <a:t>their predicted stars drop </a:t>
            </a:r>
            <a:r>
              <a:rPr lang="en-US" sz="3200" dirty="0"/>
              <a:t>by .28 and .23, </a:t>
            </a:r>
            <a:r>
              <a:rPr lang="en-US" sz="3200" dirty="0" smtClean="0"/>
              <a:t>respectively</a:t>
            </a:r>
          </a:p>
          <a:p>
            <a:r>
              <a:rPr lang="en-US" sz="3200" dirty="0" smtClean="0"/>
              <a:t>rmse .6544</a:t>
            </a:r>
          </a:p>
          <a:p>
            <a:r>
              <a:rPr lang="en-US" sz="3200" dirty="0" smtClean="0"/>
              <a:t>Adj. R-Squared 13.7</a:t>
            </a:r>
            <a:r>
              <a:rPr lang="en-US" sz="3200" dirty="0"/>
              <a:t>%, 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734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62956"/>
            <a:ext cx="9603275" cy="1049235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Principal Component Regression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Select 10 principal components (PCs) - 79% of variance is retained, eigenvalues </a:t>
            </a:r>
            <a:r>
              <a:rPr lang="en-US" sz="3200" dirty="0"/>
              <a:t>close to zero are excluded </a:t>
            </a:r>
            <a:endParaRPr lang="en-US" sz="3200" dirty="0" smtClean="0"/>
          </a:p>
          <a:p>
            <a:r>
              <a:rPr lang="en-US" sz="3200" dirty="0" smtClean="0"/>
              <a:t>Difficulty in </a:t>
            </a:r>
            <a:r>
              <a:rPr lang="en-US" sz="3200" dirty="0"/>
              <a:t>interpreting </a:t>
            </a:r>
            <a:r>
              <a:rPr lang="en-US" sz="3200" dirty="0" smtClean="0"/>
              <a:t>resultant PCs </a:t>
            </a:r>
            <a:r>
              <a:rPr lang="en-US" sz="3200" dirty="0"/>
              <a:t>and finding </a:t>
            </a:r>
            <a:r>
              <a:rPr lang="en-US" sz="3200" dirty="0" smtClean="0"/>
              <a:t>the most </a:t>
            </a:r>
            <a:r>
              <a:rPr lang="en-US" sz="3200" dirty="0"/>
              <a:t>important variables </a:t>
            </a:r>
            <a:endParaRPr lang="en-US" sz="3200" dirty="0" smtClean="0"/>
          </a:p>
          <a:p>
            <a:r>
              <a:rPr lang="en-US" sz="3200" dirty="0" smtClean="0"/>
              <a:t>rmse decreases to .645 (from .654)</a:t>
            </a:r>
          </a:p>
          <a:p>
            <a:r>
              <a:rPr lang="en-US" sz="3200" dirty="0" smtClean="0"/>
              <a:t> Adj. R-squared goes down to 10.8% (from 13.7%)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729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62956"/>
            <a:ext cx="9603275" cy="1049235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Random forests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Grid </a:t>
            </a:r>
            <a:r>
              <a:rPr lang="en-US" sz="3200" dirty="0" smtClean="0"/>
              <a:t>search </a:t>
            </a:r>
            <a:r>
              <a:rPr lang="en-US" sz="3200" dirty="0" smtClean="0"/>
              <a:t>tunes the size of the random subset of features (</a:t>
            </a:r>
            <a:r>
              <a:rPr lang="en-US" sz="3200" dirty="0" err="1" smtClean="0"/>
              <a:t>max_features</a:t>
            </a:r>
            <a:r>
              <a:rPr lang="en-US" sz="3200" dirty="0" smtClean="0"/>
              <a:t>) used at each split to be .10</a:t>
            </a:r>
          </a:p>
          <a:p>
            <a:r>
              <a:rPr lang="en-US" sz="3200" dirty="0" smtClean="0"/>
              <a:t>Most important features are mean review year and review count, which does not seem interesting</a:t>
            </a:r>
          </a:p>
          <a:p>
            <a:r>
              <a:rPr lang="en-US" sz="3200" dirty="0"/>
              <a:t>r</a:t>
            </a:r>
            <a:r>
              <a:rPr lang="en-US" sz="3200" dirty="0" smtClean="0"/>
              <a:t>mse is .6495 (PCR&lt;RF&lt;LR)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576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62956"/>
            <a:ext cx="9603275" cy="1049235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Gradient boosted trees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Grid search </a:t>
            </a:r>
            <a:r>
              <a:rPr lang="en-US" sz="3200" dirty="0" smtClean="0"/>
              <a:t>optimizes: learning rate, tree depth, % of rows to sample while fitting model, </a:t>
            </a:r>
            <a:r>
              <a:rPr lang="en-US" sz="3200" dirty="0" err="1" smtClean="0"/>
              <a:t>max_features</a:t>
            </a:r>
            <a:endParaRPr lang="en-US" sz="3200" dirty="0" smtClean="0"/>
          </a:p>
          <a:p>
            <a:r>
              <a:rPr lang="en-US" sz="3200" dirty="0"/>
              <a:t>Most important features </a:t>
            </a:r>
            <a:r>
              <a:rPr lang="en-US" sz="3200" dirty="0" smtClean="0"/>
              <a:t>are again </a:t>
            </a:r>
            <a:r>
              <a:rPr lang="en-US" sz="3200" dirty="0"/>
              <a:t>mean review year and review </a:t>
            </a:r>
            <a:r>
              <a:rPr lang="en-US" sz="3200" dirty="0" smtClean="0"/>
              <a:t>count</a:t>
            </a:r>
          </a:p>
          <a:p>
            <a:r>
              <a:rPr lang="en-US" sz="3200" dirty="0" smtClean="0"/>
              <a:t>rmse decreases to .622!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241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motivation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Executive, </a:t>
            </a:r>
            <a:r>
              <a:rPr lang="en-US" sz="3200" dirty="0"/>
              <a:t>VIP Starbucks </a:t>
            </a:r>
            <a:r>
              <a:rPr lang="en-US" sz="3200" dirty="0" smtClean="0"/>
              <a:t>connoisseur who often clocks more hours at his local coffee bean hangout than even the baristas themselves</a:t>
            </a:r>
          </a:p>
          <a:p>
            <a:r>
              <a:rPr lang="en-US" sz="3200" dirty="0" smtClean="0"/>
              <a:t>Just like how a neighbor longs to improve their neighborhood, a coffee addict naturally wants the best for his coffee kingdom (aka caffeine drug dealer)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62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62956"/>
            <a:ext cx="9603275" cy="1049235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Results – important features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unclean, unfriendly, and state </a:t>
            </a:r>
            <a:r>
              <a:rPr lang="en-US" sz="3200" dirty="0"/>
              <a:t>are important in LR </a:t>
            </a:r>
          </a:p>
          <a:p>
            <a:r>
              <a:rPr lang="en-US" sz="3200" dirty="0" smtClean="0"/>
              <a:t>mean review year</a:t>
            </a:r>
            <a:r>
              <a:rPr lang="en-US" sz="3200" dirty="0"/>
              <a:t> </a:t>
            </a:r>
            <a:r>
              <a:rPr lang="en-US" sz="3200" dirty="0" smtClean="0"/>
              <a:t>and review count are important in RF and GBT</a:t>
            </a:r>
          </a:p>
          <a:p>
            <a:r>
              <a:rPr lang="en-US" sz="3200" dirty="0" smtClean="0"/>
              <a:t>In LR model, store cleanliness and barista friendliness are more important than homeless problems (though this model deserves further improvement)</a:t>
            </a:r>
          </a:p>
        </p:txBody>
      </p:sp>
    </p:spTree>
    <p:extLst>
      <p:ext uri="{BB962C8B-B14F-4D97-AF65-F5344CB8AC3E}">
        <p14:creationId xmlns:p14="http://schemas.microsoft.com/office/powerpoint/2010/main" val="9762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62956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Results – Predictability of models</a:t>
            </a:r>
            <a:br>
              <a:rPr lang="en-US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RMSE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 smtClean="0"/>
              <a:t>GBT .622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 smtClean="0"/>
              <a:t>PCR .645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 smtClean="0"/>
              <a:t>RF .649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 smtClean="0"/>
              <a:t>LR .654</a:t>
            </a:r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737965" y="2527126"/>
            <a:ext cx="4752398" cy="3142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67744" y="2157794"/>
            <a:ext cx="454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RMSE centered around the mean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NEXT STEPS</a:t>
            </a:r>
            <a:br>
              <a:rPr lang="en-US" b="1" dirty="0" smtClean="0"/>
            </a:br>
            <a:r>
              <a:rPr lang="en-US" b="1" dirty="0" smtClean="0"/>
              <a:t>Further research and recommendations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Perform </a:t>
            </a:r>
            <a:r>
              <a:rPr lang="en-US" sz="2600" dirty="0" smtClean="0"/>
              <a:t>more </a:t>
            </a:r>
            <a:r>
              <a:rPr lang="en-US" sz="2600" dirty="0"/>
              <a:t>sophisticated text analysis or sentiment analysis </a:t>
            </a:r>
            <a:r>
              <a:rPr lang="en-US" sz="2600" dirty="0" smtClean="0"/>
              <a:t>in making existing dummy variables</a:t>
            </a:r>
          </a:p>
          <a:p>
            <a:pPr lvl="0"/>
            <a:r>
              <a:rPr lang="en-US" sz="2600" dirty="0"/>
              <a:t>Include more variables </a:t>
            </a:r>
            <a:r>
              <a:rPr lang="en-US" sz="2600" dirty="0" smtClean="0"/>
              <a:t>using Yelp’s text review content</a:t>
            </a:r>
          </a:p>
          <a:p>
            <a:pPr lvl="0"/>
            <a:r>
              <a:rPr lang="en-US" sz="2600" dirty="0" smtClean="0"/>
              <a:t>Include </a:t>
            </a:r>
            <a:r>
              <a:rPr lang="en-US" sz="2600" dirty="0"/>
              <a:t>more variables </a:t>
            </a:r>
            <a:r>
              <a:rPr lang="en-US" sz="2600" dirty="0" smtClean="0"/>
              <a:t>from </a:t>
            </a:r>
            <a:r>
              <a:rPr lang="en-US" sz="2600" dirty="0"/>
              <a:t>data outside Yelp’s </a:t>
            </a:r>
            <a:r>
              <a:rPr lang="en-US" sz="2600" dirty="0" smtClean="0"/>
              <a:t>data </a:t>
            </a:r>
          </a:p>
          <a:p>
            <a:r>
              <a:rPr lang="en-US" sz="2600" dirty="0" smtClean="0"/>
              <a:t>Use internal Starbucks data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NEXT </a:t>
            </a:r>
            <a:r>
              <a:rPr lang="en-US" b="1" dirty="0" smtClean="0"/>
              <a:t>STEPS (Cont’d)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Further research and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Make models for subgroups of Yelp </a:t>
            </a:r>
            <a:r>
              <a:rPr lang="en-US" sz="2800" dirty="0"/>
              <a:t>data, like </a:t>
            </a:r>
            <a:r>
              <a:rPr lang="en-US" sz="2800" dirty="0" smtClean="0"/>
              <a:t>a model for each state </a:t>
            </a:r>
          </a:p>
          <a:p>
            <a:r>
              <a:rPr lang="en-US" sz="2800" dirty="0" smtClean="0"/>
              <a:t>Make decisions from results of updated models.  If drink quality is an issue, retrain baristas at stores with low star scores.  </a:t>
            </a:r>
          </a:p>
          <a:p>
            <a:pPr lvl="0"/>
            <a:r>
              <a:rPr lang="en-US" sz="2800" dirty="0" smtClean="0"/>
              <a:t>Use predicted star score as a predictor in models that predict a metric that is correlated with star score.  This would be needed for new stores or stores with little Yelp data.  Use internal data as a proxy for Yelp data.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33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Final remarks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98799"/>
            <a:ext cx="9603275" cy="345061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Starbucks is a hub of community activity</a:t>
            </a:r>
          </a:p>
          <a:p>
            <a:r>
              <a:rPr lang="en-US" sz="3200" dirty="0" smtClean="0"/>
              <a:t>By improving the customer experience, we improve our communities </a:t>
            </a:r>
          </a:p>
          <a:p>
            <a:r>
              <a:rPr lang="en-US" sz="3200" dirty="0" smtClean="0"/>
              <a:t>Doing this also makes Starbucks more competitive and profitable.  This is a win for everyone!</a:t>
            </a:r>
          </a:p>
        </p:txBody>
      </p:sp>
    </p:spTree>
    <p:extLst>
      <p:ext uri="{BB962C8B-B14F-4D97-AF65-F5344CB8AC3E}">
        <p14:creationId xmlns:p14="http://schemas.microsoft.com/office/powerpoint/2010/main" val="7089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Issues at Starbucks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Lingering homeless people who smell horribly and talk to themselves</a:t>
            </a:r>
          </a:p>
          <a:p>
            <a:r>
              <a:rPr lang="en-US" sz="3200" dirty="0" smtClean="0"/>
              <a:t>Unclean bathrooms  and overflowing garbage cans</a:t>
            </a:r>
          </a:p>
          <a:p>
            <a:r>
              <a:rPr lang="en-US" sz="3200" dirty="0" smtClean="0"/>
              <a:t>The “barista from hell”</a:t>
            </a:r>
          </a:p>
          <a:p>
            <a:r>
              <a:rPr lang="en-US" sz="3200" dirty="0" smtClean="0"/>
              <a:t>Inconsistent drink quality</a:t>
            </a:r>
          </a:p>
        </p:txBody>
      </p:sp>
    </p:spTree>
    <p:extLst>
      <p:ext uri="{BB962C8B-B14F-4D97-AF65-F5344CB8AC3E}">
        <p14:creationId xmlns:p14="http://schemas.microsoft.com/office/powerpoint/2010/main" val="18957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Objective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Figure out which issues customers care more about using Yelp</a:t>
            </a:r>
            <a:endParaRPr lang="en-US" sz="3200" dirty="0"/>
          </a:p>
          <a:p>
            <a:r>
              <a:rPr lang="en-US" sz="3200" dirty="0" smtClean="0"/>
              <a:t>Do this by making models to predict Starbucks Yelp star scores, and then examining predictors that contribute the most to these models</a:t>
            </a:r>
          </a:p>
        </p:txBody>
      </p:sp>
    </p:spTree>
    <p:extLst>
      <p:ext uri="{BB962C8B-B14F-4D97-AF65-F5344CB8AC3E}">
        <p14:creationId xmlns:p14="http://schemas.microsoft.com/office/powerpoint/2010/main" val="12495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yelp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Yelp is a website that lets customers give public feedback to businesses. </a:t>
            </a:r>
          </a:p>
          <a:p>
            <a:r>
              <a:rPr lang="en-US" sz="3200" dirty="0" smtClean="0"/>
              <a:t>Feedback consists of written reviews and “star” scores ranging from 1 - 5</a:t>
            </a:r>
          </a:p>
          <a:p>
            <a:r>
              <a:rPr lang="en-US" sz="3200" dirty="0" smtClean="0"/>
              <a:t>5=coffee nirvana, 1 = like going to a coffee slave camp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6140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62956"/>
            <a:ext cx="9603275" cy="1049235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Yelp Data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Yelp has freely provided </a:t>
            </a:r>
            <a:r>
              <a:rPr lang="en-US" sz="3200" i="1" dirty="0" smtClean="0"/>
              <a:t>some</a:t>
            </a:r>
            <a:r>
              <a:rPr lang="en-US" sz="3200" dirty="0" smtClean="0"/>
              <a:t> of its data as part of its “Yelp Dataset Challenge”</a:t>
            </a:r>
          </a:p>
          <a:p>
            <a:r>
              <a:rPr lang="en-US" sz="3200" dirty="0" smtClean="0"/>
              <a:t>The data consists of json files, two of which I import and convert to pandas DataFrames in Python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1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62956"/>
            <a:ext cx="9603275" cy="1049235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Yelp data that I actually use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 make two tables – </a:t>
            </a:r>
            <a:r>
              <a:rPr lang="en-US" sz="3200" i="1" dirty="0" smtClean="0"/>
              <a:t>business </a:t>
            </a:r>
            <a:r>
              <a:rPr lang="en-US" sz="3200" dirty="0" smtClean="0"/>
              <a:t>and </a:t>
            </a:r>
            <a:r>
              <a:rPr lang="en-US" sz="3200" i="1" dirty="0" smtClean="0"/>
              <a:t>reviews</a:t>
            </a:r>
            <a:endParaRPr lang="en-US" sz="3200" dirty="0" smtClean="0"/>
          </a:p>
          <a:p>
            <a:r>
              <a:rPr lang="en-US" sz="3200" i="1" dirty="0"/>
              <a:t>b</a:t>
            </a:r>
            <a:r>
              <a:rPr lang="en-US" sz="3200" i="1" dirty="0" smtClean="0"/>
              <a:t>usiness </a:t>
            </a:r>
            <a:r>
              <a:rPr lang="en-US" sz="3200" dirty="0" smtClean="0"/>
              <a:t>contains a row for each store, which includes store id, review count, location, and star score </a:t>
            </a:r>
          </a:p>
          <a:p>
            <a:r>
              <a:rPr lang="en-US" sz="3200" i="1" dirty="0"/>
              <a:t>r</a:t>
            </a:r>
            <a:r>
              <a:rPr lang="en-US" sz="3200" i="1" dirty="0" smtClean="0"/>
              <a:t>eviews </a:t>
            </a:r>
            <a:r>
              <a:rPr lang="en-US" sz="3200" dirty="0" smtClean="0"/>
              <a:t>contains a row for each review, which includes store id, date, review text content, and star score</a:t>
            </a:r>
            <a:endParaRPr lang="en-US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158440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62956"/>
            <a:ext cx="9603275" cy="1049235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Data wrangling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I make the following variables</a:t>
            </a:r>
          </a:p>
          <a:p>
            <a:r>
              <a:rPr lang="en-US" sz="3200" dirty="0" smtClean="0"/>
              <a:t>Average year in which a store is reviewed</a:t>
            </a:r>
          </a:p>
          <a:p>
            <a:r>
              <a:rPr lang="en-US" sz="3200" dirty="0" smtClean="0"/>
              <a:t>Dummy variables - clean vs unclean, homelessness problems yay/nay, unfriendly baristas yay/nay, a dummy for each state (all values =0 represents AZ)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9541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62956"/>
            <a:ext cx="9603275" cy="1049235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Exploratory Data analysis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494 stores – 201 in AZ, 161 in NV </a:t>
            </a:r>
          </a:p>
          <a:p>
            <a:r>
              <a:rPr lang="en-US" sz="3200" dirty="0" smtClean="0"/>
              <a:t>18 reviews per store on average</a:t>
            </a:r>
          </a:p>
          <a:p>
            <a:r>
              <a:rPr lang="en-US" sz="3200" dirty="0" smtClean="0"/>
              <a:t>Data is provided for only 7 states, and Canada</a:t>
            </a:r>
          </a:p>
          <a:p>
            <a:r>
              <a:rPr lang="en-US" sz="3200" dirty="0"/>
              <a:t>Examine </a:t>
            </a:r>
            <a:r>
              <a:rPr lang="en-US" sz="3200" dirty="0" smtClean="0"/>
              <a:t>relationship </a:t>
            </a:r>
            <a:r>
              <a:rPr lang="en-US" sz="3200" dirty="0"/>
              <a:t>between potential predictors and star </a:t>
            </a:r>
            <a:r>
              <a:rPr lang="en-US" sz="3200" dirty="0" smtClean="0"/>
              <a:t>score using statistical graphics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141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1422</TotalTime>
  <Words>864</Words>
  <Application>Microsoft Macintosh PowerPoint</Application>
  <PresentationFormat>Widescreen</PresentationFormat>
  <Paragraphs>95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Gill Sans MT</vt:lpstr>
      <vt:lpstr>Arial</vt:lpstr>
      <vt:lpstr>Gallery</vt:lpstr>
      <vt:lpstr>The Starbucks data hunt</vt:lpstr>
      <vt:lpstr> motivation</vt:lpstr>
      <vt:lpstr> Issues at Starbucks</vt:lpstr>
      <vt:lpstr> Objective </vt:lpstr>
      <vt:lpstr> yelp</vt:lpstr>
      <vt:lpstr> Yelp Data</vt:lpstr>
      <vt:lpstr> Yelp data that I actually use</vt:lpstr>
      <vt:lpstr> Data wrangling</vt:lpstr>
      <vt:lpstr> Exploratory Data analysis</vt:lpstr>
      <vt:lpstr> eda – stars by state </vt:lpstr>
      <vt:lpstr> eda – stars by dummy variables</vt:lpstr>
      <vt:lpstr> EDA – Avg and median stars by year</vt:lpstr>
      <vt:lpstr> predictors to use</vt:lpstr>
      <vt:lpstr> the models</vt:lpstr>
      <vt:lpstr> modeling specifics</vt:lpstr>
      <vt:lpstr> Linear regression</vt:lpstr>
      <vt:lpstr> Principal Component Regression</vt:lpstr>
      <vt:lpstr> Random forests</vt:lpstr>
      <vt:lpstr> Gradient boosted trees</vt:lpstr>
      <vt:lpstr> Results – important features</vt:lpstr>
      <vt:lpstr> Results – Predictability of models </vt:lpstr>
      <vt:lpstr>NEXT STEPS Further research and recommendations</vt:lpstr>
      <vt:lpstr>NEXT STEPS (Cont’d) Further research and recommendations</vt:lpstr>
      <vt:lpstr> Final remarks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Starbucks data hunt</dc:title>
  <dc:creator>Christopher Jose</dc:creator>
  <cp:lastModifiedBy>Christopher Jose</cp:lastModifiedBy>
  <cp:revision>71</cp:revision>
  <dcterms:created xsi:type="dcterms:W3CDTF">2017-01-20T15:37:52Z</dcterms:created>
  <dcterms:modified xsi:type="dcterms:W3CDTF">2017-01-22T04:28:16Z</dcterms:modified>
</cp:coreProperties>
</file>