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0" r:id="rId2"/>
    <p:sldId id="269" r:id="rId3"/>
    <p:sldId id="257" r:id="rId4"/>
    <p:sldId id="258" r:id="rId5"/>
    <p:sldId id="259" r:id="rId6"/>
    <p:sldId id="268" r:id="rId7"/>
    <p:sldId id="271" r:id="rId8"/>
    <p:sldId id="262" r:id="rId9"/>
    <p:sldId id="26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3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9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24F6-C508-4D5E-A728-7FA3457A3D23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2AAF-DC78-4A77-A672-D8AE095B1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9802-6468-4276-922B-D729B42EF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860" y="2581153"/>
            <a:ext cx="7772400" cy="92880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STA9690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1C790-39C9-495C-8251-0C23A816A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Advanced Data Mining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Christopher Lang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December 12, 2017</a:t>
            </a:r>
          </a:p>
        </p:txBody>
      </p:sp>
    </p:spTree>
    <p:extLst>
      <p:ext uri="{BB962C8B-B14F-4D97-AF65-F5344CB8AC3E}">
        <p14:creationId xmlns:p14="http://schemas.microsoft.com/office/powerpoint/2010/main" val="311331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B16372-9F58-4A15-BB44-B89019929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17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020A4C-8431-4429-B823-D1A681A14537}"/>
              </a:ext>
            </a:extLst>
          </p:cNvPr>
          <p:cNvSpPr txBox="1"/>
          <p:nvPr/>
        </p:nvSpPr>
        <p:spPr>
          <a:xfrm>
            <a:off x="141632" y="5297343"/>
            <a:ext cx="1580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Variable Naming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5BF27-AF35-4D39-AF7D-1963281C1677}"/>
              </a:ext>
            </a:extLst>
          </p:cNvPr>
          <p:cNvSpPr txBox="1"/>
          <p:nvPr/>
        </p:nvSpPr>
        <p:spPr>
          <a:xfrm>
            <a:off x="141632" y="5624565"/>
            <a:ext cx="2749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&lt;variable type&gt;_&lt;word/character/measure&gt;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C8759-FEC2-4A4E-9FC5-0215A7D1D5AF}"/>
              </a:ext>
            </a:extLst>
          </p:cNvPr>
          <p:cNvSpPr txBox="1"/>
          <p:nvPr/>
        </p:nvSpPr>
        <p:spPr>
          <a:xfrm>
            <a:off x="141632" y="5928702"/>
            <a:ext cx="3818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WF</a:t>
            </a:r>
            <a:r>
              <a:rPr lang="en-US" sz="1000" dirty="0"/>
              <a:t> – </a:t>
            </a:r>
            <a:r>
              <a:rPr lang="en-US" sz="1000" b="1" dirty="0"/>
              <a:t>W</a:t>
            </a:r>
            <a:r>
              <a:rPr lang="en-US" sz="1000" dirty="0"/>
              <a:t>ord </a:t>
            </a:r>
            <a:r>
              <a:rPr lang="en-US" sz="1000" b="1" dirty="0"/>
              <a:t>F</a:t>
            </a:r>
            <a:r>
              <a:rPr lang="en-US" sz="1000" dirty="0"/>
              <a:t>requency (% of total words in an email)</a:t>
            </a:r>
          </a:p>
          <a:p>
            <a:r>
              <a:rPr lang="en-US" sz="1000" b="1" dirty="0"/>
              <a:t>CF</a:t>
            </a:r>
            <a:r>
              <a:rPr lang="en-US" sz="1000" dirty="0"/>
              <a:t> – </a:t>
            </a:r>
            <a:r>
              <a:rPr lang="en-US" sz="1000" b="1" dirty="0"/>
              <a:t>C</a:t>
            </a:r>
            <a:r>
              <a:rPr lang="en-US" sz="1000" dirty="0"/>
              <a:t>haracter </a:t>
            </a:r>
            <a:r>
              <a:rPr lang="en-US" sz="1000" b="1" dirty="0"/>
              <a:t>F</a:t>
            </a:r>
            <a:r>
              <a:rPr lang="en-US" sz="1000" dirty="0"/>
              <a:t>requency (% of total characters in an email)</a:t>
            </a:r>
          </a:p>
          <a:p>
            <a:r>
              <a:rPr lang="en-US" sz="1000" b="1" dirty="0"/>
              <a:t>CPRL</a:t>
            </a:r>
            <a:r>
              <a:rPr lang="en-US" sz="1000" dirty="0"/>
              <a:t> – </a:t>
            </a:r>
            <a:r>
              <a:rPr lang="en-US" sz="1000" b="1" dirty="0"/>
              <a:t>C</a:t>
            </a:r>
            <a:r>
              <a:rPr lang="en-US" sz="1000" dirty="0"/>
              <a:t>a</a:t>
            </a:r>
            <a:r>
              <a:rPr lang="en-US" sz="1000" b="1" dirty="0"/>
              <a:t>p</a:t>
            </a:r>
            <a:r>
              <a:rPr lang="en-US" sz="1000" dirty="0"/>
              <a:t>ital </a:t>
            </a:r>
            <a:r>
              <a:rPr lang="en-US" sz="1000" b="1" dirty="0"/>
              <a:t>R</a:t>
            </a:r>
            <a:r>
              <a:rPr lang="en-US" sz="1000" dirty="0"/>
              <a:t>un</a:t>
            </a:r>
            <a:r>
              <a:rPr lang="en-US" sz="1000" b="1" dirty="0"/>
              <a:t> L</a:t>
            </a:r>
            <a:r>
              <a:rPr lang="en-US" sz="1000" dirty="0"/>
              <a:t>ength (The length of a sequence of capital letters)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441BD-2E2E-48CD-BFB7-C52D8CC22B0B}"/>
              </a:ext>
            </a:extLst>
          </p:cNvPr>
          <p:cNvSpPr txBox="1"/>
          <p:nvPr/>
        </p:nvSpPr>
        <p:spPr>
          <a:xfrm>
            <a:off x="421353" y="898783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279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4D8D-4827-4094-A978-AFBC3DB9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Spambase</a:t>
            </a:r>
            <a:r>
              <a:rPr lang="en-US" dirty="0"/>
              <a:t>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D4A68-AB3F-4B06-9C45-8EDE682A1357}"/>
              </a:ext>
            </a:extLst>
          </p:cNvPr>
          <p:cNvSpPr txBox="1"/>
          <p:nvPr/>
        </p:nvSpPr>
        <p:spPr>
          <a:xfrm>
            <a:off x="685642" y="1446452"/>
            <a:ext cx="7148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 dataset of emails and several key features that describe the content written in the email body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1E5FF2-F25F-48D7-A551-8B69E2A1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294847"/>
              </p:ext>
            </p:extLst>
          </p:nvPr>
        </p:nvGraphicFramePr>
        <p:xfrm>
          <a:off x="685642" y="1936074"/>
          <a:ext cx="4081780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736">
                  <a:extLst>
                    <a:ext uri="{9D8B030D-6E8A-4147-A177-3AD203B41FA5}">
                      <a16:colId xmlns:a16="http://schemas.microsoft.com/office/drawing/2014/main" val="2122483731"/>
                    </a:ext>
                  </a:extLst>
                </a:gridCol>
                <a:gridCol w="2384044">
                  <a:extLst>
                    <a:ext uri="{9D8B030D-6E8A-4147-A177-3AD203B41FA5}">
                      <a16:colId xmlns:a16="http://schemas.microsoft.com/office/drawing/2014/main" val="426729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Number of Emails (n)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2695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7263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Number of Predictors (p)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57 – 3 = </a:t>
                      </a:r>
                      <a:r>
                        <a:rPr lang="en-US" sz="1200" b="1" dirty="0"/>
                        <a:t>54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(3 predictors are all zero)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5327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Response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1512 (~56%) spam</a:t>
                      </a:r>
                    </a:p>
                    <a:p>
                      <a:r>
                        <a:rPr lang="en-US" sz="1200" dirty="0"/>
                        <a:t>1183 (~44%) non-spam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7056634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6CC2C0-0773-4EF6-A1C5-826D78EAD0EE}"/>
              </a:ext>
            </a:extLst>
          </p:cNvPr>
          <p:cNvSpPr txBox="1"/>
          <p:nvPr/>
        </p:nvSpPr>
        <p:spPr>
          <a:xfrm>
            <a:off x="685642" y="3593558"/>
            <a:ext cx="1765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Predictor Description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97646A-B46C-4B27-AEEA-236F84326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98923"/>
              </p:ext>
            </p:extLst>
          </p:nvPr>
        </p:nvGraphicFramePr>
        <p:xfrm>
          <a:off x="746338" y="4582828"/>
          <a:ext cx="2372339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211">
                  <a:extLst>
                    <a:ext uri="{9D8B030D-6E8A-4147-A177-3AD203B41FA5}">
                      <a16:colId xmlns:a16="http://schemas.microsoft.com/office/drawing/2014/main" val="2122483731"/>
                    </a:ext>
                  </a:extLst>
                </a:gridCol>
                <a:gridCol w="1147128">
                  <a:extLst>
                    <a:ext uri="{9D8B030D-6E8A-4147-A177-3AD203B41FA5}">
                      <a16:colId xmlns:a16="http://schemas.microsoft.com/office/drawing/2014/main" val="4267293381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sz="1050" b="1" dirty="0"/>
                        <a:t>Word Frequency</a:t>
                      </a:r>
                    </a:p>
                    <a:p>
                      <a:r>
                        <a:rPr lang="en-US" sz="900" b="0" dirty="0"/>
                        <a:t>% of total words in an email</a:t>
                      </a:r>
                    </a:p>
                  </a:txBody>
                  <a:tcPr marL="45720" marR="45720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word_freq_make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1799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word_freq_internet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2631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word_freq_hp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3272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56634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AD51F4-839B-4732-9304-7DB69EB20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97596"/>
              </p:ext>
            </p:extLst>
          </p:nvPr>
        </p:nvGraphicFramePr>
        <p:xfrm>
          <a:off x="3217622" y="4582828"/>
          <a:ext cx="2712615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800">
                  <a:extLst>
                    <a:ext uri="{9D8B030D-6E8A-4147-A177-3AD203B41FA5}">
                      <a16:colId xmlns:a16="http://schemas.microsoft.com/office/drawing/2014/main" val="2122483731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4267293381"/>
                    </a:ext>
                  </a:extLst>
                </a:gridCol>
              </a:tblGrid>
              <a:tr h="0">
                <a:tc rowSpan="4">
                  <a:txBody>
                    <a:bodyPr/>
                    <a:lstStyle/>
                    <a:p>
                      <a:r>
                        <a:rPr lang="en-US" sz="1050" b="1" dirty="0"/>
                        <a:t>Character Frequency</a:t>
                      </a:r>
                    </a:p>
                    <a:p>
                      <a:r>
                        <a:rPr lang="en-US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% of total characters in an email</a:t>
                      </a:r>
                    </a:p>
                  </a:txBody>
                  <a:tcPr marL="45720" marR="45720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char_freq_semicolon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1799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char_freq_exclamation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2631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char_freq_dollarsign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3272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Consolas" panose="020B0609020204030204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56634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131CDC-3C04-4C58-A6AD-8B6FBC114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60068"/>
              </p:ext>
            </p:extLst>
          </p:nvPr>
        </p:nvGraphicFramePr>
        <p:xfrm>
          <a:off x="6029181" y="4582828"/>
          <a:ext cx="3039689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061">
                  <a:extLst>
                    <a:ext uri="{9D8B030D-6E8A-4147-A177-3AD203B41FA5}">
                      <a16:colId xmlns:a16="http://schemas.microsoft.com/office/drawing/2014/main" val="2122483731"/>
                    </a:ext>
                  </a:extLst>
                </a:gridCol>
                <a:gridCol w="1591628">
                  <a:extLst>
                    <a:ext uri="{9D8B030D-6E8A-4147-A177-3AD203B41FA5}">
                      <a16:colId xmlns:a16="http://schemas.microsoft.com/office/drawing/2014/main" val="4267293381"/>
                    </a:ext>
                  </a:extLst>
                </a:gridCol>
              </a:tblGrid>
              <a:tr h="0">
                <a:tc rowSpan="3">
                  <a:txBody>
                    <a:bodyPr/>
                    <a:lstStyle/>
                    <a:p>
                      <a:r>
                        <a:rPr lang="en-US" sz="1050" b="1" dirty="0"/>
                        <a:t>Capital Run Length</a:t>
                      </a:r>
                    </a:p>
                    <a:p>
                      <a:r>
                        <a:rPr lang="en-US" sz="9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The length of a sequence of capital letters</a:t>
                      </a:r>
                    </a:p>
                  </a:txBody>
                  <a:tcPr marL="45720" marR="45720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capital_run_length_longest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1799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capital_run_length_average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2631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Consolas" panose="020B0609020204030204" pitchFamily="49" charset="0"/>
                        </a:rPr>
                        <a:t>capital_run_length_total</a:t>
                      </a:r>
                      <a:endParaRPr lang="en-US" sz="800" dirty="0">
                        <a:latin typeface="Consolas" panose="020B0609020204030204" pitchFamily="49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3272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 marL="45720" marR="45720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  <a:p>
                      <a:r>
                        <a:rPr lang="en-US" sz="8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70239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2A8D6B7-1717-41CE-BAFA-5E926AC9CCE2}"/>
              </a:ext>
            </a:extLst>
          </p:cNvPr>
          <p:cNvSpPr txBox="1"/>
          <p:nvPr/>
        </p:nvSpPr>
        <p:spPr>
          <a:xfrm>
            <a:off x="685642" y="3963948"/>
            <a:ext cx="393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Predictors are broken into three types of measures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90799-7B44-47A9-8D46-68800A5C9445}"/>
              </a:ext>
            </a:extLst>
          </p:cNvPr>
          <p:cNvSpPr txBox="1"/>
          <p:nvPr/>
        </p:nvSpPr>
        <p:spPr>
          <a:xfrm>
            <a:off x="746338" y="5706145"/>
            <a:ext cx="121058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45 predictors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(83%)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85F8B-060A-455C-843F-756E5ECE6377}"/>
              </a:ext>
            </a:extLst>
          </p:cNvPr>
          <p:cNvSpPr txBox="1"/>
          <p:nvPr/>
        </p:nvSpPr>
        <p:spPr>
          <a:xfrm>
            <a:off x="3217622" y="5706145"/>
            <a:ext cx="11448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 predictors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(11%)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D37F7B-C47E-4322-AFA0-9AD7524D6DB8}"/>
              </a:ext>
            </a:extLst>
          </p:cNvPr>
          <p:cNvSpPr txBox="1"/>
          <p:nvPr/>
        </p:nvSpPr>
        <p:spPr>
          <a:xfrm>
            <a:off x="6029181" y="5706145"/>
            <a:ext cx="107914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 predictors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(6%)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1DCA88-E56D-41FF-BA1F-7EE03AA73ACA}"/>
              </a:ext>
            </a:extLst>
          </p:cNvPr>
          <p:cNvSpPr/>
          <p:nvPr/>
        </p:nvSpPr>
        <p:spPr>
          <a:xfrm>
            <a:off x="5533201" y="2503949"/>
            <a:ext cx="3389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https://archive.ics.uci.edu/ml/datasets/spambase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61647-204A-41B7-9566-A6F464C1FF48}"/>
              </a:ext>
            </a:extLst>
          </p:cNvPr>
          <p:cNvSpPr/>
          <p:nvPr/>
        </p:nvSpPr>
        <p:spPr>
          <a:xfrm>
            <a:off x="5413597" y="2202418"/>
            <a:ext cx="3389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UCI Machine Learning Repository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4FCD93-C4FF-44CE-84EB-9101C0DC56B1}"/>
              </a:ext>
            </a:extLst>
          </p:cNvPr>
          <p:cNvSpPr/>
          <p:nvPr/>
        </p:nvSpPr>
        <p:spPr>
          <a:xfrm>
            <a:off x="5413597" y="1956197"/>
            <a:ext cx="338945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Sourced </a:t>
            </a:r>
            <a:r>
              <a:rPr lang="en-US" sz="1000" dirty="0" err="1"/>
              <a:t>Spambase</a:t>
            </a:r>
            <a:r>
              <a:rPr lang="en-US" sz="1000" dirty="0"/>
              <a:t> from:</a:t>
            </a:r>
          </a:p>
        </p:txBody>
      </p:sp>
    </p:spTree>
    <p:extLst>
      <p:ext uri="{BB962C8B-B14F-4D97-AF65-F5344CB8AC3E}">
        <p14:creationId xmlns:p14="http://schemas.microsoft.com/office/powerpoint/2010/main" val="227553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4363A-838F-4C61-BAE1-4B2202A70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03C747-5685-493A-B3D7-ECD84D28D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68051"/>
              </p:ext>
            </p:extLst>
          </p:nvPr>
        </p:nvGraphicFramePr>
        <p:xfrm>
          <a:off x="1473843" y="5926560"/>
          <a:ext cx="573151" cy="3291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848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 err="1">
                          <a:latin typeface="Consolas" panose="020B0609020204030204" pitchFamily="49" charset="0"/>
                        </a:rPr>
                        <a:t>ntree</a:t>
                      </a:r>
                      <a:endParaRPr lang="en-US" sz="6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500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06904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 err="1">
                          <a:latin typeface="Consolas" panose="020B0609020204030204" pitchFamily="49" charset="0"/>
                        </a:rPr>
                        <a:t>mtry</a:t>
                      </a:r>
                      <a:endParaRPr lang="en-US" sz="6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replace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CC3868-0C83-4E9F-9B2E-A90E7B2FE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18382"/>
              </p:ext>
            </p:extLst>
          </p:nvPr>
        </p:nvGraphicFramePr>
        <p:xfrm>
          <a:off x="2313007" y="6036288"/>
          <a:ext cx="490601" cy="2194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0A4379-5E2A-4682-B567-4A62D5D14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19159"/>
              </p:ext>
            </p:extLst>
          </p:nvPr>
        </p:nvGraphicFramePr>
        <p:xfrm>
          <a:off x="3125367" y="6036288"/>
          <a:ext cx="490601" cy="2194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100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9C31F9-C3CC-4987-9A88-9E6D41A8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84807"/>
              </p:ext>
            </p:extLst>
          </p:nvPr>
        </p:nvGraphicFramePr>
        <p:xfrm>
          <a:off x="3983823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0.04041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FEC921-2662-48A3-A18F-31E10A957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9561"/>
              </p:ext>
            </p:extLst>
          </p:nvPr>
        </p:nvGraphicFramePr>
        <p:xfrm>
          <a:off x="4829372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0.1111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8FB2EA-743B-4CC0-82F7-0109B345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07750"/>
              </p:ext>
            </p:extLst>
          </p:nvPr>
        </p:nvGraphicFramePr>
        <p:xfrm>
          <a:off x="5641732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0.000004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724466-8A27-44D7-A512-CFB8E74E9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483"/>
              </p:ext>
            </p:extLst>
          </p:nvPr>
        </p:nvGraphicFramePr>
        <p:xfrm>
          <a:off x="6496330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0.2020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43D9934-34B7-4952-AD3D-514692391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75062"/>
              </p:ext>
            </p:extLst>
          </p:nvPr>
        </p:nvGraphicFramePr>
        <p:xfrm>
          <a:off x="7335496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0.9596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F315572-F18D-4903-AA0E-CE9E165A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50617"/>
              </p:ext>
            </p:extLst>
          </p:nvPr>
        </p:nvGraphicFramePr>
        <p:xfrm>
          <a:off x="8030735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0.000004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1FD7A-9FBA-487C-AF43-F79BE2F4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F7E5B8-FFD1-4570-B729-30E16AD57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23185"/>
              </p:ext>
            </p:extLst>
          </p:nvPr>
        </p:nvGraphicFramePr>
        <p:xfrm>
          <a:off x="1473843" y="5926560"/>
          <a:ext cx="573151" cy="3291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848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 err="1">
                          <a:latin typeface="Consolas" panose="020B0609020204030204" pitchFamily="49" charset="0"/>
                        </a:rPr>
                        <a:t>ntree</a:t>
                      </a:r>
                      <a:endParaRPr lang="en-US" sz="6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1000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06904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 err="1">
                          <a:latin typeface="Consolas" panose="020B0609020204030204" pitchFamily="49" charset="0"/>
                        </a:rPr>
                        <a:t>mtry</a:t>
                      </a:r>
                      <a:endParaRPr lang="en-US" sz="6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replace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4F246A-D9B4-4E54-9CAD-6C3AA1045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60084"/>
              </p:ext>
            </p:extLst>
          </p:nvPr>
        </p:nvGraphicFramePr>
        <p:xfrm>
          <a:off x="2313007" y="6036288"/>
          <a:ext cx="490601" cy="2194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0.002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A322B7-F99E-41ED-AF5F-12FF6A11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76523"/>
              </p:ext>
            </p:extLst>
          </p:nvPr>
        </p:nvGraphicFramePr>
        <p:xfrm>
          <a:off x="3125367" y="6036288"/>
          <a:ext cx="490601" cy="2194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0.007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DB7408-17AE-46F5-B2A8-19A21DAAD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34062"/>
              </p:ext>
            </p:extLst>
          </p:nvPr>
        </p:nvGraphicFramePr>
        <p:xfrm>
          <a:off x="3983823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0.0101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FABC66-44E2-4333-876D-EC433C14A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54803"/>
              </p:ext>
            </p:extLst>
          </p:nvPr>
        </p:nvGraphicFramePr>
        <p:xfrm>
          <a:off x="4829372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0.0505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7A5347-2C9C-41B6-98D4-27B028D30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6480"/>
              </p:ext>
            </p:extLst>
          </p:nvPr>
        </p:nvGraphicFramePr>
        <p:xfrm>
          <a:off x="5641732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0.000004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23ADBCC-E2A6-490C-9E68-368D37328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55642"/>
              </p:ext>
            </p:extLst>
          </p:nvPr>
        </p:nvGraphicFramePr>
        <p:xfrm>
          <a:off x="6496330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0.3131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1F863B-3A3C-4EC0-AE27-D8482A870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43741"/>
              </p:ext>
            </p:extLst>
          </p:nvPr>
        </p:nvGraphicFramePr>
        <p:xfrm>
          <a:off x="7335496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1.0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B516B6-41BC-472C-B4E8-19160610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20059"/>
              </p:ext>
            </p:extLst>
          </p:nvPr>
        </p:nvGraphicFramePr>
        <p:xfrm>
          <a:off x="8030735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0.000004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52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33AEF-673B-4897-90AE-51823650E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8403DC-A6CF-42AD-915B-FE7936890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14369"/>
              </p:ext>
            </p:extLst>
          </p:nvPr>
        </p:nvGraphicFramePr>
        <p:xfrm>
          <a:off x="1473843" y="5926560"/>
          <a:ext cx="573151" cy="32918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848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 err="1">
                          <a:latin typeface="Consolas" panose="020B0609020204030204" pitchFamily="49" charset="0"/>
                        </a:rPr>
                        <a:t>ntree</a:t>
                      </a:r>
                      <a:endParaRPr lang="en-US" sz="6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500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069041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 err="1">
                          <a:latin typeface="Consolas" panose="020B0609020204030204" pitchFamily="49" charset="0"/>
                        </a:rPr>
                        <a:t>mtry</a:t>
                      </a:r>
                      <a:endParaRPr lang="en-US" sz="600" b="1" dirty="0">
                        <a:latin typeface="Consolas" panose="020B0609020204030204" pitchFamily="49" charset="0"/>
                      </a:endParaRP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replace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66AF24-5003-4D7D-9D71-3DB1DC01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74137"/>
              </p:ext>
            </p:extLst>
          </p:nvPr>
        </p:nvGraphicFramePr>
        <p:xfrm>
          <a:off x="2313007" y="6036288"/>
          <a:ext cx="490601" cy="2194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100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8FDA2D-EA60-428D-83A6-54D5F261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32495"/>
              </p:ext>
            </p:extLst>
          </p:nvPr>
        </p:nvGraphicFramePr>
        <p:xfrm>
          <a:off x="3125367" y="6036288"/>
          <a:ext cx="490601" cy="219456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22466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cost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gamma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0.008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6839212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9C9B81-1812-4FD0-A60E-6CDE09905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83318"/>
              </p:ext>
            </p:extLst>
          </p:nvPr>
        </p:nvGraphicFramePr>
        <p:xfrm>
          <a:off x="3983823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0.000004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D08E26-C15D-4DF8-ADB1-E7DF2EDBA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12429"/>
              </p:ext>
            </p:extLst>
          </p:nvPr>
        </p:nvGraphicFramePr>
        <p:xfrm>
          <a:off x="4829372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0.000004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52C4C-2278-4083-A14D-387437C59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62285"/>
              </p:ext>
            </p:extLst>
          </p:nvPr>
        </p:nvGraphicFramePr>
        <p:xfrm>
          <a:off x="5641732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0.000004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3D3F2E-871A-4E5C-8D93-C719BEFE7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389448"/>
              </p:ext>
            </p:extLst>
          </p:nvPr>
        </p:nvGraphicFramePr>
        <p:xfrm>
          <a:off x="6496330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0.0101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8F88DDA-82F0-48FB-93F6-2BC2A12F0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37090"/>
              </p:ext>
            </p:extLst>
          </p:nvPr>
        </p:nvGraphicFramePr>
        <p:xfrm>
          <a:off x="7335496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0.1616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FEF700-33D1-4B1A-AFCC-5FB0AD6AF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99987"/>
              </p:ext>
            </p:extLst>
          </p:nvPr>
        </p:nvGraphicFramePr>
        <p:xfrm>
          <a:off x="8030735" y="6146016"/>
          <a:ext cx="738251" cy="10972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65938">
                  <a:extLst>
                    <a:ext uri="{9D8B030D-6E8A-4147-A177-3AD203B41FA5}">
                      <a16:colId xmlns:a16="http://schemas.microsoft.com/office/drawing/2014/main" val="2016485617"/>
                    </a:ext>
                  </a:extLst>
                </a:gridCol>
                <a:gridCol w="472313">
                  <a:extLst>
                    <a:ext uri="{9D8B030D-6E8A-4147-A177-3AD203B41FA5}">
                      <a16:colId xmlns:a16="http://schemas.microsoft.com/office/drawing/2014/main" val="3145182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onsolas" panose="020B0609020204030204" pitchFamily="49" charset="0"/>
                        </a:rPr>
                        <a:t>lambda</a:t>
                      </a:r>
                    </a:p>
                  </a:txBody>
                  <a:tcPr marL="9144" marR="9144" marT="9144" marB="9144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onsolas" panose="020B0609020204030204" pitchFamily="49" charset="0"/>
                        </a:rPr>
                        <a:t>0.000004</a:t>
                      </a:r>
                    </a:p>
                  </a:txBody>
                  <a:tcPr marL="9144" marR="9144" marT="9144" marB="9144"/>
                </a:tc>
                <a:extLst>
                  <a:ext uri="{0D108BD9-81ED-4DB2-BD59-A6C34878D82A}">
                    <a16:rowId xmlns:a16="http://schemas.microsoft.com/office/drawing/2014/main" val="282199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80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6242D-3F7E-4261-A223-6483263C8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430931B-2D12-4FF6-A841-0CCCE573E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B5303-E59B-4142-B678-9AADEE386526}"/>
              </a:ext>
            </a:extLst>
          </p:cNvPr>
          <p:cNvSpPr txBox="1"/>
          <p:nvPr/>
        </p:nvSpPr>
        <p:spPr>
          <a:xfrm>
            <a:off x="1103453" y="283579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Lambda (min error): </a:t>
            </a:r>
            <a:r>
              <a:rPr lang="en-US" sz="800" dirty="0"/>
              <a:t>0.000004</a:t>
            </a:r>
          </a:p>
          <a:p>
            <a:r>
              <a:rPr lang="en-US" sz="800" b="1" dirty="0"/>
              <a:t>Lambda (1SE Rule): </a:t>
            </a:r>
            <a:r>
              <a:rPr lang="en-US" sz="800" dirty="0"/>
              <a:t>0.000004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B7053-5936-468F-8C43-F0F0B4BD5E4D}"/>
              </a:ext>
            </a:extLst>
          </p:cNvPr>
          <p:cNvSpPr txBox="1"/>
          <p:nvPr/>
        </p:nvSpPr>
        <p:spPr>
          <a:xfrm>
            <a:off x="5565494" y="1194121"/>
            <a:ext cx="13292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Lambda (1SE Rule): </a:t>
            </a:r>
            <a:r>
              <a:rPr lang="en-US" sz="800" dirty="0"/>
              <a:t>0.1616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EF538-6319-4951-B63D-178F6E4336B0}"/>
              </a:ext>
            </a:extLst>
          </p:cNvPr>
          <p:cNvSpPr txBox="1"/>
          <p:nvPr/>
        </p:nvSpPr>
        <p:spPr>
          <a:xfrm>
            <a:off x="5108289" y="1589591"/>
            <a:ext cx="1252907" cy="2154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0" rtlCol="0">
            <a:spAutoFit/>
          </a:bodyPr>
          <a:lstStyle/>
          <a:p>
            <a:r>
              <a:rPr lang="en-US" sz="800" b="1" dirty="0"/>
              <a:t>Lambda (min error): </a:t>
            </a:r>
            <a:r>
              <a:rPr lang="en-US" sz="800" dirty="0"/>
              <a:t>0.0101</a:t>
            </a:r>
          </a:p>
        </p:txBody>
      </p:sp>
    </p:spTree>
    <p:extLst>
      <p:ext uri="{BB962C8B-B14F-4D97-AF65-F5344CB8AC3E}">
        <p14:creationId xmlns:p14="http://schemas.microsoft.com/office/powerpoint/2010/main" val="422782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AA47B-57C4-44B4-BB86-DBE6180D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1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B8322-67A7-4C4C-B270-A0F1FE1B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4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357</Words>
  <Application>Microsoft Office PowerPoint</Application>
  <PresentationFormat>On-screen Show 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STA9690 Final Project</vt:lpstr>
      <vt:lpstr>The Spambase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Lang</dc:creator>
  <cp:lastModifiedBy>Christopher Lang</cp:lastModifiedBy>
  <cp:revision>52</cp:revision>
  <dcterms:created xsi:type="dcterms:W3CDTF">2017-12-03T03:26:10Z</dcterms:created>
  <dcterms:modified xsi:type="dcterms:W3CDTF">2017-12-11T04:43:54Z</dcterms:modified>
</cp:coreProperties>
</file>