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0" r:id="rId2"/>
    <p:sldId id="269" r:id="rId3"/>
    <p:sldId id="257" r:id="rId4"/>
    <p:sldId id="258" r:id="rId5"/>
    <p:sldId id="259" r:id="rId6"/>
    <p:sldId id="268" r:id="rId7"/>
    <p:sldId id="271" r:id="rId8"/>
    <p:sldId id="263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C3"/>
    <a:srgbClr val="F86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3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9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24F6-C508-4D5E-A728-7FA3457A3D23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79802-6468-4276-922B-D729B42E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860" y="2581153"/>
            <a:ext cx="7772400" cy="92880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STA9690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71C790-39C9-495C-8251-0C23A816A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Advanced Data Mining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Christopher Lang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December 12, 2017</a:t>
            </a:r>
          </a:p>
        </p:txBody>
      </p:sp>
    </p:spTree>
    <p:extLst>
      <p:ext uri="{BB962C8B-B14F-4D97-AF65-F5344CB8AC3E}">
        <p14:creationId xmlns:p14="http://schemas.microsoft.com/office/powerpoint/2010/main" val="311331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C4D8D-4827-4094-A978-AFBC3DB9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Spambase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14D4A68-AB3F-4B06-9C45-8EDE682A1357}"/>
              </a:ext>
            </a:extLst>
          </p:cNvPr>
          <p:cNvSpPr txBox="1"/>
          <p:nvPr/>
        </p:nvSpPr>
        <p:spPr>
          <a:xfrm>
            <a:off x="685642" y="1446452"/>
            <a:ext cx="7148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 dataset of emails and several key features that describe the content written in the email body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21E5FF2-F25F-48D7-A551-8B69E2A1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94847"/>
              </p:ext>
            </p:extLst>
          </p:nvPr>
        </p:nvGraphicFramePr>
        <p:xfrm>
          <a:off x="685642" y="1936074"/>
          <a:ext cx="408178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736">
                  <a:extLst>
                    <a:ext uri="{9D8B030D-6E8A-4147-A177-3AD203B41FA5}">
                      <a16:colId xmlns:a16="http://schemas.microsoft.com/office/drawing/2014/main" xmlns="" val="2122483731"/>
                    </a:ext>
                  </a:extLst>
                </a:gridCol>
                <a:gridCol w="2384044">
                  <a:extLst>
                    <a:ext uri="{9D8B030D-6E8A-4147-A177-3AD203B41FA5}">
                      <a16:colId xmlns:a16="http://schemas.microsoft.com/office/drawing/2014/main" xmlns="" val="426729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Number of Emails (n)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2695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67263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Number of Predictors (p)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57 – 3 = </a:t>
                      </a:r>
                      <a:r>
                        <a:rPr lang="en-US" sz="1200" b="1" dirty="0"/>
                        <a:t>54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(3 predictors are all zero)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365327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Response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1512 (~56%) spam</a:t>
                      </a:r>
                    </a:p>
                    <a:p>
                      <a:r>
                        <a:rPr lang="en-US" sz="1200" dirty="0"/>
                        <a:t>1183 (~44%) non-spam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7056634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6CC2C0-0773-4EF6-A1C5-826D78EAD0EE}"/>
              </a:ext>
            </a:extLst>
          </p:cNvPr>
          <p:cNvSpPr txBox="1"/>
          <p:nvPr/>
        </p:nvSpPr>
        <p:spPr>
          <a:xfrm>
            <a:off x="685642" y="3593558"/>
            <a:ext cx="1765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Predictor Description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D97646A-B46C-4B27-AEEA-236F84326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98923"/>
              </p:ext>
            </p:extLst>
          </p:nvPr>
        </p:nvGraphicFramePr>
        <p:xfrm>
          <a:off x="746338" y="4582828"/>
          <a:ext cx="2372339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211">
                  <a:extLst>
                    <a:ext uri="{9D8B030D-6E8A-4147-A177-3AD203B41FA5}">
                      <a16:colId xmlns:a16="http://schemas.microsoft.com/office/drawing/2014/main" xmlns="" val="2122483731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xmlns="" val="4267293381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sz="1050" b="1" dirty="0"/>
                        <a:t>Word Frequency</a:t>
                      </a:r>
                    </a:p>
                    <a:p>
                      <a:r>
                        <a:rPr lang="en-US" sz="900" b="0" dirty="0"/>
                        <a:t>% of total words in an email</a:t>
                      </a:r>
                    </a:p>
                  </a:txBody>
                  <a:tcPr marL="45720" marR="45720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word_freq_make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81799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word_freq_internet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72631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word_freq_hp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653272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7056634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D0AD51F4-839B-4732-9304-7DB69EB2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97596"/>
              </p:ext>
            </p:extLst>
          </p:nvPr>
        </p:nvGraphicFramePr>
        <p:xfrm>
          <a:off x="3217622" y="4582828"/>
          <a:ext cx="2712615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800">
                  <a:extLst>
                    <a:ext uri="{9D8B030D-6E8A-4147-A177-3AD203B41FA5}">
                      <a16:colId xmlns:a16="http://schemas.microsoft.com/office/drawing/2014/main" xmlns="" val="2122483731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xmlns="" val="4267293381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sz="1050" b="1" dirty="0"/>
                        <a:t>Character Frequency</a:t>
                      </a:r>
                    </a:p>
                    <a:p>
                      <a:r>
                        <a:rPr lang="en-US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% of total characters in an email</a:t>
                      </a:r>
                    </a:p>
                  </a:txBody>
                  <a:tcPr marL="45720" marR="45720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char_freq_semicolon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81799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char_freq_exclamation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72631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char_freq_dollarsign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653272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7056634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35131CDC-3C04-4C58-A6AD-8B6FBC114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60068"/>
              </p:ext>
            </p:extLst>
          </p:nvPr>
        </p:nvGraphicFramePr>
        <p:xfrm>
          <a:off x="6029181" y="4582828"/>
          <a:ext cx="3039689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061">
                  <a:extLst>
                    <a:ext uri="{9D8B030D-6E8A-4147-A177-3AD203B41FA5}">
                      <a16:colId xmlns:a16="http://schemas.microsoft.com/office/drawing/2014/main" xmlns="" val="2122483731"/>
                    </a:ext>
                  </a:extLst>
                </a:gridCol>
                <a:gridCol w="1591628">
                  <a:extLst>
                    <a:ext uri="{9D8B030D-6E8A-4147-A177-3AD203B41FA5}">
                      <a16:colId xmlns:a16="http://schemas.microsoft.com/office/drawing/2014/main" xmlns="" val="4267293381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sz="1050" b="1" dirty="0"/>
                        <a:t>Capital Run Length</a:t>
                      </a:r>
                    </a:p>
                    <a:p>
                      <a:r>
                        <a:rPr lang="en-US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 length of a sequence of capital letters</a:t>
                      </a:r>
                    </a:p>
                  </a:txBody>
                  <a:tcPr marL="45720" marR="45720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capital_run_length_longest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81799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capital_run_length_average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72631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capital_run_length_total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653272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 marL="45720" marR="4572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870239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2A8D6B7-1717-41CE-BAFA-5E926AC9CCE2}"/>
              </a:ext>
            </a:extLst>
          </p:cNvPr>
          <p:cNvSpPr txBox="1"/>
          <p:nvPr/>
        </p:nvSpPr>
        <p:spPr>
          <a:xfrm>
            <a:off x="685642" y="3963948"/>
            <a:ext cx="393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Predictors are broken into three types of measures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0390799-7B44-47A9-8D46-68800A5C9445}"/>
              </a:ext>
            </a:extLst>
          </p:cNvPr>
          <p:cNvSpPr txBox="1"/>
          <p:nvPr/>
        </p:nvSpPr>
        <p:spPr>
          <a:xfrm>
            <a:off x="746338" y="5706145"/>
            <a:ext cx="121058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45 predictors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(83%)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A85F8B-060A-455C-843F-756E5ECE6377}"/>
              </a:ext>
            </a:extLst>
          </p:cNvPr>
          <p:cNvSpPr txBox="1"/>
          <p:nvPr/>
        </p:nvSpPr>
        <p:spPr>
          <a:xfrm>
            <a:off x="3217622" y="5706145"/>
            <a:ext cx="11448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predictors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(11%)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9D37F7B-C47E-4322-AFA0-9AD7524D6DB8}"/>
              </a:ext>
            </a:extLst>
          </p:cNvPr>
          <p:cNvSpPr txBox="1"/>
          <p:nvPr/>
        </p:nvSpPr>
        <p:spPr>
          <a:xfrm>
            <a:off x="6029181" y="5706145"/>
            <a:ext cx="107914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predictors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(6%)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11DCA88-E56D-41FF-BA1F-7EE03AA73ACA}"/>
              </a:ext>
            </a:extLst>
          </p:cNvPr>
          <p:cNvSpPr/>
          <p:nvPr/>
        </p:nvSpPr>
        <p:spPr>
          <a:xfrm>
            <a:off x="5533201" y="2503949"/>
            <a:ext cx="3389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https://archive.ics.uci.edu/ml/datasets/spambase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5661647-204A-41B7-9566-A6F464C1FF48}"/>
              </a:ext>
            </a:extLst>
          </p:cNvPr>
          <p:cNvSpPr/>
          <p:nvPr/>
        </p:nvSpPr>
        <p:spPr>
          <a:xfrm>
            <a:off x="5413597" y="2202418"/>
            <a:ext cx="338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UCI Machine Learning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64FCD93-C4FF-44CE-84EB-9101C0DC56B1}"/>
              </a:ext>
            </a:extLst>
          </p:cNvPr>
          <p:cNvSpPr/>
          <p:nvPr/>
        </p:nvSpPr>
        <p:spPr>
          <a:xfrm>
            <a:off x="5413597" y="1956197"/>
            <a:ext cx="33894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Sourced </a:t>
            </a:r>
            <a:r>
              <a:rPr lang="en-US" sz="1000" dirty="0" err="1"/>
              <a:t>Spambase</a:t>
            </a:r>
            <a:r>
              <a:rPr lang="en-US" sz="1000" dirty="0"/>
              <a:t> from:</a:t>
            </a:r>
          </a:p>
        </p:txBody>
      </p:sp>
    </p:spTree>
    <p:extLst>
      <p:ext uri="{BB962C8B-B14F-4D97-AF65-F5344CB8AC3E}">
        <p14:creationId xmlns:p14="http://schemas.microsoft.com/office/powerpoint/2010/main" val="227553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F03C747-5685-493A-B3D7-ECD84D28D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22176"/>
              </p:ext>
            </p:extLst>
          </p:nvPr>
        </p:nvGraphicFramePr>
        <p:xfrm>
          <a:off x="1545095" y="5822715"/>
          <a:ext cx="758889" cy="4206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2788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296101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Consolas" panose="020B0609020204030204" pitchFamily="49" charset="0"/>
                        </a:rPr>
                        <a:t>ntree</a:t>
                      </a:r>
                      <a:endParaRPr lang="en-US" sz="8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500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06904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Consolas" panose="020B0609020204030204" pitchFamily="49" charset="0"/>
                        </a:rPr>
                        <a:t>mtry</a:t>
                      </a:r>
                      <a:endParaRPr lang="en-US" sz="8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replace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DCC3868-0C83-4E9F-9B2E-A90E7B2F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90910"/>
              </p:ext>
            </p:extLst>
          </p:nvPr>
        </p:nvGraphicFramePr>
        <p:xfrm>
          <a:off x="2455508" y="5822715"/>
          <a:ext cx="7033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51663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351663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0.006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40A4379-5E2A-4682-B567-4A62D5D14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67817"/>
              </p:ext>
            </p:extLst>
          </p:nvPr>
        </p:nvGraphicFramePr>
        <p:xfrm>
          <a:off x="3386625" y="5822715"/>
          <a:ext cx="7033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51663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351663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100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0.010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50236"/>
              </p:ext>
            </p:extLst>
          </p:nvPr>
        </p:nvGraphicFramePr>
        <p:xfrm>
          <a:off x="4316331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0.07405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77733"/>
              </p:ext>
            </p:extLst>
          </p:nvPr>
        </p:nvGraphicFramePr>
        <p:xfrm>
          <a:off x="5247448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0.10744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16960"/>
              </p:ext>
            </p:extLst>
          </p:nvPr>
        </p:nvGraphicFramePr>
        <p:xfrm>
          <a:off x="6226065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0.00003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51451"/>
              </p:ext>
            </p:extLst>
          </p:nvPr>
        </p:nvGraphicFramePr>
        <p:xfrm>
          <a:off x="7174112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0.19566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7988"/>
              </p:ext>
            </p:extLst>
          </p:nvPr>
        </p:nvGraphicFramePr>
        <p:xfrm>
          <a:off x="8122159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0.95139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AF03C747-5685-493A-B3D7-ECD84D28D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7246"/>
              </p:ext>
            </p:extLst>
          </p:nvPr>
        </p:nvGraphicFramePr>
        <p:xfrm>
          <a:off x="1545095" y="5822715"/>
          <a:ext cx="758889" cy="4206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2788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296101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Consolas" panose="020B0609020204030204" pitchFamily="49" charset="0"/>
                        </a:rPr>
                        <a:t>ntree</a:t>
                      </a:r>
                      <a:endParaRPr lang="en-US" sz="8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1000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06904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Consolas" panose="020B0609020204030204" pitchFamily="49" charset="0"/>
                        </a:rPr>
                        <a:t>mtry</a:t>
                      </a:r>
                      <a:endParaRPr lang="en-US" sz="8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replace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FALSE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3DCC3868-0C83-4E9F-9B2E-A90E7B2F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6513"/>
              </p:ext>
            </p:extLst>
          </p:nvPr>
        </p:nvGraphicFramePr>
        <p:xfrm>
          <a:off x="2455508" y="5822715"/>
          <a:ext cx="7033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51663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351663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0.002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B40A4379-5E2A-4682-B567-4A62D5D14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00364"/>
              </p:ext>
            </p:extLst>
          </p:nvPr>
        </p:nvGraphicFramePr>
        <p:xfrm>
          <a:off x="3386625" y="5822715"/>
          <a:ext cx="7033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51663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351663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0.007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9397"/>
              </p:ext>
            </p:extLst>
          </p:nvPr>
        </p:nvGraphicFramePr>
        <p:xfrm>
          <a:off x="4316331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0.00562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65760"/>
              </p:ext>
            </p:extLst>
          </p:nvPr>
        </p:nvGraphicFramePr>
        <p:xfrm>
          <a:off x="5247448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0.01563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29550"/>
              </p:ext>
            </p:extLst>
          </p:nvPr>
        </p:nvGraphicFramePr>
        <p:xfrm>
          <a:off x="6226065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0.00002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96273"/>
              </p:ext>
            </p:extLst>
          </p:nvPr>
        </p:nvGraphicFramePr>
        <p:xfrm>
          <a:off x="7174112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0.2450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84901"/>
              </p:ext>
            </p:extLst>
          </p:nvPr>
        </p:nvGraphicFramePr>
        <p:xfrm>
          <a:off x="8122159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1.08551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5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AF03C747-5685-493A-B3D7-ECD84D28D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55341"/>
              </p:ext>
            </p:extLst>
          </p:nvPr>
        </p:nvGraphicFramePr>
        <p:xfrm>
          <a:off x="1545095" y="5822715"/>
          <a:ext cx="758889" cy="4206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2788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296101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Consolas" panose="020B0609020204030204" pitchFamily="49" charset="0"/>
                        </a:rPr>
                        <a:t>ntree</a:t>
                      </a:r>
                      <a:endParaRPr lang="en-US" sz="8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500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06904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Consolas" panose="020B0609020204030204" pitchFamily="49" charset="0"/>
                        </a:rPr>
                        <a:t>mtry</a:t>
                      </a:r>
                      <a:endParaRPr lang="en-US" sz="8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replace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FALSE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3DCC3868-0C83-4E9F-9B2E-A90E7B2F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03839"/>
              </p:ext>
            </p:extLst>
          </p:nvPr>
        </p:nvGraphicFramePr>
        <p:xfrm>
          <a:off x="2455508" y="5822715"/>
          <a:ext cx="7033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51663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351663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0.008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B40A4379-5E2A-4682-B567-4A62D5D14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05703"/>
              </p:ext>
            </p:extLst>
          </p:nvPr>
        </p:nvGraphicFramePr>
        <p:xfrm>
          <a:off x="3386625" y="5822715"/>
          <a:ext cx="7033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51663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  <a:gridCol w="351663">
                  <a:extLst>
                    <a:ext uri="{9D8B030D-6E8A-4147-A177-3AD203B41FA5}">
                      <a16:colId xmlns:a16="http://schemas.microsoft.com/office/drawing/2014/main" xmlns="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 panose="020B0609020204030204" pitchFamily="49" charset="0"/>
                        </a:rPr>
                        <a:t>0.008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6839212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26652"/>
              </p:ext>
            </p:extLst>
          </p:nvPr>
        </p:nvGraphicFramePr>
        <p:xfrm>
          <a:off x="4316331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0.00008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24404"/>
              </p:ext>
            </p:extLst>
          </p:nvPr>
        </p:nvGraphicFramePr>
        <p:xfrm>
          <a:off x="5247448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0.00136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87328"/>
              </p:ext>
            </p:extLst>
          </p:nvPr>
        </p:nvGraphicFramePr>
        <p:xfrm>
          <a:off x="6226065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0.00004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02597"/>
              </p:ext>
            </p:extLst>
          </p:nvPr>
        </p:nvGraphicFramePr>
        <p:xfrm>
          <a:off x="7174112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0.02237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57481"/>
              </p:ext>
            </p:extLst>
          </p:nvPr>
        </p:nvGraphicFramePr>
        <p:xfrm>
          <a:off x="8122159" y="5822715"/>
          <a:ext cx="407226" cy="2804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7226">
                  <a:extLst>
                    <a:ext uri="{9D8B030D-6E8A-4147-A177-3AD203B41FA5}">
                      <a16:colId xmlns:a16="http://schemas.microsoft.com/office/drawing/2014/main" xmlns="" val="201648561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xmlns="" val="28219991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Consolas" panose="020B0609020204030204" pitchFamily="49" charset="0"/>
                        </a:rPr>
                        <a:t>0.15784</a:t>
                      </a:r>
                      <a:endParaRPr lang="en-US" sz="800" b="0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0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3048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048000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80018" y="83130"/>
            <a:ext cx="256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Cross Validation Curve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69980" y="537411"/>
            <a:ext cx="53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 smtClean="0"/>
              <a:t>Ridge</a:t>
            </a:r>
            <a:endParaRPr lang="en-US" sz="12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4412530" y="537411"/>
            <a:ext cx="526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 smtClean="0"/>
              <a:t>Lasso</a:t>
            </a:r>
            <a:endParaRPr lang="en-US" sz="12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132500" y="814410"/>
            <a:ext cx="211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X-axis is </a:t>
            </a:r>
            <a:r>
              <a:rPr lang="en-US" sz="1200" b="1" i="1" dirty="0" smtClean="0"/>
              <a:t>Misclassification Error</a:t>
            </a:r>
            <a:endParaRPr lang="en-US" sz="12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61521" y="814410"/>
            <a:ext cx="166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Y-axis is </a:t>
            </a:r>
            <a:r>
              <a:rPr lang="en-US" sz="1200" b="1" i="1" dirty="0" smtClean="0"/>
              <a:t>Lambda Values</a:t>
            </a:r>
            <a:endParaRPr lang="en-US" sz="12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08077" y="537410"/>
            <a:ext cx="526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 smtClean="0"/>
              <a:t>Lasso</a:t>
            </a:r>
            <a:endParaRPr lang="en-US" sz="12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450712" y="814409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X-axis </a:t>
            </a:r>
            <a:r>
              <a:rPr lang="en-US" sz="1200" i="1" smtClean="0"/>
              <a:t>is </a:t>
            </a:r>
            <a:r>
              <a:rPr lang="en-US" sz="1200" b="1" i="1" smtClean="0"/>
              <a:t>AICC</a:t>
            </a:r>
            <a:endParaRPr lang="en-US" sz="12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368870" y="814410"/>
            <a:ext cx="166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Y-axis is </a:t>
            </a:r>
            <a:r>
              <a:rPr lang="en-US" sz="1200" b="1" i="1" dirty="0" smtClean="0"/>
              <a:t>Lambda Values</a:t>
            </a:r>
            <a:endParaRPr lang="en-US" sz="12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52678" y="94160"/>
            <a:ext cx="199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Lasso AICC Curve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364502" y="1711243"/>
            <a:ext cx="748923" cy="492442"/>
            <a:chOff x="325865" y="1711243"/>
            <a:chExt cx="748923" cy="492442"/>
          </a:xfrm>
        </p:grpSpPr>
        <p:sp>
          <p:nvSpPr>
            <p:cNvPr id="27" name="TextBox 26"/>
            <p:cNvSpPr txBox="1"/>
            <p:nvPr/>
          </p:nvSpPr>
          <p:spPr>
            <a:xfrm>
              <a:off x="325865" y="1957464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t-IT" sz="1000" dirty="0">
                  <a:solidFill>
                    <a:srgbClr val="F86C62"/>
                  </a:solidFill>
                  <a:latin typeface="Consolas" charset="0"/>
                  <a:ea typeface="Consolas" charset="0"/>
                  <a:cs typeface="Consolas" charset="0"/>
                </a:rPr>
                <a:t>0.951394</a:t>
              </a:r>
              <a:endParaRPr lang="en-US" sz="1000" dirty="0">
                <a:solidFill>
                  <a:srgbClr val="F86C6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5865" y="1711243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t-IT" sz="1000" dirty="0">
                  <a:solidFill>
                    <a:srgbClr val="00BDC3"/>
                  </a:solidFill>
                  <a:latin typeface="Consolas" charset="0"/>
                  <a:ea typeface="Consolas" charset="0"/>
                  <a:cs typeface="Consolas" charset="0"/>
                </a:rPr>
                <a:t>0.195655</a:t>
              </a:r>
              <a:endParaRPr lang="en-US" sz="1000" dirty="0">
                <a:solidFill>
                  <a:srgbClr val="00BDC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4502" y="3668707"/>
            <a:ext cx="748923" cy="492442"/>
            <a:chOff x="325865" y="1711243"/>
            <a:chExt cx="748923" cy="492442"/>
          </a:xfrm>
        </p:grpSpPr>
        <p:sp>
          <p:nvSpPr>
            <p:cNvPr id="31" name="TextBox 30"/>
            <p:cNvSpPr txBox="1"/>
            <p:nvPr/>
          </p:nvSpPr>
          <p:spPr>
            <a:xfrm>
              <a:off x="325865" y="1957464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s-IS" sz="1000" dirty="0" smtClean="0">
                  <a:solidFill>
                    <a:srgbClr val="F86C62"/>
                  </a:solidFill>
                  <a:latin typeface="Consolas" charset="0"/>
                  <a:ea typeface="Consolas" charset="0"/>
                  <a:cs typeface="Consolas" charset="0"/>
                </a:rPr>
                <a:t>1.085509</a:t>
              </a:r>
              <a:endParaRPr lang="en-US" sz="1000" dirty="0">
                <a:solidFill>
                  <a:srgbClr val="F86C6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5865" y="1711243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s-IS" sz="1000" dirty="0">
                  <a:solidFill>
                    <a:srgbClr val="00BDC3"/>
                  </a:solidFill>
                  <a:latin typeface="Consolas" charset="0"/>
                  <a:ea typeface="Consolas" charset="0"/>
                  <a:cs typeface="Consolas" charset="0"/>
                </a:rPr>
                <a:t>0.245002</a:t>
              </a:r>
              <a:endParaRPr lang="en-US" sz="1000" dirty="0">
                <a:solidFill>
                  <a:srgbClr val="00BDC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4502" y="5483653"/>
            <a:ext cx="748923" cy="492442"/>
            <a:chOff x="325865" y="1711243"/>
            <a:chExt cx="748923" cy="492442"/>
          </a:xfrm>
        </p:grpSpPr>
        <p:sp>
          <p:nvSpPr>
            <p:cNvPr id="34" name="TextBox 33"/>
            <p:cNvSpPr txBox="1"/>
            <p:nvPr/>
          </p:nvSpPr>
          <p:spPr>
            <a:xfrm>
              <a:off x="325865" y="1957464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s-IS" sz="1000" dirty="0" smtClean="0">
                  <a:solidFill>
                    <a:srgbClr val="F86C62"/>
                  </a:solidFill>
                  <a:latin typeface="Consolas" charset="0"/>
                  <a:ea typeface="Consolas" charset="0"/>
                  <a:cs typeface="Consolas" charset="0"/>
                </a:rPr>
                <a:t>0.157830</a:t>
              </a:r>
              <a:endParaRPr lang="en-US" sz="1000" dirty="0">
                <a:solidFill>
                  <a:srgbClr val="F86C6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865" y="1711243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s-IS" sz="1000" dirty="0">
                  <a:solidFill>
                    <a:srgbClr val="00BDC3"/>
                  </a:solidFill>
                  <a:latin typeface="Consolas" charset="0"/>
                  <a:ea typeface="Consolas" charset="0"/>
                  <a:cs typeface="Consolas" charset="0"/>
                </a:rPr>
                <a:t>0.022373</a:t>
              </a:r>
              <a:endParaRPr lang="en-US" sz="1000" dirty="0">
                <a:solidFill>
                  <a:srgbClr val="00BDC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12502" y="1711243"/>
            <a:ext cx="748923" cy="492442"/>
            <a:chOff x="325865" y="1711243"/>
            <a:chExt cx="748923" cy="492442"/>
          </a:xfrm>
        </p:grpSpPr>
        <p:sp>
          <p:nvSpPr>
            <p:cNvPr id="37" name="TextBox 36"/>
            <p:cNvSpPr txBox="1"/>
            <p:nvPr/>
          </p:nvSpPr>
          <p:spPr>
            <a:xfrm>
              <a:off x="325865" y="1957464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hr-HR" sz="1000" dirty="0">
                  <a:solidFill>
                    <a:srgbClr val="F86C62"/>
                  </a:solidFill>
                  <a:latin typeface="Consolas" charset="0"/>
                  <a:ea typeface="Consolas" charset="0"/>
                  <a:cs typeface="Consolas" charset="0"/>
                </a:rPr>
                <a:t>0.107436</a:t>
              </a:r>
              <a:endParaRPr lang="en-US" sz="1000" dirty="0">
                <a:solidFill>
                  <a:srgbClr val="F86C6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5865" y="1711243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s-IS" sz="1000">
                  <a:solidFill>
                    <a:srgbClr val="00BDC3"/>
                  </a:solidFill>
                  <a:latin typeface="Consolas" charset="0"/>
                  <a:ea typeface="Consolas" charset="0"/>
                  <a:cs typeface="Consolas" charset="0"/>
                </a:rPr>
                <a:t>0.074051</a:t>
              </a:r>
              <a:endParaRPr lang="en-US" sz="1000" dirty="0">
                <a:solidFill>
                  <a:srgbClr val="00BDC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12502" y="3668707"/>
            <a:ext cx="748923" cy="492442"/>
            <a:chOff x="325865" y="1711243"/>
            <a:chExt cx="748923" cy="492442"/>
          </a:xfrm>
        </p:grpSpPr>
        <p:sp>
          <p:nvSpPr>
            <p:cNvPr id="40" name="TextBox 39"/>
            <p:cNvSpPr txBox="1"/>
            <p:nvPr/>
          </p:nvSpPr>
          <p:spPr>
            <a:xfrm>
              <a:off x="325865" y="1957464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nb-NO" sz="1000" dirty="0">
                  <a:solidFill>
                    <a:srgbClr val="F86C62"/>
                  </a:solidFill>
                  <a:latin typeface="Consolas" charset="0"/>
                  <a:ea typeface="Consolas" charset="0"/>
                  <a:cs typeface="Consolas" charset="0"/>
                </a:rPr>
                <a:t>0.015629</a:t>
              </a:r>
              <a:endParaRPr lang="en-US" sz="1000" dirty="0">
                <a:solidFill>
                  <a:srgbClr val="F86C6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865" y="1711243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s-IS" sz="1000" dirty="0" smtClean="0">
                  <a:solidFill>
                    <a:srgbClr val="00BDC3"/>
                  </a:solidFill>
                  <a:latin typeface="Consolas" charset="0"/>
                  <a:ea typeface="Consolas" charset="0"/>
                  <a:cs typeface="Consolas" charset="0"/>
                </a:rPr>
                <a:t>0.005617</a:t>
              </a:r>
              <a:endParaRPr lang="en-US" sz="1000" dirty="0">
                <a:solidFill>
                  <a:srgbClr val="00BDC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2502" y="5483653"/>
            <a:ext cx="748923" cy="492442"/>
            <a:chOff x="325865" y="1711243"/>
            <a:chExt cx="748923" cy="492442"/>
          </a:xfrm>
        </p:grpSpPr>
        <p:sp>
          <p:nvSpPr>
            <p:cNvPr id="43" name="TextBox 42"/>
            <p:cNvSpPr txBox="1"/>
            <p:nvPr/>
          </p:nvSpPr>
          <p:spPr>
            <a:xfrm>
              <a:off x="325865" y="1957464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hr-HR" sz="1000" dirty="0">
                  <a:solidFill>
                    <a:srgbClr val="F86C62"/>
                  </a:solidFill>
                  <a:latin typeface="Consolas" charset="0"/>
                  <a:ea typeface="Consolas" charset="0"/>
                  <a:cs typeface="Consolas" charset="0"/>
                </a:rPr>
                <a:t>0.001356</a:t>
              </a:r>
              <a:endParaRPr lang="en-US" sz="1000" dirty="0">
                <a:solidFill>
                  <a:srgbClr val="F86C6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5865" y="1711243"/>
              <a:ext cx="748923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s-IS" sz="1000" dirty="0">
                  <a:solidFill>
                    <a:srgbClr val="00BDC3"/>
                  </a:solidFill>
                  <a:latin typeface="Consolas" charset="0"/>
                  <a:ea typeface="Consolas" charset="0"/>
                  <a:cs typeface="Consolas" charset="0"/>
                </a:rPr>
                <a:t>0.000083</a:t>
              </a:r>
              <a:endParaRPr lang="en-US" sz="1000" dirty="0">
                <a:solidFill>
                  <a:srgbClr val="00BDC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66737" y="482255"/>
            <a:ext cx="2414852" cy="246221"/>
            <a:chOff x="325865" y="1711243"/>
            <a:chExt cx="2414852" cy="246221"/>
          </a:xfrm>
        </p:grpSpPr>
        <p:sp>
          <p:nvSpPr>
            <p:cNvPr id="46" name="TextBox 45"/>
            <p:cNvSpPr txBox="1"/>
            <p:nvPr/>
          </p:nvSpPr>
          <p:spPr>
            <a:xfrm>
              <a:off x="1427537" y="1711243"/>
              <a:ext cx="1313180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t-IT" sz="1000" dirty="0" smtClean="0">
                  <a:solidFill>
                    <a:srgbClr val="F86C62"/>
                  </a:solidFill>
                  <a:latin typeface="Consolas" charset="0"/>
                  <a:ea typeface="Consolas" charset="0"/>
                  <a:cs typeface="Consolas" charset="0"/>
                </a:rPr>
                <a:t>1 Standard </a:t>
              </a:r>
              <a:r>
                <a:rPr lang="it-IT" sz="1000" dirty="0" err="1" smtClean="0">
                  <a:solidFill>
                    <a:srgbClr val="F86C62"/>
                  </a:solidFill>
                  <a:latin typeface="Consolas" charset="0"/>
                  <a:ea typeface="Consolas" charset="0"/>
                  <a:cs typeface="Consolas" charset="0"/>
                </a:rPr>
                <a:t>Error</a:t>
              </a:r>
              <a:endParaRPr lang="en-US" sz="1000" dirty="0">
                <a:solidFill>
                  <a:srgbClr val="F86C6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5865" y="1711243"/>
              <a:ext cx="1101584" cy="24622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it-IT" sz="1000" dirty="0" smtClean="0">
                  <a:solidFill>
                    <a:srgbClr val="00BDC3"/>
                  </a:solidFill>
                  <a:latin typeface="Consolas" charset="0"/>
                  <a:ea typeface="Consolas" charset="0"/>
                  <a:cs typeface="Consolas" charset="0"/>
                </a:rPr>
                <a:t>Minimum </a:t>
              </a:r>
              <a:r>
                <a:rPr lang="it-IT" sz="1000" dirty="0" err="1" smtClean="0">
                  <a:solidFill>
                    <a:srgbClr val="00BDC3"/>
                  </a:solidFill>
                  <a:latin typeface="Consolas" charset="0"/>
                  <a:ea typeface="Consolas" charset="0"/>
                  <a:cs typeface="Consolas" charset="0"/>
                </a:rPr>
                <a:t>Error</a:t>
              </a:r>
              <a:endParaRPr lang="en-US" sz="1000" dirty="0">
                <a:solidFill>
                  <a:srgbClr val="00BDC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82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4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17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020A4C-8431-4429-B823-D1A681A14537}"/>
              </a:ext>
            </a:extLst>
          </p:cNvPr>
          <p:cNvSpPr txBox="1"/>
          <p:nvPr/>
        </p:nvSpPr>
        <p:spPr>
          <a:xfrm>
            <a:off x="141632" y="5297343"/>
            <a:ext cx="1580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Variable Naming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55BF27-AF35-4D39-AF7D-1963281C1677}"/>
              </a:ext>
            </a:extLst>
          </p:cNvPr>
          <p:cNvSpPr txBox="1"/>
          <p:nvPr/>
        </p:nvSpPr>
        <p:spPr>
          <a:xfrm>
            <a:off x="141632" y="5624565"/>
            <a:ext cx="2749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&lt;variable type&gt;_&lt;word/character/measure&gt;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2C8759-FEC2-4A4E-9FC5-0215A7D1D5AF}"/>
              </a:ext>
            </a:extLst>
          </p:cNvPr>
          <p:cNvSpPr txBox="1"/>
          <p:nvPr/>
        </p:nvSpPr>
        <p:spPr>
          <a:xfrm>
            <a:off x="141632" y="5928702"/>
            <a:ext cx="3818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WF</a:t>
            </a:r>
            <a:r>
              <a:rPr lang="en-US" sz="1000" dirty="0"/>
              <a:t> – </a:t>
            </a:r>
            <a:r>
              <a:rPr lang="en-US" sz="1000" b="1" dirty="0"/>
              <a:t>W</a:t>
            </a:r>
            <a:r>
              <a:rPr lang="en-US" sz="1000" dirty="0"/>
              <a:t>ord </a:t>
            </a:r>
            <a:r>
              <a:rPr lang="en-US" sz="1000" b="1" dirty="0"/>
              <a:t>F</a:t>
            </a:r>
            <a:r>
              <a:rPr lang="en-US" sz="1000" dirty="0"/>
              <a:t>requency (% of total words in an email)</a:t>
            </a:r>
          </a:p>
          <a:p>
            <a:r>
              <a:rPr lang="en-US" sz="1000" b="1" dirty="0"/>
              <a:t>CF</a:t>
            </a:r>
            <a:r>
              <a:rPr lang="en-US" sz="1000" dirty="0"/>
              <a:t> – </a:t>
            </a:r>
            <a:r>
              <a:rPr lang="en-US" sz="1000" b="1" dirty="0"/>
              <a:t>C</a:t>
            </a:r>
            <a:r>
              <a:rPr lang="en-US" sz="1000" dirty="0"/>
              <a:t>haracter </a:t>
            </a:r>
            <a:r>
              <a:rPr lang="en-US" sz="1000" b="1" dirty="0"/>
              <a:t>F</a:t>
            </a:r>
            <a:r>
              <a:rPr lang="en-US" sz="1000" dirty="0"/>
              <a:t>requency (% of total characters in an email)</a:t>
            </a:r>
          </a:p>
          <a:p>
            <a:r>
              <a:rPr lang="en-US" sz="1000" b="1" dirty="0"/>
              <a:t>CPRL</a:t>
            </a:r>
            <a:r>
              <a:rPr lang="en-US" sz="1000" dirty="0"/>
              <a:t> – </a:t>
            </a:r>
            <a:r>
              <a:rPr lang="en-US" sz="1000" b="1" dirty="0"/>
              <a:t>C</a:t>
            </a:r>
            <a:r>
              <a:rPr lang="en-US" sz="1000" dirty="0"/>
              <a:t>a</a:t>
            </a:r>
            <a:r>
              <a:rPr lang="en-US" sz="1000" b="1" dirty="0"/>
              <a:t>p</a:t>
            </a:r>
            <a:r>
              <a:rPr lang="en-US" sz="1000" dirty="0"/>
              <a:t>ital </a:t>
            </a:r>
            <a:r>
              <a:rPr lang="en-US" sz="1000" b="1" dirty="0"/>
              <a:t>R</a:t>
            </a:r>
            <a:r>
              <a:rPr lang="en-US" sz="1000" dirty="0"/>
              <a:t>un</a:t>
            </a:r>
            <a:r>
              <a:rPr lang="en-US" sz="1000" b="1" dirty="0"/>
              <a:t> L</a:t>
            </a:r>
            <a:r>
              <a:rPr lang="en-US" sz="1000" dirty="0"/>
              <a:t>ength (The length of a sequence of capital letters)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5441BD-2E2E-48CD-BFB7-C52D8CC22B0B}"/>
              </a:ext>
            </a:extLst>
          </p:cNvPr>
          <p:cNvSpPr txBox="1"/>
          <p:nvPr/>
        </p:nvSpPr>
        <p:spPr>
          <a:xfrm>
            <a:off x="421353" y="89878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279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310</Words>
  <Application>Microsoft Macintosh PowerPoint</Application>
  <PresentationFormat>On-screen Show (4:3)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STA9690 Final Project</vt:lpstr>
      <vt:lpstr>The Spambase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Lang</dc:creator>
  <cp:lastModifiedBy>CHRISTOPHER.LANG@baruchmail.cuny.edu</cp:lastModifiedBy>
  <cp:revision>66</cp:revision>
  <dcterms:created xsi:type="dcterms:W3CDTF">2017-12-03T03:26:10Z</dcterms:created>
  <dcterms:modified xsi:type="dcterms:W3CDTF">2017-12-19T16:52:01Z</dcterms:modified>
</cp:coreProperties>
</file>