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462" r:id="rId2"/>
    <p:sldId id="534" r:id="rId3"/>
    <p:sldId id="361" r:id="rId4"/>
    <p:sldId id="391" r:id="rId5"/>
    <p:sldId id="385" r:id="rId6"/>
    <p:sldId id="325" r:id="rId7"/>
    <p:sldId id="401" r:id="rId8"/>
    <p:sldId id="400" r:id="rId9"/>
    <p:sldId id="389" r:id="rId10"/>
    <p:sldId id="390" r:id="rId11"/>
    <p:sldId id="380" r:id="rId12"/>
    <p:sldId id="402" r:id="rId13"/>
    <p:sldId id="486" r:id="rId14"/>
    <p:sldId id="474" r:id="rId15"/>
    <p:sldId id="469" r:id="rId16"/>
    <p:sldId id="470" r:id="rId17"/>
    <p:sldId id="471" r:id="rId18"/>
    <p:sldId id="511" r:id="rId19"/>
    <p:sldId id="472" r:id="rId20"/>
    <p:sldId id="512" r:id="rId21"/>
    <p:sldId id="473" r:id="rId22"/>
    <p:sldId id="513" r:id="rId23"/>
    <p:sldId id="519" r:id="rId24"/>
    <p:sldId id="520" r:id="rId25"/>
    <p:sldId id="364" r:id="rId26"/>
    <p:sldId id="477" r:id="rId27"/>
    <p:sldId id="478" r:id="rId28"/>
    <p:sldId id="522" r:id="rId29"/>
    <p:sldId id="479" r:id="rId30"/>
    <p:sldId id="480" r:id="rId31"/>
    <p:sldId id="481" r:id="rId32"/>
    <p:sldId id="524" r:id="rId33"/>
    <p:sldId id="525" r:id="rId34"/>
    <p:sldId id="526" r:id="rId35"/>
    <p:sldId id="527" r:id="rId36"/>
    <p:sldId id="528" r:id="rId37"/>
    <p:sldId id="532" r:id="rId38"/>
    <p:sldId id="533" r:id="rId39"/>
    <p:sldId id="529" r:id="rId40"/>
    <p:sldId id="523" r:id="rId41"/>
    <p:sldId id="466" r:id="rId42"/>
    <p:sldId id="467" r:id="rId43"/>
    <p:sldId id="468" r:id="rId44"/>
    <p:sldId id="381" r:id="rId45"/>
    <p:sldId id="404" r:id="rId46"/>
    <p:sldId id="530" r:id="rId47"/>
    <p:sldId id="413" r:id="rId48"/>
    <p:sldId id="415" r:id="rId49"/>
    <p:sldId id="414" r:id="rId50"/>
    <p:sldId id="418" r:id="rId51"/>
    <p:sldId id="417" r:id="rId52"/>
    <p:sldId id="416" r:id="rId53"/>
    <p:sldId id="487" r:id="rId54"/>
    <p:sldId id="419" r:id="rId55"/>
    <p:sldId id="420" r:id="rId56"/>
    <p:sldId id="429" r:id="rId57"/>
    <p:sldId id="499" r:id="rId58"/>
    <p:sldId id="452" r:id="rId59"/>
    <p:sldId id="490" r:id="rId60"/>
    <p:sldId id="454" r:id="rId61"/>
    <p:sldId id="491" r:id="rId62"/>
    <p:sldId id="456" r:id="rId63"/>
    <p:sldId id="492" r:id="rId64"/>
    <p:sldId id="488" r:id="rId65"/>
    <p:sldId id="49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07" autoAdjust="0"/>
    <p:restoredTop sz="94660"/>
  </p:normalViewPr>
  <p:slideViewPr>
    <p:cSldViewPr snapToGrid="0">
      <p:cViewPr varScale="1">
        <p:scale>
          <a:sx n="97" d="100"/>
          <a:sy n="97" d="100"/>
        </p:scale>
        <p:origin x="168" y="72"/>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Kissell" userId="bf6349b8-9e99-4bed-9f2e-ff8272b87063" providerId="ADAL" clId="{122F71A0-569B-4D2F-B877-C542B880A640}"/>
    <pc:docChg chg="delSld modSld">
      <pc:chgData name="Robert Kissell" userId="bf6349b8-9e99-4bed-9f2e-ff8272b87063" providerId="ADAL" clId="{122F71A0-569B-4D2F-B877-C542B880A640}" dt="2017-10-27T21:23:38.898" v="57" actId="2696"/>
      <pc:docMkLst>
        <pc:docMk/>
      </pc:docMkLst>
      <pc:sldChg chg="modSp">
        <pc:chgData name="Robert Kissell" userId="bf6349b8-9e99-4bed-9f2e-ff8272b87063" providerId="ADAL" clId="{122F71A0-569B-4D2F-B877-C542B880A640}" dt="2017-10-27T21:20:01.150" v="28" actId="20577"/>
        <pc:sldMkLst>
          <pc:docMk/>
          <pc:sldMk cId="3949962776" sldId="361"/>
        </pc:sldMkLst>
        <pc:spChg chg="mod">
          <ac:chgData name="Robert Kissell" userId="bf6349b8-9e99-4bed-9f2e-ff8272b87063" providerId="ADAL" clId="{122F71A0-569B-4D2F-B877-C542B880A640}" dt="2017-10-27T21:20:01.150" v="28" actId="20577"/>
          <ac:spMkLst>
            <pc:docMk/>
            <pc:sldMk cId="3949962776" sldId="361"/>
            <ac:spMk id="2" creationId="{00000000-0000-0000-0000-000000000000}"/>
          </ac:spMkLst>
        </pc:spChg>
      </pc:sldChg>
      <pc:sldChg chg="del">
        <pc:chgData name="Robert Kissell" userId="bf6349b8-9e99-4bed-9f2e-ff8272b87063" providerId="ADAL" clId="{122F71A0-569B-4D2F-B877-C542B880A640}" dt="2017-10-27T21:23:35.752" v="44" actId="2696"/>
        <pc:sldMkLst>
          <pc:docMk/>
          <pc:sldMk cId="315615637" sldId="365"/>
        </pc:sldMkLst>
      </pc:sldChg>
      <pc:sldChg chg="del">
        <pc:chgData name="Robert Kissell" userId="bf6349b8-9e99-4bed-9f2e-ff8272b87063" providerId="ADAL" clId="{122F71A0-569B-4D2F-B877-C542B880A640}" dt="2017-10-27T21:23:36.001" v="45" actId="2696"/>
        <pc:sldMkLst>
          <pc:docMk/>
          <pc:sldMk cId="1844397495" sldId="366"/>
        </pc:sldMkLst>
      </pc:sldChg>
      <pc:sldChg chg="del">
        <pc:chgData name="Robert Kissell" userId="bf6349b8-9e99-4bed-9f2e-ff8272b87063" providerId="ADAL" clId="{122F71A0-569B-4D2F-B877-C542B880A640}" dt="2017-10-27T21:23:38.204" v="54" actId="2696"/>
        <pc:sldMkLst>
          <pc:docMk/>
          <pc:sldMk cId="1215370749" sldId="370"/>
        </pc:sldMkLst>
      </pc:sldChg>
      <pc:sldChg chg="del">
        <pc:chgData name="Robert Kissell" userId="bf6349b8-9e99-4bed-9f2e-ff8272b87063" providerId="ADAL" clId="{122F71A0-569B-4D2F-B877-C542B880A640}" dt="2017-10-27T21:23:38.871" v="56" actId="2696"/>
        <pc:sldMkLst>
          <pc:docMk/>
          <pc:sldMk cId="1164934735" sldId="373"/>
        </pc:sldMkLst>
      </pc:sldChg>
      <pc:sldChg chg="del">
        <pc:chgData name="Robert Kissell" userId="bf6349b8-9e99-4bed-9f2e-ff8272b87063" providerId="ADAL" clId="{122F71A0-569B-4D2F-B877-C542B880A640}" dt="2017-10-27T21:22:38.247" v="31" actId="2696"/>
        <pc:sldMkLst>
          <pc:docMk/>
          <pc:sldMk cId="3649304369" sldId="384"/>
        </pc:sldMkLst>
      </pc:sldChg>
      <pc:sldChg chg="del">
        <pc:chgData name="Robert Kissell" userId="bf6349b8-9e99-4bed-9f2e-ff8272b87063" providerId="ADAL" clId="{122F71A0-569B-4D2F-B877-C542B880A640}" dt="2017-10-27T21:23:38.898" v="57" actId="2696"/>
        <pc:sldMkLst>
          <pc:docMk/>
          <pc:sldMk cId="2095792397" sldId="386"/>
        </pc:sldMkLst>
      </pc:sldChg>
      <pc:sldChg chg="del">
        <pc:chgData name="Robert Kissell" userId="bf6349b8-9e99-4bed-9f2e-ff8272b87063" providerId="ADAL" clId="{122F71A0-569B-4D2F-B877-C542B880A640}" dt="2017-10-27T21:23:38.040" v="53" actId="2696"/>
        <pc:sldMkLst>
          <pc:docMk/>
          <pc:sldMk cId="1305242029" sldId="387"/>
        </pc:sldMkLst>
      </pc:sldChg>
      <pc:sldChg chg="del">
        <pc:chgData name="Robert Kissell" userId="bf6349b8-9e99-4bed-9f2e-ff8272b87063" providerId="ADAL" clId="{122F71A0-569B-4D2F-B877-C542B880A640}" dt="2017-10-27T21:23:37.096" v="49" actId="2696"/>
        <pc:sldMkLst>
          <pc:docMk/>
          <pc:sldMk cId="1090625379" sldId="398"/>
        </pc:sldMkLst>
      </pc:sldChg>
      <pc:sldChg chg="modSp">
        <pc:chgData name="Robert Kissell" userId="bf6349b8-9e99-4bed-9f2e-ff8272b87063" providerId="ADAL" clId="{122F71A0-569B-4D2F-B877-C542B880A640}" dt="2017-10-27T21:22:22.860" v="30" actId="6549"/>
        <pc:sldMkLst>
          <pc:docMk/>
          <pc:sldMk cId="1481033071" sldId="404"/>
        </pc:sldMkLst>
        <pc:spChg chg="mod">
          <ac:chgData name="Robert Kissell" userId="bf6349b8-9e99-4bed-9f2e-ff8272b87063" providerId="ADAL" clId="{122F71A0-569B-4D2F-B877-C542B880A640}" dt="2017-10-27T21:22:22.860" v="30" actId="6549"/>
          <ac:spMkLst>
            <pc:docMk/>
            <pc:sldMk cId="1481033071" sldId="404"/>
            <ac:spMk id="48130" creationId="{00000000-0000-0000-0000-000000000000}"/>
          </ac:spMkLst>
        </pc:spChg>
      </pc:sldChg>
      <pc:sldChg chg="modSp">
        <pc:chgData name="Robert Kissell" userId="bf6349b8-9e99-4bed-9f2e-ff8272b87063" providerId="ADAL" clId="{122F71A0-569B-4D2F-B877-C542B880A640}" dt="2017-10-27T21:22:59.955" v="43" actId="6549"/>
        <pc:sldMkLst>
          <pc:docMk/>
          <pc:sldMk cId="1280812957" sldId="415"/>
        </pc:sldMkLst>
        <pc:spChg chg="mod">
          <ac:chgData name="Robert Kissell" userId="bf6349b8-9e99-4bed-9f2e-ff8272b87063" providerId="ADAL" clId="{122F71A0-569B-4D2F-B877-C542B880A640}" dt="2017-10-27T21:22:59.955" v="43" actId="6549"/>
          <ac:spMkLst>
            <pc:docMk/>
            <pc:sldMk cId="1280812957" sldId="415"/>
            <ac:spMk id="2" creationId="{00000000-0000-0000-0000-000000000000}"/>
          </ac:spMkLst>
        </pc:spChg>
      </pc:sldChg>
      <pc:sldChg chg="del">
        <pc:chgData name="Robert Kissell" userId="bf6349b8-9e99-4bed-9f2e-ff8272b87063" providerId="ADAL" clId="{122F71A0-569B-4D2F-B877-C542B880A640}" dt="2017-10-27T21:23:38.599" v="55" actId="2696"/>
        <pc:sldMkLst>
          <pc:docMk/>
          <pc:sldMk cId="2344356943" sldId="461"/>
        </pc:sldMkLst>
      </pc:sldChg>
      <pc:sldChg chg="modSp">
        <pc:chgData name="Robert Kissell" userId="bf6349b8-9e99-4bed-9f2e-ff8272b87063" providerId="ADAL" clId="{122F71A0-569B-4D2F-B877-C542B880A640}" dt="2017-10-27T21:19:39.160" v="17" actId="20577"/>
        <pc:sldMkLst>
          <pc:docMk/>
          <pc:sldMk cId="3852222024" sldId="462"/>
        </pc:sldMkLst>
        <pc:spChg chg="mod">
          <ac:chgData name="Robert Kissell" userId="bf6349b8-9e99-4bed-9f2e-ff8272b87063" providerId="ADAL" clId="{122F71A0-569B-4D2F-B877-C542B880A640}" dt="2017-10-27T21:19:39.160" v="17" actId="20577"/>
          <ac:spMkLst>
            <pc:docMk/>
            <pc:sldMk cId="3852222024" sldId="462"/>
            <ac:spMk id="5122" creationId="{00000000-0000-0000-0000-000000000000}"/>
          </ac:spMkLst>
        </pc:spChg>
      </pc:sldChg>
      <pc:sldChg chg="del">
        <pc:chgData name="Robert Kissell" userId="bf6349b8-9e99-4bed-9f2e-ff8272b87063" providerId="ADAL" clId="{122F71A0-569B-4D2F-B877-C542B880A640}" dt="2017-10-27T21:19:48.182" v="18" actId="2696"/>
        <pc:sldMkLst>
          <pc:docMk/>
          <pc:sldMk cId="345801453" sldId="463"/>
        </pc:sldMkLst>
      </pc:sldChg>
      <pc:sldChg chg="modSp">
        <pc:chgData name="Robert Kissell" userId="bf6349b8-9e99-4bed-9f2e-ff8272b87063" providerId="ADAL" clId="{122F71A0-569B-4D2F-B877-C542B880A640}" dt="2017-10-27T21:21:10.018" v="29" actId="20577"/>
        <pc:sldMkLst>
          <pc:docMk/>
          <pc:sldMk cId="1937815577" sldId="472"/>
        </pc:sldMkLst>
        <pc:spChg chg="mod">
          <ac:chgData name="Robert Kissell" userId="bf6349b8-9e99-4bed-9f2e-ff8272b87063" providerId="ADAL" clId="{122F71A0-569B-4D2F-B877-C542B880A640}" dt="2017-10-27T21:21:10.018" v="29" actId="20577"/>
          <ac:spMkLst>
            <pc:docMk/>
            <pc:sldMk cId="1937815577" sldId="472"/>
            <ac:spMk id="14" creationId="{25ADA5F3-4181-4CD0-8A68-36AD644CF398}"/>
          </ac:spMkLst>
        </pc:spChg>
      </pc:sldChg>
      <pc:sldChg chg="del">
        <pc:chgData name="Robert Kissell" userId="bf6349b8-9e99-4bed-9f2e-ff8272b87063" providerId="ADAL" clId="{122F71A0-569B-4D2F-B877-C542B880A640}" dt="2017-10-27T21:23:37.386" v="50" actId="2696"/>
        <pc:sldMkLst>
          <pc:docMk/>
          <pc:sldMk cId="1129008253" sldId="500"/>
        </pc:sldMkLst>
      </pc:sldChg>
      <pc:sldChg chg="del">
        <pc:chgData name="Robert Kissell" userId="bf6349b8-9e99-4bed-9f2e-ff8272b87063" providerId="ADAL" clId="{122F71A0-569B-4D2F-B877-C542B880A640}" dt="2017-10-27T21:23:37.721" v="51" actId="2696"/>
        <pc:sldMkLst>
          <pc:docMk/>
          <pc:sldMk cId="457800396" sldId="501"/>
        </pc:sldMkLst>
      </pc:sldChg>
      <pc:sldChg chg="del">
        <pc:chgData name="Robert Kissell" userId="bf6349b8-9e99-4bed-9f2e-ff8272b87063" providerId="ADAL" clId="{122F71A0-569B-4D2F-B877-C542B880A640}" dt="2017-10-27T21:23:38.031" v="52" actId="2696"/>
        <pc:sldMkLst>
          <pc:docMk/>
          <pc:sldMk cId="1660964808" sldId="504"/>
        </pc:sldMkLst>
      </pc:sldChg>
      <pc:sldChg chg="del">
        <pc:chgData name="Robert Kissell" userId="bf6349b8-9e99-4bed-9f2e-ff8272b87063" providerId="ADAL" clId="{122F71A0-569B-4D2F-B877-C542B880A640}" dt="2017-10-27T21:23:37.007" v="48" actId="2696"/>
        <pc:sldMkLst>
          <pc:docMk/>
          <pc:sldMk cId="2592724075" sldId="508"/>
        </pc:sldMkLst>
      </pc:sldChg>
      <pc:sldChg chg="del">
        <pc:chgData name="Robert Kissell" userId="bf6349b8-9e99-4bed-9f2e-ff8272b87063" providerId="ADAL" clId="{122F71A0-569B-4D2F-B877-C542B880A640}" dt="2017-10-27T21:23:36.664" v="47" actId="2696"/>
        <pc:sldMkLst>
          <pc:docMk/>
          <pc:sldMk cId="2100125269" sldId="509"/>
        </pc:sldMkLst>
      </pc:sldChg>
      <pc:sldChg chg="del">
        <pc:chgData name="Robert Kissell" userId="bf6349b8-9e99-4bed-9f2e-ff8272b87063" providerId="ADAL" clId="{122F71A0-569B-4D2F-B877-C542B880A640}" dt="2017-10-27T21:23:36.231" v="46" actId="2696"/>
        <pc:sldMkLst>
          <pc:docMk/>
          <pc:sldMk cId="790998233" sldId="510"/>
        </pc:sldMkLst>
      </pc:sldChg>
    </pc:docChg>
  </pc:docChgLst>
  <pc:docChgLst>
    <pc:chgData name="Robert Kissell" userId="bf6349b8-9e99-4bed-9f2e-ff8272b87063" providerId="ADAL" clId="{C43F976B-BDBF-40F6-A275-4117A6BB4EB0}"/>
    <pc:docChg chg="undo custSel addSld delSld modSld">
      <pc:chgData name="Robert Kissell" userId="bf6349b8-9e99-4bed-9f2e-ff8272b87063" providerId="ADAL" clId="{C43F976B-BDBF-40F6-A275-4117A6BB4EB0}" dt="2017-10-27T21:16:19.967" v="929"/>
      <pc:docMkLst>
        <pc:docMk/>
      </pc:docMkLst>
      <pc:sldChg chg="modSp">
        <pc:chgData name="Robert Kissell" userId="bf6349b8-9e99-4bed-9f2e-ff8272b87063" providerId="ADAL" clId="{C43F976B-BDBF-40F6-A275-4117A6BB4EB0}" dt="2017-10-27T14:24:48.306" v="54" actId="20577"/>
        <pc:sldMkLst>
          <pc:docMk/>
          <pc:sldMk cId="3949962776" sldId="361"/>
        </pc:sldMkLst>
        <pc:spChg chg="mod">
          <ac:chgData name="Robert Kissell" userId="bf6349b8-9e99-4bed-9f2e-ff8272b87063" providerId="ADAL" clId="{C43F976B-BDBF-40F6-A275-4117A6BB4EB0}" dt="2017-10-27T14:24:48.306" v="54" actId="20577"/>
          <ac:spMkLst>
            <pc:docMk/>
            <pc:sldMk cId="3949962776" sldId="361"/>
            <ac:spMk id="14" creationId="{25ADA5F3-4181-4CD0-8A68-36AD644CF398}"/>
          </ac:spMkLst>
        </pc:spChg>
      </pc:sldChg>
      <pc:sldChg chg="modSp">
        <pc:chgData name="Robert Kissell" userId="bf6349b8-9e99-4bed-9f2e-ff8272b87063" providerId="ADAL" clId="{C43F976B-BDBF-40F6-A275-4117A6BB4EB0}" dt="2017-10-27T14:40:07.986" v="513"/>
        <pc:sldMkLst>
          <pc:docMk/>
          <pc:sldMk cId="2454441786" sldId="381"/>
        </pc:sldMkLst>
        <pc:spChg chg="mod">
          <ac:chgData name="Robert Kissell" userId="bf6349b8-9e99-4bed-9f2e-ff8272b87063" providerId="ADAL" clId="{C43F976B-BDBF-40F6-A275-4117A6BB4EB0}" dt="2017-10-27T14:40:07.986" v="513"/>
          <ac:spMkLst>
            <pc:docMk/>
            <pc:sldMk cId="2454441786" sldId="381"/>
            <ac:spMk id="48130" creationId="{00000000-0000-0000-0000-000000000000}"/>
          </ac:spMkLst>
        </pc:spChg>
      </pc:sldChg>
      <pc:sldChg chg="modSp">
        <pc:chgData name="Robert Kissell" userId="bf6349b8-9e99-4bed-9f2e-ff8272b87063" providerId="ADAL" clId="{C43F976B-BDBF-40F6-A275-4117A6BB4EB0}" dt="2017-10-27T14:35:38.925" v="438" actId="20577"/>
        <pc:sldMkLst>
          <pc:docMk/>
          <pc:sldMk cId="267096680" sldId="400"/>
        </pc:sldMkLst>
        <pc:spChg chg="mod">
          <ac:chgData name="Robert Kissell" userId="bf6349b8-9e99-4bed-9f2e-ff8272b87063" providerId="ADAL" clId="{C43F976B-BDBF-40F6-A275-4117A6BB4EB0}" dt="2017-10-27T14:35:38.925" v="438" actId="20577"/>
          <ac:spMkLst>
            <pc:docMk/>
            <pc:sldMk cId="267096680" sldId="400"/>
            <ac:spMk id="14" creationId="{25ADA5F3-4181-4CD0-8A68-36AD644CF398}"/>
          </ac:spMkLst>
        </pc:spChg>
      </pc:sldChg>
      <pc:sldChg chg="modSp">
        <pc:chgData name="Robert Kissell" userId="bf6349b8-9e99-4bed-9f2e-ff8272b87063" providerId="ADAL" clId="{C43F976B-BDBF-40F6-A275-4117A6BB4EB0}" dt="2017-10-27T14:32:58.895" v="365" actId="20577"/>
        <pc:sldMkLst>
          <pc:docMk/>
          <pc:sldMk cId="1481033071" sldId="404"/>
        </pc:sldMkLst>
        <pc:spChg chg="mod">
          <ac:chgData name="Robert Kissell" userId="bf6349b8-9e99-4bed-9f2e-ff8272b87063" providerId="ADAL" clId="{C43F976B-BDBF-40F6-A275-4117A6BB4EB0}" dt="2017-10-27T14:32:58.895" v="365" actId="20577"/>
          <ac:spMkLst>
            <pc:docMk/>
            <pc:sldMk cId="1481033071" sldId="404"/>
            <ac:spMk id="2" creationId="{00000000-0000-0000-0000-000000000000}"/>
          </ac:spMkLst>
        </pc:spChg>
      </pc:sldChg>
      <pc:sldChg chg="modSp">
        <pc:chgData name="Robert Kissell" userId="bf6349b8-9e99-4bed-9f2e-ff8272b87063" providerId="ADAL" clId="{C43F976B-BDBF-40F6-A275-4117A6BB4EB0}" dt="2017-10-27T21:16:19.967" v="929"/>
        <pc:sldMkLst>
          <pc:docMk/>
          <pc:sldMk cId="345801453" sldId="463"/>
        </pc:sldMkLst>
        <pc:spChg chg="mod">
          <ac:chgData name="Robert Kissell" userId="bf6349b8-9e99-4bed-9f2e-ff8272b87063" providerId="ADAL" clId="{C43F976B-BDBF-40F6-A275-4117A6BB4EB0}" dt="2017-10-27T21:16:11.972" v="923"/>
          <ac:spMkLst>
            <pc:docMk/>
            <pc:sldMk cId="345801453" sldId="463"/>
            <ac:spMk id="7169" creationId="{00000000-0000-0000-0000-000000000000}"/>
          </ac:spMkLst>
        </pc:spChg>
        <pc:spChg chg="mod">
          <ac:chgData name="Robert Kissell" userId="bf6349b8-9e99-4bed-9f2e-ff8272b87063" providerId="ADAL" clId="{C43F976B-BDBF-40F6-A275-4117A6BB4EB0}" dt="2017-10-27T21:16:19.967" v="929"/>
          <ac:spMkLst>
            <pc:docMk/>
            <pc:sldMk cId="345801453" sldId="463"/>
            <ac:spMk id="7170" creationId="{00000000-0000-0000-0000-000000000000}"/>
          </ac:spMkLst>
        </pc:spChg>
      </pc:sldChg>
      <pc:sldChg chg="modSp">
        <pc:chgData name="Robert Kissell" userId="bf6349b8-9e99-4bed-9f2e-ff8272b87063" providerId="ADAL" clId="{C43F976B-BDBF-40F6-A275-4117A6BB4EB0}" dt="2017-10-27T14:37:12.433" v="442" actId="20577"/>
        <pc:sldMkLst>
          <pc:docMk/>
          <pc:sldMk cId="4273345947" sldId="522"/>
        </pc:sldMkLst>
        <pc:spChg chg="mod">
          <ac:chgData name="Robert Kissell" userId="bf6349b8-9e99-4bed-9f2e-ff8272b87063" providerId="ADAL" clId="{C43F976B-BDBF-40F6-A275-4117A6BB4EB0}" dt="2017-10-27T14:37:12.433" v="442" actId="20577"/>
          <ac:spMkLst>
            <pc:docMk/>
            <pc:sldMk cId="4273345947" sldId="522"/>
            <ac:spMk id="14" creationId="{25ADA5F3-4181-4CD0-8A68-36AD644CF398}"/>
          </ac:spMkLst>
        </pc:spChg>
      </pc:sldChg>
      <pc:sldChg chg="modSp">
        <pc:chgData name="Robert Kissell" userId="bf6349b8-9e99-4bed-9f2e-ff8272b87063" providerId="ADAL" clId="{C43F976B-BDBF-40F6-A275-4117A6BB4EB0}" dt="2017-10-27T14:38:11.147" v="483" actId="20577"/>
        <pc:sldMkLst>
          <pc:docMk/>
          <pc:sldMk cId="3551185207" sldId="525"/>
        </pc:sldMkLst>
        <pc:spChg chg="mod">
          <ac:chgData name="Robert Kissell" userId="bf6349b8-9e99-4bed-9f2e-ff8272b87063" providerId="ADAL" clId="{C43F976B-BDBF-40F6-A275-4117A6BB4EB0}" dt="2017-10-27T14:38:11.147" v="483" actId="20577"/>
          <ac:spMkLst>
            <pc:docMk/>
            <pc:sldMk cId="3551185207" sldId="525"/>
            <ac:spMk id="14" creationId="{25ADA5F3-4181-4CD0-8A68-36AD644CF398}"/>
          </ac:spMkLst>
        </pc:spChg>
      </pc:sldChg>
      <pc:sldChg chg="modSp">
        <pc:chgData name="Robert Kissell" userId="bf6349b8-9e99-4bed-9f2e-ff8272b87063" providerId="ADAL" clId="{C43F976B-BDBF-40F6-A275-4117A6BB4EB0}" dt="2017-10-27T14:38:34.936" v="485" actId="1076"/>
        <pc:sldMkLst>
          <pc:docMk/>
          <pc:sldMk cId="3646574273" sldId="526"/>
        </pc:sldMkLst>
        <pc:spChg chg="mod">
          <ac:chgData name="Robert Kissell" userId="bf6349b8-9e99-4bed-9f2e-ff8272b87063" providerId="ADAL" clId="{C43F976B-BDBF-40F6-A275-4117A6BB4EB0}" dt="2017-10-27T14:38:32.256" v="484" actId="1076"/>
          <ac:spMkLst>
            <pc:docMk/>
            <pc:sldMk cId="3646574273" sldId="526"/>
            <ac:spMk id="4" creationId="{2E4E368F-BC5C-47C5-954D-1E90D9E1A180}"/>
          </ac:spMkLst>
        </pc:spChg>
        <pc:picChg chg="mod">
          <ac:chgData name="Robert Kissell" userId="bf6349b8-9e99-4bed-9f2e-ff8272b87063" providerId="ADAL" clId="{C43F976B-BDBF-40F6-A275-4117A6BB4EB0}" dt="2017-10-27T14:38:34.936" v="485" actId="1076"/>
          <ac:picMkLst>
            <pc:docMk/>
            <pc:sldMk cId="3646574273" sldId="526"/>
            <ac:picMk id="6" creationId="{8C96693E-C316-4894-BEE2-3E3F364F27E8}"/>
          </ac:picMkLst>
        </pc:picChg>
      </pc:sldChg>
      <pc:sldChg chg="modSp">
        <pc:chgData name="Robert Kissell" userId="bf6349b8-9e99-4bed-9f2e-ff8272b87063" providerId="ADAL" clId="{C43F976B-BDBF-40F6-A275-4117A6BB4EB0}" dt="2017-10-27T14:39:10.738" v="497" actId="20577"/>
        <pc:sldMkLst>
          <pc:docMk/>
          <pc:sldMk cId="2002343398" sldId="528"/>
        </pc:sldMkLst>
        <pc:spChg chg="mod">
          <ac:chgData name="Robert Kissell" userId="bf6349b8-9e99-4bed-9f2e-ff8272b87063" providerId="ADAL" clId="{C43F976B-BDBF-40F6-A275-4117A6BB4EB0}" dt="2017-10-27T14:39:10.738" v="497" actId="20577"/>
          <ac:spMkLst>
            <pc:docMk/>
            <pc:sldMk cId="2002343398" sldId="528"/>
            <ac:spMk id="8" creationId="{2ECD07AD-A281-4321-8009-E0708E1951D5}"/>
          </ac:spMkLst>
        </pc:spChg>
      </pc:sldChg>
      <pc:sldChg chg="modSp">
        <pc:chgData name="Robert Kissell" userId="bf6349b8-9e99-4bed-9f2e-ff8272b87063" providerId="ADAL" clId="{C43F976B-BDBF-40F6-A275-4117A6BB4EB0}" dt="2017-10-27T14:33:32.354" v="372" actId="14100"/>
        <pc:sldMkLst>
          <pc:docMk/>
          <pc:sldMk cId="2965509732" sldId="530"/>
        </pc:sldMkLst>
        <pc:spChg chg="mod">
          <ac:chgData name="Robert Kissell" userId="bf6349b8-9e99-4bed-9f2e-ff8272b87063" providerId="ADAL" clId="{C43F976B-BDBF-40F6-A275-4117A6BB4EB0}" dt="2017-10-27T14:33:32.354" v="372" actId="14100"/>
          <ac:spMkLst>
            <pc:docMk/>
            <pc:sldMk cId="2965509732" sldId="530"/>
            <ac:spMk id="2" creationId="{00000000-0000-0000-0000-000000000000}"/>
          </ac:spMkLst>
        </pc:spChg>
      </pc:sldChg>
      <pc:sldChg chg="del">
        <pc:chgData name="Robert Kissell" userId="bf6349b8-9e99-4bed-9f2e-ff8272b87063" providerId="ADAL" clId="{C43F976B-BDBF-40F6-A275-4117A6BB4EB0}" dt="2017-10-27T14:27:16.341" v="66" actId="2696"/>
        <pc:sldMkLst>
          <pc:docMk/>
          <pc:sldMk cId="1664997373" sldId="531"/>
        </pc:sldMkLst>
      </pc:sldChg>
      <pc:sldChg chg="modSp add">
        <pc:chgData name="Robert Kissell" userId="bf6349b8-9e99-4bed-9f2e-ff8272b87063" providerId="ADAL" clId="{C43F976B-BDBF-40F6-A275-4117A6BB4EB0}" dt="2017-10-27T14:27:06.203" v="64" actId="20577"/>
        <pc:sldMkLst>
          <pc:docMk/>
          <pc:sldMk cId="1558698639" sldId="532"/>
        </pc:sldMkLst>
        <pc:spChg chg="mod">
          <ac:chgData name="Robert Kissell" userId="bf6349b8-9e99-4bed-9f2e-ff8272b87063" providerId="ADAL" clId="{C43F976B-BDBF-40F6-A275-4117A6BB4EB0}" dt="2017-10-27T14:27:06.203" v="64" actId="20577"/>
          <ac:spMkLst>
            <pc:docMk/>
            <pc:sldMk cId="1558698639" sldId="532"/>
            <ac:spMk id="2" creationId="{00000000-0000-0000-0000-000000000000}"/>
          </ac:spMkLst>
        </pc:spChg>
      </pc:sldChg>
      <pc:sldChg chg="delSp modSp add">
        <pc:chgData name="Robert Kissell" userId="bf6349b8-9e99-4bed-9f2e-ff8272b87063" providerId="ADAL" clId="{C43F976B-BDBF-40F6-A275-4117A6BB4EB0}" dt="2017-10-27T14:39:26.465" v="510" actId="20577"/>
        <pc:sldMkLst>
          <pc:docMk/>
          <pc:sldMk cId="2515570784" sldId="533"/>
        </pc:sldMkLst>
        <pc:spChg chg="mod">
          <ac:chgData name="Robert Kissell" userId="bf6349b8-9e99-4bed-9f2e-ff8272b87063" providerId="ADAL" clId="{C43F976B-BDBF-40F6-A275-4117A6BB4EB0}" dt="2017-10-27T14:27:28.892" v="68" actId="20577"/>
          <ac:spMkLst>
            <pc:docMk/>
            <pc:sldMk cId="2515570784" sldId="533"/>
            <ac:spMk id="2" creationId="{00000000-0000-0000-0000-000000000000}"/>
          </ac:spMkLst>
        </pc:spChg>
        <pc:spChg chg="mod">
          <ac:chgData name="Robert Kissell" userId="bf6349b8-9e99-4bed-9f2e-ff8272b87063" providerId="ADAL" clId="{C43F976B-BDBF-40F6-A275-4117A6BB4EB0}" dt="2017-10-27T14:39:26.465" v="510" actId="20577"/>
          <ac:spMkLst>
            <pc:docMk/>
            <pc:sldMk cId="2515570784" sldId="533"/>
            <ac:spMk id="8" creationId="{2ECD07AD-A281-4321-8009-E0708E1951D5}"/>
          </ac:spMkLst>
        </pc:spChg>
        <pc:picChg chg="del">
          <ac:chgData name="Robert Kissell" userId="bf6349b8-9e99-4bed-9f2e-ff8272b87063" providerId="ADAL" clId="{C43F976B-BDBF-40F6-A275-4117A6BB4EB0}" dt="2017-10-27T14:27:18.976" v="67" actId="478"/>
          <ac:picMkLst>
            <pc:docMk/>
            <pc:sldMk cId="2515570784" sldId="533"/>
            <ac:picMk id="3" creationId="{592909C7-EB6B-4185-A285-53A8883E2406}"/>
          </ac:picMkLst>
        </pc:picChg>
        <pc:picChg chg="mod">
          <ac:chgData name="Robert Kissell" userId="bf6349b8-9e99-4bed-9f2e-ff8272b87063" providerId="ADAL" clId="{C43F976B-BDBF-40F6-A275-4117A6BB4EB0}" dt="2017-10-27T14:27:56.399" v="72" actId="1076"/>
          <ac:picMkLst>
            <pc:docMk/>
            <pc:sldMk cId="2515570784" sldId="533"/>
            <ac:picMk id="4" creationId="{3B230CF6-365A-4AA0-B6E5-6A1F65060E3C}"/>
          </ac:picMkLst>
        </pc:picChg>
      </pc:sldChg>
      <pc:sldChg chg="add del">
        <pc:chgData name="Robert Kissell" userId="bf6349b8-9e99-4bed-9f2e-ff8272b87063" providerId="ADAL" clId="{C43F976B-BDBF-40F6-A275-4117A6BB4EB0}" dt="2017-10-27T21:12:42.181" v="515" actId="2696"/>
        <pc:sldMkLst>
          <pc:docMk/>
          <pc:sldMk cId="1416981907" sldId="534"/>
        </pc:sldMkLst>
      </pc:sldChg>
      <pc:sldChg chg="add">
        <pc:chgData name="Robert Kissell" userId="bf6349b8-9e99-4bed-9f2e-ff8272b87063" providerId="ADAL" clId="{C43F976B-BDBF-40F6-A275-4117A6BB4EB0}" dt="2017-10-27T21:13:44.383" v="516"/>
        <pc:sldMkLst>
          <pc:docMk/>
          <pc:sldMk cId="3617802135" sldId="534"/>
        </pc:sldMkLst>
      </pc:sldChg>
    </pc:docChg>
  </pc:docChgLst>
  <pc:docChgLst>
    <pc:chgData name="Robert Kissell" userId="bf6349b8-9e99-4bed-9f2e-ff8272b87063" providerId="ADAL" clId="{DFC61271-FFCD-43C5-A33A-C7C8DE3EF2D4}"/>
    <pc:docChg chg="custSel addSld delSld modSld sldOrd">
      <pc:chgData name="Robert Kissell" userId="bf6349b8-9e99-4bed-9f2e-ff8272b87063" providerId="ADAL" clId="{DFC61271-FFCD-43C5-A33A-C7C8DE3EF2D4}" dt="2017-10-16T14:45:36.390" v="2136" actId="20577"/>
      <pc:docMkLst>
        <pc:docMk/>
      </pc:docMkLst>
      <pc:sldChg chg="modSp">
        <pc:chgData name="Robert Kissell" userId="bf6349b8-9e99-4bed-9f2e-ff8272b87063" providerId="ADAL" clId="{DFC61271-FFCD-43C5-A33A-C7C8DE3EF2D4}" dt="2017-09-19T13:06:00.752" v="1376" actId="313"/>
        <pc:sldMkLst>
          <pc:docMk/>
          <pc:sldMk cId="1384886128" sldId="325"/>
        </pc:sldMkLst>
        <pc:spChg chg="mod">
          <ac:chgData name="Robert Kissell" userId="bf6349b8-9e99-4bed-9f2e-ff8272b87063" providerId="ADAL" clId="{DFC61271-FFCD-43C5-A33A-C7C8DE3EF2D4}" dt="2017-09-19T13:06:00.752" v="1376" actId="313"/>
          <ac:spMkLst>
            <pc:docMk/>
            <pc:sldMk cId="1384886128" sldId="325"/>
            <ac:spMk id="14" creationId="{25ADA5F3-4181-4CD0-8A68-36AD644CF398}"/>
          </ac:spMkLst>
        </pc:spChg>
      </pc:sldChg>
      <pc:sldChg chg="modSp">
        <pc:chgData name="Robert Kissell" userId="bf6349b8-9e99-4bed-9f2e-ff8272b87063" providerId="ADAL" clId="{DFC61271-FFCD-43C5-A33A-C7C8DE3EF2D4}" dt="2017-09-19T13:09:23.940" v="1506" actId="6549"/>
        <pc:sldMkLst>
          <pc:docMk/>
          <pc:sldMk cId="1844397495" sldId="366"/>
        </pc:sldMkLst>
        <pc:spChg chg="mod">
          <ac:chgData name="Robert Kissell" userId="bf6349b8-9e99-4bed-9f2e-ff8272b87063" providerId="ADAL" clId="{DFC61271-FFCD-43C5-A33A-C7C8DE3EF2D4}" dt="2017-09-19T13:09:23.940" v="1506" actId="6549"/>
          <ac:spMkLst>
            <pc:docMk/>
            <pc:sldMk cId="1844397495" sldId="366"/>
            <ac:spMk id="2" creationId="{00000000-0000-0000-0000-000000000000}"/>
          </ac:spMkLst>
        </pc:spChg>
      </pc:sldChg>
      <pc:sldChg chg="modSp">
        <pc:chgData name="Robert Kissell" userId="bf6349b8-9e99-4bed-9f2e-ff8272b87063" providerId="ADAL" clId="{DFC61271-FFCD-43C5-A33A-C7C8DE3EF2D4}" dt="2017-09-19T12:51:18.212" v="893" actId="20577"/>
        <pc:sldMkLst>
          <pc:docMk/>
          <pc:sldMk cId="2454441786" sldId="381"/>
        </pc:sldMkLst>
        <pc:spChg chg="mod">
          <ac:chgData name="Robert Kissell" userId="bf6349b8-9e99-4bed-9f2e-ff8272b87063" providerId="ADAL" clId="{DFC61271-FFCD-43C5-A33A-C7C8DE3EF2D4}" dt="2017-09-19T12:51:18.212" v="893" actId="20577"/>
          <ac:spMkLst>
            <pc:docMk/>
            <pc:sldMk cId="2454441786" sldId="381"/>
            <ac:spMk id="48130" creationId="{00000000-0000-0000-0000-000000000000}"/>
          </ac:spMkLst>
        </pc:spChg>
      </pc:sldChg>
      <pc:sldChg chg="del">
        <pc:chgData name="Robert Kissell" userId="bf6349b8-9e99-4bed-9f2e-ff8272b87063" providerId="ADAL" clId="{DFC61271-FFCD-43C5-A33A-C7C8DE3EF2D4}" dt="2017-09-19T12:24:37.914" v="104" actId="2696"/>
        <pc:sldMkLst>
          <pc:docMk/>
          <pc:sldMk cId="1325198169" sldId="383"/>
        </pc:sldMkLst>
      </pc:sldChg>
      <pc:sldChg chg="modSp">
        <pc:chgData name="Robert Kissell" userId="bf6349b8-9e99-4bed-9f2e-ff8272b87063" providerId="ADAL" clId="{DFC61271-FFCD-43C5-A33A-C7C8DE3EF2D4}" dt="2017-10-02T17:45:25.031" v="1999" actId="313"/>
        <pc:sldMkLst>
          <pc:docMk/>
          <pc:sldMk cId="1481033071" sldId="404"/>
        </pc:sldMkLst>
        <pc:spChg chg="mod">
          <ac:chgData name="Robert Kissell" userId="bf6349b8-9e99-4bed-9f2e-ff8272b87063" providerId="ADAL" clId="{DFC61271-FFCD-43C5-A33A-C7C8DE3EF2D4}" dt="2017-10-02T17:45:25.031" v="1999" actId="313"/>
          <ac:spMkLst>
            <pc:docMk/>
            <pc:sldMk cId="1481033071" sldId="404"/>
            <ac:spMk id="2" creationId="{00000000-0000-0000-0000-000000000000}"/>
          </ac:spMkLst>
        </pc:spChg>
      </pc:sldChg>
      <pc:sldChg chg="modSp">
        <pc:chgData name="Robert Kissell" userId="bf6349b8-9e99-4bed-9f2e-ff8272b87063" providerId="ADAL" clId="{DFC61271-FFCD-43C5-A33A-C7C8DE3EF2D4}" dt="2017-09-19T13:08:04.535" v="1483" actId="20577"/>
        <pc:sldMkLst>
          <pc:docMk/>
          <pc:sldMk cId="4269534567" sldId="420"/>
        </pc:sldMkLst>
        <pc:spChg chg="mod">
          <ac:chgData name="Robert Kissell" userId="bf6349b8-9e99-4bed-9f2e-ff8272b87063" providerId="ADAL" clId="{DFC61271-FFCD-43C5-A33A-C7C8DE3EF2D4}" dt="2017-09-19T13:08:04.535" v="1483" actId="20577"/>
          <ac:spMkLst>
            <pc:docMk/>
            <pc:sldMk cId="4269534567" sldId="420"/>
            <ac:spMk id="2" creationId="{46291846-A437-4AD3-8BA8-3BC785D593A6}"/>
          </ac:spMkLst>
        </pc:spChg>
        <pc:spChg chg="mod">
          <ac:chgData name="Robert Kissell" userId="bf6349b8-9e99-4bed-9f2e-ff8272b87063" providerId="ADAL" clId="{DFC61271-FFCD-43C5-A33A-C7C8DE3EF2D4}" dt="2017-09-19T13:06:47.969" v="1387" actId="20577"/>
          <ac:spMkLst>
            <pc:docMk/>
            <pc:sldMk cId="4269534567" sldId="420"/>
            <ac:spMk id="48130" creationId="{00000000-0000-0000-0000-000000000000}"/>
          </ac:spMkLst>
        </pc:spChg>
      </pc:sldChg>
      <pc:sldChg chg="modSp">
        <pc:chgData name="Robert Kissell" userId="bf6349b8-9e99-4bed-9f2e-ff8272b87063" providerId="ADAL" clId="{DFC61271-FFCD-43C5-A33A-C7C8DE3EF2D4}" dt="2017-09-19T13:08:18.114" v="1484" actId="114"/>
        <pc:sldMkLst>
          <pc:docMk/>
          <pc:sldMk cId="303683998" sldId="429"/>
        </pc:sldMkLst>
        <pc:spChg chg="mod">
          <ac:chgData name="Robert Kissell" userId="bf6349b8-9e99-4bed-9f2e-ff8272b87063" providerId="ADAL" clId="{DFC61271-FFCD-43C5-A33A-C7C8DE3EF2D4}" dt="2017-09-19T13:08:18.114" v="1484" actId="114"/>
          <ac:spMkLst>
            <pc:docMk/>
            <pc:sldMk cId="303683998" sldId="429"/>
            <ac:spMk id="2" creationId="{46291846-A437-4AD3-8BA8-3BC785D593A6}"/>
          </ac:spMkLst>
        </pc:spChg>
      </pc:sldChg>
      <pc:sldChg chg="modSp">
        <pc:chgData name="Robert Kissell" userId="bf6349b8-9e99-4bed-9f2e-ff8272b87063" providerId="ADAL" clId="{DFC61271-FFCD-43C5-A33A-C7C8DE3EF2D4}" dt="2017-09-19T13:12:07.327" v="1519" actId="313"/>
        <pc:sldMkLst>
          <pc:docMk/>
          <pc:sldMk cId="2344356943" sldId="461"/>
        </pc:sldMkLst>
        <pc:spChg chg="mod">
          <ac:chgData name="Robert Kissell" userId="bf6349b8-9e99-4bed-9f2e-ff8272b87063" providerId="ADAL" clId="{DFC61271-FFCD-43C5-A33A-C7C8DE3EF2D4}" dt="2017-09-19T13:12:07.327" v="1519" actId="313"/>
          <ac:spMkLst>
            <pc:docMk/>
            <pc:sldMk cId="2344356943" sldId="461"/>
            <ac:spMk id="4" creationId="{00000000-0000-0000-0000-000000000000}"/>
          </ac:spMkLst>
        </pc:spChg>
      </pc:sldChg>
      <pc:sldChg chg="del">
        <pc:chgData name="Robert Kissell" userId="bf6349b8-9e99-4bed-9f2e-ff8272b87063" providerId="ADAL" clId="{DFC61271-FFCD-43C5-A33A-C7C8DE3EF2D4}" dt="2017-09-19T12:25:58.997" v="149" actId="2696"/>
        <pc:sldMkLst>
          <pc:docMk/>
          <pc:sldMk cId="2087788437" sldId="464"/>
        </pc:sldMkLst>
      </pc:sldChg>
      <pc:sldChg chg="modSp">
        <pc:chgData name="Robert Kissell" userId="bf6349b8-9e99-4bed-9f2e-ff8272b87063" providerId="ADAL" clId="{DFC61271-FFCD-43C5-A33A-C7C8DE3EF2D4}" dt="2017-09-19T12:14:53.027" v="5" actId="6549"/>
        <pc:sldMkLst>
          <pc:docMk/>
          <pc:sldMk cId="591537513" sldId="470"/>
        </pc:sldMkLst>
        <pc:spChg chg="mod">
          <ac:chgData name="Robert Kissell" userId="bf6349b8-9e99-4bed-9f2e-ff8272b87063" providerId="ADAL" clId="{DFC61271-FFCD-43C5-A33A-C7C8DE3EF2D4}" dt="2017-09-19T12:14:53.027" v="5" actId="6549"/>
          <ac:spMkLst>
            <pc:docMk/>
            <pc:sldMk cId="591537513" sldId="470"/>
            <ac:spMk id="14" creationId="{25ADA5F3-4181-4CD0-8A68-36AD644CF398}"/>
          </ac:spMkLst>
        </pc:spChg>
      </pc:sldChg>
      <pc:sldChg chg="modSp">
        <pc:chgData name="Robert Kissell" userId="bf6349b8-9e99-4bed-9f2e-ff8272b87063" providerId="ADAL" clId="{DFC61271-FFCD-43C5-A33A-C7C8DE3EF2D4}" dt="2017-09-19T12:17:29.964" v="29" actId="313"/>
        <pc:sldMkLst>
          <pc:docMk/>
          <pc:sldMk cId="1937815577" sldId="472"/>
        </pc:sldMkLst>
        <pc:spChg chg="mod">
          <ac:chgData name="Robert Kissell" userId="bf6349b8-9e99-4bed-9f2e-ff8272b87063" providerId="ADAL" clId="{DFC61271-FFCD-43C5-A33A-C7C8DE3EF2D4}" dt="2017-09-19T12:17:29.964" v="29" actId="313"/>
          <ac:spMkLst>
            <pc:docMk/>
            <pc:sldMk cId="1937815577" sldId="472"/>
            <ac:spMk id="14" creationId="{25ADA5F3-4181-4CD0-8A68-36AD644CF398}"/>
          </ac:spMkLst>
        </pc:spChg>
      </pc:sldChg>
      <pc:sldChg chg="modSp">
        <pc:chgData name="Robert Kissell" userId="bf6349b8-9e99-4bed-9f2e-ff8272b87063" providerId="ADAL" clId="{DFC61271-FFCD-43C5-A33A-C7C8DE3EF2D4}" dt="2017-09-19T12:18:03.726" v="33" actId="313"/>
        <pc:sldMkLst>
          <pc:docMk/>
          <pc:sldMk cId="1802705803" sldId="473"/>
        </pc:sldMkLst>
        <pc:spChg chg="mod">
          <ac:chgData name="Robert Kissell" userId="bf6349b8-9e99-4bed-9f2e-ff8272b87063" providerId="ADAL" clId="{DFC61271-FFCD-43C5-A33A-C7C8DE3EF2D4}" dt="2017-09-19T12:18:03.726" v="33" actId="313"/>
          <ac:spMkLst>
            <pc:docMk/>
            <pc:sldMk cId="1802705803" sldId="473"/>
            <ac:spMk id="14" creationId="{25ADA5F3-4181-4CD0-8A68-36AD644CF398}"/>
          </ac:spMkLst>
        </pc:spChg>
      </pc:sldChg>
      <pc:sldChg chg="modSp">
        <pc:chgData name="Robert Kissell" userId="bf6349b8-9e99-4bed-9f2e-ff8272b87063" providerId="ADAL" clId="{DFC61271-FFCD-43C5-A33A-C7C8DE3EF2D4}" dt="2017-09-19T12:32:25.843" v="362" actId="255"/>
        <pc:sldMkLst>
          <pc:docMk/>
          <pc:sldMk cId="1926056049" sldId="478"/>
        </pc:sldMkLst>
        <pc:spChg chg="mod">
          <ac:chgData name="Robert Kissell" userId="bf6349b8-9e99-4bed-9f2e-ff8272b87063" providerId="ADAL" clId="{DFC61271-FFCD-43C5-A33A-C7C8DE3EF2D4}" dt="2017-09-19T12:32:25.843" v="362" actId="255"/>
          <ac:spMkLst>
            <pc:docMk/>
            <pc:sldMk cId="1926056049" sldId="478"/>
            <ac:spMk id="14" creationId="{25ADA5F3-4181-4CD0-8A68-36AD644CF398}"/>
          </ac:spMkLst>
        </pc:spChg>
      </pc:sldChg>
      <pc:sldChg chg="del">
        <pc:chgData name="Robert Kissell" userId="bf6349b8-9e99-4bed-9f2e-ff8272b87063" providerId="ADAL" clId="{DFC61271-FFCD-43C5-A33A-C7C8DE3EF2D4}" dt="2017-09-19T12:24:23.011" v="101" actId="2696"/>
        <pc:sldMkLst>
          <pc:docMk/>
          <pc:sldMk cId="1114645000" sldId="482"/>
        </pc:sldMkLst>
      </pc:sldChg>
      <pc:sldChg chg="del">
        <pc:chgData name="Robert Kissell" userId="bf6349b8-9e99-4bed-9f2e-ff8272b87063" providerId="ADAL" clId="{DFC61271-FFCD-43C5-A33A-C7C8DE3EF2D4}" dt="2017-09-19T12:24:22.933" v="100" actId="2696"/>
        <pc:sldMkLst>
          <pc:docMk/>
          <pc:sldMk cId="2967657610" sldId="483"/>
        </pc:sldMkLst>
      </pc:sldChg>
      <pc:sldChg chg="modSp del">
        <pc:chgData name="Robert Kissell" userId="bf6349b8-9e99-4bed-9f2e-ff8272b87063" providerId="ADAL" clId="{DFC61271-FFCD-43C5-A33A-C7C8DE3EF2D4}" dt="2017-09-19T12:24:22.910" v="99" actId="2696"/>
        <pc:sldMkLst>
          <pc:docMk/>
          <pc:sldMk cId="3363284443" sldId="484"/>
        </pc:sldMkLst>
        <pc:spChg chg="mod">
          <ac:chgData name="Robert Kissell" userId="bf6349b8-9e99-4bed-9f2e-ff8272b87063" providerId="ADAL" clId="{DFC61271-FFCD-43C5-A33A-C7C8DE3EF2D4}" dt="2017-09-19T12:20:19.639" v="97" actId="20577"/>
          <ac:spMkLst>
            <pc:docMk/>
            <pc:sldMk cId="3363284443" sldId="484"/>
            <ac:spMk id="14" creationId="{25ADA5F3-4181-4CD0-8A68-36AD644CF398}"/>
          </ac:spMkLst>
        </pc:spChg>
      </pc:sldChg>
      <pc:sldChg chg="del">
        <pc:chgData name="Robert Kissell" userId="bf6349b8-9e99-4bed-9f2e-ff8272b87063" providerId="ADAL" clId="{DFC61271-FFCD-43C5-A33A-C7C8DE3EF2D4}" dt="2017-09-19T12:24:22.832" v="98" actId="2696"/>
        <pc:sldMkLst>
          <pc:docMk/>
          <pc:sldMk cId="1152031526" sldId="485"/>
        </pc:sldMkLst>
      </pc:sldChg>
      <pc:sldChg chg="modSp">
        <pc:chgData name="Robert Kissell" userId="bf6349b8-9e99-4bed-9f2e-ff8272b87063" providerId="ADAL" clId="{DFC61271-FFCD-43C5-A33A-C7C8DE3EF2D4}" dt="2017-09-19T13:09:58.008" v="1515" actId="313"/>
        <pc:sldMkLst>
          <pc:docMk/>
          <pc:sldMk cId="2592724075" sldId="508"/>
        </pc:sldMkLst>
        <pc:spChg chg="mod">
          <ac:chgData name="Robert Kissell" userId="bf6349b8-9e99-4bed-9f2e-ff8272b87063" providerId="ADAL" clId="{DFC61271-FFCD-43C5-A33A-C7C8DE3EF2D4}" dt="2017-09-19T13:09:58.008" v="1515" actId="313"/>
          <ac:spMkLst>
            <pc:docMk/>
            <pc:sldMk cId="2592724075" sldId="508"/>
            <ac:spMk id="7" creationId="{8F074049-5887-4375-B67C-AD9A37102B16}"/>
          </ac:spMkLst>
        </pc:spChg>
      </pc:sldChg>
      <pc:sldChg chg="modSp">
        <pc:chgData name="Robert Kissell" userId="bf6349b8-9e99-4bed-9f2e-ff8272b87063" providerId="ADAL" clId="{DFC61271-FFCD-43C5-A33A-C7C8DE3EF2D4}" dt="2017-09-19T12:16:00.259" v="11" actId="313"/>
        <pc:sldMkLst>
          <pc:docMk/>
          <pc:sldMk cId="967160595" sldId="511"/>
        </pc:sldMkLst>
        <pc:spChg chg="mod">
          <ac:chgData name="Robert Kissell" userId="bf6349b8-9e99-4bed-9f2e-ff8272b87063" providerId="ADAL" clId="{DFC61271-FFCD-43C5-A33A-C7C8DE3EF2D4}" dt="2017-09-19T12:16:00.259" v="11" actId="313"/>
          <ac:spMkLst>
            <pc:docMk/>
            <pc:sldMk cId="967160595" sldId="511"/>
            <ac:spMk id="14" creationId="{25ADA5F3-4181-4CD0-8A68-36AD644CF398}"/>
          </ac:spMkLst>
        </pc:spChg>
      </pc:sldChg>
      <pc:sldChg chg="modSp">
        <pc:chgData name="Robert Kissell" userId="bf6349b8-9e99-4bed-9f2e-ff8272b87063" providerId="ADAL" clId="{DFC61271-FFCD-43C5-A33A-C7C8DE3EF2D4}" dt="2017-09-19T12:17:40.356" v="31" actId="255"/>
        <pc:sldMkLst>
          <pc:docMk/>
          <pc:sldMk cId="2605965212" sldId="512"/>
        </pc:sldMkLst>
        <pc:spChg chg="mod">
          <ac:chgData name="Robert Kissell" userId="bf6349b8-9e99-4bed-9f2e-ff8272b87063" providerId="ADAL" clId="{DFC61271-FFCD-43C5-A33A-C7C8DE3EF2D4}" dt="2017-09-19T12:17:40.356" v="31" actId="255"/>
          <ac:spMkLst>
            <pc:docMk/>
            <pc:sldMk cId="2605965212" sldId="512"/>
            <ac:spMk id="14" creationId="{25ADA5F3-4181-4CD0-8A68-36AD644CF398}"/>
          </ac:spMkLst>
        </pc:spChg>
      </pc:sldChg>
      <pc:sldChg chg="modSp">
        <pc:chgData name="Robert Kissell" userId="bf6349b8-9e99-4bed-9f2e-ff8272b87063" providerId="ADAL" clId="{DFC61271-FFCD-43C5-A33A-C7C8DE3EF2D4}" dt="2017-09-19T12:30:38.988" v="204" actId="14100"/>
        <pc:sldMkLst>
          <pc:docMk/>
          <pc:sldMk cId="2243573852" sldId="513"/>
        </pc:sldMkLst>
        <pc:spChg chg="mod">
          <ac:chgData name="Robert Kissell" userId="bf6349b8-9e99-4bed-9f2e-ff8272b87063" providerId="ADAL" clId="{DFC61271-FFCD-43C5-A33A-C7C8DE3EF2D4}" dt="2017-09-19T12:30:35.417" v="203" actId="14100"/>
          <ac:spMkLst>
            <pc:docMk/>
            <pc:sldMk cId="2243573852" sldId="513"/>
            <ac:spMk id="8193" creationId="{00000000-0000-0000-0000-000000000000}"/>
          </ac:spMkLst>
        </pc:spChg>
        <pc:cxnChg chg="mod">
          <ac:chgData name="Robert Kissell" userId="bf6349b8-9e99-4bed-9f2e-ff8272b87063" providerId="ADAL" clId="{DFC61271-FFCD-43C5-A33A-C7C8DE3EF2D4}" dt="2017-09-19T12:30:38.988" v="204" actId="14100"/>
          <ac:cxnSpMkLst>
            <pc:docMk/>
            <pc:sldMk cId="2243573852" sldId="513"/>
            <ac:cxnSpMk id="3" creationId="{00000000-0000-0000-0000-000000000000}"/>
          </ac:cxnSpMkLst>
        </pc:cxnChg>
      </pc:sldChg>
      <pc:sldChg chg="add del">
        <pc:chgData name="Robert Kissell" userId="bf6349b8-9e99-4bed-9f2e-ff8272b87063" providerId="ADAL" clId="{DFC61271-FFCD-43C5-A33A-C7C8DE3EF2D4}" dt="2017-09-19T12:50:08.640" v="864" actId="2696"/>
        <pc:sldMkLst>
          <pc:docMk/>
          <pc:sldMk cId="3030268681" sldId="514"/>
        </pc:sldMkLst>
      </pc:sldChg>
      <pc:sldChg chg="modSp add del">
        <pc:chgData name="Robert Kissell" userId="bf6349b8-9e99-4bed-9f2e-ff8272b87063" providerId="ADAL" clId="{DFC61271-FFCD-43C5-A33A-C7C8DE3EF2D4}" dt="2017-09-19T12:24:23.011" v="102" actId="2696"/>
        <pc:sldMkLst>
          <pc:docMk/>
          <pc:sldMk cId="3610022511" sldId="514"/>
        </pc:sldMkLst>
        <pc:spChg chg="mod">
          <ac:chgData name="Robert Kissell" userId="bf6349b8-9e99-4bed-9f2e-ff8272b87063" providerId="ADAL" clId="{DFC61271-FFCD-43C5-A33A-C7C8DE3EF2D4}" dt="2017-09-19T12:19:59.465" v="72" actId="14100"/>
          <ac:spMkLst>
            <pc:docMk/>
            <pc:sldMk cId="3610022511" sldId="514"/>
            <ac:spMk id="8193" creationId="{00000000-0000-0000-0000-000000000000}"/>
          </ac:spMkLst>
        </pc:spChg>
        <pc:cxnChg chg="mod">
          <ac:chgData name="Robert Kissell" userId="bf6349b8-9e99-4bed-9f2e-ff8272b87063" providerId="ADAL" clId="{DFC61271-FFCD-43C5-A33A-C7C8DE3EF2D4}" dt="2017-09-19T12:19:56.561" v="71" actId="14100"/>
          <ac:cxnSpMkLst>
            <pc:docMk/>
            <pc:sldMk cId="3610022511" sldId="514"/>
            <ac:cxnSpMk id="3" creationId="{00000000-0000-0000-0000-000000000000}"/>
          </ac:cxnSpMkLst>
        </pc:cxnChg>
      </pc:sldChg>
      <pc:sldChg chg="add del">
        <pc:chgData name="Robert Kissell" userId="bf6349b8-9e99-4bed-9f2e-ff8272b87063" providerId="ADAL" clId="{DFC61271-FFCD-43C5-A33A-C7C8DE3EF2D4}" dt="2017-09-19T12:50:08.724" v="865" actId="2696"/>
        <pc:sldMkLst>
          <pc:docMk/>
          <pc:sldMk cId="2057887716" sldId="515"/>
        </pc:sldMkLst>
      </pc:sldChg>
      <pc:sldChg chg="add del">
        <pc:chgData name="Robert Kissell" userId="bf6349b8-9e99-4bed-9f2e-ff8272b87063" providerId="ADAL" clId="{DFC61271-FFCD-43C5-A33A-C7C8DE3EF2D4}" dt="2017-09-19T12:50:08.794" v="866" actId="2696"/>
        <pc:sldMkLst>
          <pc:docMk/>
          <pc:sldMk cId="1234288505" sldId="516"/>
        </pc:sldMkLst>
      </pc:sldChg>
      <pc:sldChg chg="add del">
        <pc:chgData name="Robert Kissell" userId="bf6349b8-9e99-4bed-9f2e-ff8272b87063" providerId="ADAL" clId="{DFC61271-FFCD-43C5-A33A-C7C8DE3EF2D4}" dt="2017-09-19T12:50:08.872" v="867" actId="2696"/>
        <pc:sldMkLst>
          <pc:docMk/>
          <pc:sldMk cId="3715932944" sldId="517"/>
        </pc:sldMkLst>
      </pc:sldChg>
      <pc:sldChg chg="add del">
        <pc:chgData name="Robert Kissell" userId="bf6349b8-9e99-4bed-9f2e-ff8272b87063" providerId="ADAL" clId="{DFC61271-FFCD-43C5-A33A-C7C8DE3EF2D4}" dt="2017-09-19T12:50:08.894" v="868" actId="2696"/>
        <pc:sldMkLst>
          <pc:docMk/>
          <pc:sldMk cId="1248616382" sldId="518"/>
        </pc:sldMkLst>
      </pc:sldChg>
      <pc:sldChg chg="add">
        <pc:chgData name="Robert Kissell" userId="bf6349b8-9e99-4bed-9f2e-ff8272b87063" providerId="ADAL" clId="{DFC61271-FFCD-43C5-A33A-C7C8DE3EF2D4}" dt="2017-09-19T12:24:47.369" v="105" actId="313"/>
        <pc:sldMkLst>
          <pc:docMk/>
          <pc:sldMk cId="729847616" sldId="519"/>
        </pc:sldMkLst>
      </pc:sldChg>
      <pc:sldChg chg="modSp add ord">
        <pc:chgData name="Robert Kissell" userId="bf6349b8-9e99-4bed-9f2e-ff8272b87063" providerId="ADAL" clId="{DFC61271-FFCD-43C5-A33A-C7C8DE3EF2D4}" dt="2017-09-19T12:26:15.373" v="195" actId="20577"/>
        <pc:sldMkLst>
          <pc:docMk/>
          <pc:sldMk cId="3899582241" sldId="520"/>
        </pc:sldMkLst>
        <pc:spChg chg="mod">
          <ac:chgData name="Robert Kissell" userId="bf6349b8-9e99-4bed-9f2e-ff8272b87063" providerId="ADAL" clId="{DFC61271-FFCD-43C5-A33A-C7C8DE3EF2D4}" dt="2017-09-19T12:26:15.373" v="195" actId="20577"/>
          <ac:spMkLst>
            <pc:docMk/>
            <pc:sldMk cId="3899582241" sldId="520"/>
            <ac:spMk id="8193" creationId="{00000000-0000-0000-0000-000000000000}"/>
          </ac:spMkLst>
        </pc:spChg>
      </pc:sldChg>
      <pc:sldChg chg="add del">
        <pc:chgData name="Robert Kissell" userId="bf6349b8-9e99-4bed-9f2e-ff8272b87063" providerId="ADAL" clId="{DFC61271-FFCD-43C5-A33A-C7C8DE3EF2D4}" dt="2017-09-19T12:49:53.634" v="862" actId="2696"/>
        <pc:sldMkLst>
          <pc:docMk/>
          <pc:sldMk cId="866691298" sldId="521"/>
        </pc:sldMkLst>
      </pc:sldChg>
      <pc:sldChg chg="modSp add">
        <pc:chgData name="Robert Kissell" userId="bf6349b8-9e99-4bed-9f2e-ff8272b87063" providerId="ADAL" clId="{DFC61271-FFCD-43C5-A33A-C7C8DE3EF2D4}" dt="2017-09-19T12:38:15.149" v="861" actId="313"/>
        <pc:sldMkLst>
          <pc:docMk/>
          <pc:sldMk cId="4273345947" sldId="522"/>
        </pc:sldMkLst>
        <pc:spChg chg="mod">
          <ac:chgData name="Robert Kissell" userId="bf6349b8-9e99-4bed-9f2e-ff8272b87063" providerId="ADAL" clId="{DFC61271-FFCD-43C5-A33A-C7C8DE3EF2D4}" dt="2017-09-19T12:38:15.149" v="861" actId="313"/>
          <ac:spMkLst>
            <pc:docMk/>
            <pc:sldMk cId="4273345947" sldId="522"/>
            <ac:spMk id="14" creationId="{25ADA5F3-4181-4CD0-8A68-36AD644CF398}"/>
          </ac:spMkLst>
        </pc:spChg>
      </pc:sldChg>
      <pc:sldChg chg="modSp add">
        <pc:chgData name="Robert Kissell" userId="bf6349b8-9e99-4bed-9f2e-ff8272b87063" providerId="ADAL" clId="{DFC61271-FFCD-43C5-A33A-C7C8DE3EF2D4}" dt="2017-10-16T14:45:36.390" v="2136" actId="20577"/>
        <pc:sldMkLst>
          <pc:docMk/>
          <pc:sldMk cId="4041368734" sldId="523"/>
        </pc:sldMkLst>
        <pc:spChg chg="mod">
          <ac:chgData name="Robert Kissell" userId="bf6349b8-9e99-4bed-9f2e-ff8272b87063" providerId="ADAL" clId="{DFC61271-FFCD-43C5-A33A-C7C8DE3EF2D4}" dt="2017-10-16T14:45:36.390" v="2136" actId="20577"/>
          <ac:spMkLst>
            <pc:docMk/>
            <pc:sldMk cId="4041368734" sldId="523"/>
            <ac:spMk id="6" creationId="{00000000-0000-0000-0000-000000000000}"/>
          </ac:spMkLst>
        </pc:spChg>
      </pc:sldChg>
      <pc:sldChg chg="add">
        <pc:chgData name="Robert Kissell" userId="bf6349b8-9e99-4bed-9f2e-ff8272b87063" providerId="ADAL" clId="{DFC61271-FFCD-43C5-A33A-C7C8DE3EF2D4}" dt="2017-09-19T12:50:15.780" v="869" actId="313"/>
        <pc:sldMkLst>
          <pc:docMk/>
          <pc:sldMk cId="712777167" sldId="524"/>
        </pc:sldMkLst>
      </pc:sldChg>
      <pc:sldChg chg="add">
        <pc:chgData name="Robert Kissell" userId="bf6349b8-9e99-4bed-9f2e-ff8272b87063" providerId="ADAL" clId="{DFC61271-FFCD-43C5-A33A-C7C8DE3EF2D4}" dt="2017-09-19T12:50:15.780" v="869" actId="313"/>
        <pc:sldMkLst>
          <pc:docMk/>
          <pc:sldMk cId="3551185207" sldId="525"/>
        </pc:sldMkLst>
      </pc:sldChg>
      <pc:sldChg chg="add">
        <pc:chgData name="Robert Kissell" userId="bf6349b8-9e99-4bed-9f2e-ff8272b87063" providerId="ADAL" clId="{DFC61271-FFCD-43C5-A33A-C7C8DE3EF2D4}" dt="2017-09-19T12:50:15.780" v="869" actId="313"/>
        <pc:sldMkLst>
          <pc:docMk/>
          <pc:sldMk cId="3646574273" sldId="526"/>
        </pc:sldMkLst>
      </pc:sldChg>
      <pc:sldChg chg="add">
        <pc:chgData name="Robert Kissell" userId="bf6349b8-9e99-4bed-9f2e-ff8272b87063" providerId="ADAL" clId="{DFC61271-FFCD-43C5-A33A-C7C8DE3EF2D4}" dt="2017-09-19T12:50:15.780" v="869" actId="313"/>
        <pc:sldMkLst>
          <pc:docMk/>
          <pc:sldMk cId="301694892" sldId="527"/>
        </pc:sldMkLst>
      </pc:sldChg>
      <pc:sldChg chg="add">
        <pc:chgData name="Robert Kissell" userId="bf6349b8-9e99-4bed-9f2e-ff8272b87063" providerId="ADAL" clId="{DFC61271-FFCD-43C5-A33A-C7C8DE3EF2D4}" dt="2017-09-19T12:50:15.780" v="869" actId="313"/>
        <pc:sldMkLst>
          <pc:docMk/>
          <pc:sldMk cId="2002343398" sldId="528"/>
        </pc:sldMkLst>
      </pc:sldChg>
      <pc:sldChg chg="modSp add">
        <pc:chgData name="Robert Kissell" userId="bf6349b8-9e99-4bed-9f2e-ff8272b87063" providerId="ADAL" clId="{DFC61271-FFCD-43C5-A33A-C7C8DE3EF2D4}" dt="2017-09-19T12:50:28.547" v="888" actId="20577"/>
        <pc:sldMkLst>
          <pc:docMk/>
          <pc:sldMk cId="3116548318" sldId="529"/>
        </pc:sldMkLst>
        <pc:spChg chg="mod">
          <ac:chgData name="Robert Kissell" userId="bf6349b8-9e99-4bed-9f2e-ff8272b87063" providerId="ADAL" clId="{DFC61271-FFCD-43C5-A33A-C7C8DE3EF2D4}" dt="2017-09-19T12:50:28.547" v="888" actId="20577"/>
          <ac:spMkLst>
            <pc:docMk/>
            <pc:sldMk cId="3116548318" sldId="529"/>
            <ac:spMk id="8193" creationId="{00000000-0000-0000-0000-000000000000}"/>
          </ac:spMkLst>
        </pc:spChg>
      </pc:sldChg>
      <pc:sldChg chg="modSp add">
        <pc:chgData name="Robert Kissell" userId="bf6349b8-9e99-4bed-9f2e-ff8272b87063" providerId="ADAL" clId="{DFC61271-FFCD-43C5-A33A-C7C8DE3EF2D4}" dt="2017-10-02T17:34:50.465" v="1597" actId="20577"/>
        <pc:sldMkLst>
          <pc:docMk/>
          <pc:sldMk cId="2965509732" sldId="530"/>
        </pc:sldMkLst>
        <pc:spChg chg="mod">
          <ac:chgData name="Robert Kissell" userId="bf6349b8-9e99-4bed-9f2e-ff8272b87063" providerId="ADAL" clId="{DFC61271-FFCD-43C5-A33A-C7C8DE3EF2D4}" dt="2017-10-02T17:34:50.465" v="1597" actId="20577"/>
          <ac:spMkLst>
            <pc:docMk/>
            <pc:sldMk cId="2965509732" sldId="530"/>
            <ac:spMk id="2" creationId="{00000000-0000-0000-0000-000000000000}"/>
          </ac:spMkLst>
        </pc:spChg>
        <pc:spChg chg="mod">
          <ac:chgData name="Robert Kissell" userId="bf6349b8-9e99-4bed-9f2e-ff8272b87063" providerId="ADAL" clId="{DFC61271-FFCD-43C5-A33A-C7C8DE3EF2D4}" dt="2017-10-02T17:34:31.839" v="1526" actId="20577"/>
          <ac:spMkLst>
            <pc:docMk/>
            <pc:sldMk cId="2965509732" sldId="530"/>
            <ac:spMk id="48130" creationId="{00000000-0000-0000-0000-000000000000}"/>
          </ac:spMkLst>
        </pc:spChg>
      </pc:sldChg>
      <pc:sldChg chg="delSp modSp add">
        <pc:chgData name="Robert Kissell" userId="bf6349b8-9e99-4bed-9f2e-ff8272b87063" providerId="ADAL" clId="{DFC61271-FFCD-43C5-A33A-C7C8DE3EF2D4}" dt="2017-10-16T14:42:54.772" v="2084" actId="20577"/>
        <pc:sldMkLst>
          <pc:docMk/>
          <pc:sldMk cId="1664997373" sldId="531"/>
        </pc:sldMkLst>
        <pc:spChg chg="mod">
          <ac:chgData name="Robert Kissell" userId="bf6349b8-9e99-4bed-9f2e-ff8272b87063" providerId="ADAL" clId="{DFC61271-FFCD-43C5-A33A-C7C8DE3EF2D4}" dt="2017-10-16T14:42:06.412" v="2008" actId="20577"/>
          <ac:spMkLst>
            <pc:docMk/>
            <pc:sldMk cId="1664997373" sldId="531"/>
            <ac:spMk id="2" creationId="{00000000-0000-0000-0000-000000000000}"/>
          </ac:spMkLst>
        </pc:spChg>
        <pc:spChg chg="mod">
          <ac:chgData name="Robert Kissell" userId="bf6349b8-9e99-4bed-9f2e-ff8272b87063" providerId="ADAL" clId="{DFC61271-FFCD-43C5-A33A-C7C8DE3EF2D4}" dt="2017-10-16T14:42:54.772" v="2084" actId="20577"/>
          <ac:spMkLst>
            <pc:docMk/>
            <pc:sldMk cId="1664997373" sldId="531"/>
            <ac:spMk id="8" creationId="{2ECD07AD-A281-4321-8009-E0708E1951D5}"/>
          </ac:spMkLst>
        </pc:spChg>
        <pc:picChg chg="del">
          <ac:chgData name="Robert Kissell" userId="bf6349b8-9e99-4bed-9f2e-ff8272b87063" providerId="ADAL" clId="{DFC61271-FFCD-43C5-A33A-C7C8DE3EF2D4}" dt="2017-10-16T14:42:08.459" v="2009" actId="478"/>
          <ac:picMkLst>
            <pc:docMk/>
            <pc:sldMk cId="1664997373" sldId="531"/>
            <ac:picMk id="3" creationId="{592909C7-EB6B-4185-A285-53A8883E240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E6073F-0679-4F33-8EDE-D9C2A5AD5E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030D62-C996-4410-B236-AD384C605E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FC3C5-2B14-4809-8300-6AB18139B208}" type="datetimeFigureOut">
              <a:rPr lang="en-US" smtClean="0"/>
              <a:t>10/27/2017</a:t>
            </a:fld>
            <a:endParaRPr lang="en-US"/>
          </a:p>
        </p:txBody>
      </p:sp>
      <p:sp>
        <p:nvSpPr>
          <p:cNvPr id="4" name="Footer Placeholder 3">
            <a:extLst>
              <a:ext uri="{FF2B5EF4-FFF2-40B4-BE49-F238E27FC236}">
                <a16:creationId xmlns:a16="http://schemas.microsoft.com/office/drawing/2014/main" id="{D2A80CE2-DEC7-4F22-8863-3C99D00686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03D5C6-7C11-49FA-B036-758F39E887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4BBD32-4C4D-4DD9-B7DE-5F39736FD365}" type="slidenum">
              <a:rPr lang="en-US" smtClean="0"/>
              <a:t>‹#›</a:t>
            </a:fld>
            <a:endParaRPr lang="en-US"/>
          </a:p>
        </p:txBody>
      </p:sp>
    </p:spTree>
    <p:extLst>
      <p:ext uri="{BB962C8B-B14F-4D97-AF65-F5344CB8AC3E}">
        <p14:creationId xmlns:p14="http://schemas.microsoft.com/office/powerpoint/2010/main" val="283100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8359B-DAE3-4A65-AD1E-E11F910ED5B2}" type="datetimeFigureOut">
              <a:rPr lang="en-US" smtClean="0"/>
              <a:t>10/27/2017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F6C8B-E740-45C5-8A55-6DEA985E918E}" type="slidenum">
              <a:rPr lang="en-US" smtClean="0"/>
              <a:t>‹#›</a:t>
            </a:fld>
            <a:endParaRPr lang="en-US"/>
          </a:p>
        </p:txBody>
      </p:sp>
    </p:spTree>
    <p:extLst>
      <p:ext uri="{BB962C8B-B14F-4D97-AF65-F5344CB8AC3E}">
        <p14:creationId xmlns:p14="http://schemas.microsoft.com/office/powerpoint/2010/main" val="331709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BF4654CC-6F02-DD41-8FAB-F2711483E4D2}" type="slidenum">
              <a:rPr lang="en-US" sz="1200"/>
              <a:pPr/>
              <a:t>1</a:t>
            </a:fld>
            <a:endParaRPr lang="en-US" sz="1200"/>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xfrm>
            <a:off x="1103313" y="4629150"/>
            <a:ext cx="5235575" cy="4240213"/>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endParaRPr lang="en-US">
              <a:latin typeface="Times New Roman" charset="0"/>
            </a:endParaRPr>
          </a:p>
          <a:p>
            <a:endParaRPr lang="en-US">
              <a:latin typeface="Times New Roman" charset="0"/>
            </a:endParaRPr>
          </a:p>
          <a:p>
            <a:endParaRPr lang="en-US">
              <a:latin typeface="Times New Roman" charset="0"/>
            </a:endParaRPr>
          </a:p>
          <a:p>
            <a:endParaRPr lang="en-US" sz="1800">
              <a:latin typeface="Times New Roman" charset="0"/>
            </a:endParaRPr>
          </a:p>
        </p:txBody>
      </p:sp>
    </p:spTree>
    <p:extLst>
      <p:ext uri="{BB962C8B-B14F-4D97-AF65-F5344CB8AC3E}">
        <p14:creationId xmlns:p14="http://schemas.microsoft.com/office/powerpoint/2010/main" val="416757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5</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67282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22</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3309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24</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405863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32</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84589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39</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256724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46150">
              <a:defRPr sz="2400">
                <a:solidFill>
                  <a:schemeClr val="tx1"/>
                </a:solidFill>
                <a:latin typeface="Times New Roman" charset="0"/>
                <a:ea typeface="ＭＳ Ｐゴシック" charset="0"/>
                <a:cs typeface="ＭＳ Ｐゴシック" charset="0"/>
              </a:defRPr>
            </a:lvl1pPr>
            <a:lvl2pPr marL="742950" indent="-285750" defTabSz="946150">
              <a:defRPr sz="2400">
                <a:solidFill>
                  <a:schemeClr val="tx1"/>
                </a:solidFill>
                <a:latin typeface="Times New Roman" charset="0"/>
                <a:ea typeface="ＭＳ Ｐゴシック" charset="0"/>
              </a:defRPr>
            </a:lvl2pPr>
            <a:lvl3pPr marL="1143000" indent="-228600" defTabSz="946150">
              <a:defRPr sz="2400">
                <a:solidFill>
                  <a:schemeClr val="tx1"/>
                </a:solidFill>
                <a:latin typeface="Times New Roman" charset="0"/>
                <a:ea typeface="ＭＳ Ｐゴシック" charset="0"/>
              </a:defRPr>
            </a:lvl3pPr>
            <a:lvl4pPr marL="1600200" indent="-228600" defTabSz="946150">
              <a:defRPr sz="2400">
                <a:solidFill>
                  <a:schemeClr val="tx1"/>
                </a:solidFill>
                <a:latin typeface="Times New Roman" charset="0"/>
                <a:ea typeface="ＭＳ Ｐゴシック" charset="0"/>
              </a:defRPr>
            </a:lvl4pPr>
            <a:lvl5pPr marL="2057400" indent="-228600" defTabSz="946150">
              <a:defRPr sz="2400">
                <a:solidFill>
                  <a:schemeClr val="tx1"/>
                </a:solidFill>
                <a:latin typeface="Times New Roman" charset="0"/>
                <a:ea typeface="ＭＳ Ｐゴシック" charset="0"/>
              </a:defRPr>
            </a:lvl5pPr>
            <a:lvl6pPr marL="2514600" indent="-228600" defTabSz="9461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461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461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46150" eaLnBrk="0" fontAlgn="base" hangingPunct="0">
              <a:spcBef>
                <a:spcPct val="0"/>
              </a:spcBef>
              <a:spcAft>
                <a:spcPct val="0"/>
              </a:spcAft>
              <a:defRPr sz="2400">
                <a:solidFill>
                  <a:schemeClr val="tx1"/>
                </a:solidFill>
                <a:latin typeface="Times New Roman" charset="0"/>
                <a:ea typeface="ＭＳ Ｐゴシック" charset="0"/>
              </a:defRPr>
            </a:lvl9pPr>
          </a:lstStyle>
          <a:p>
            <a:fld id="{74EFA436-4C71-D843-93B2-887D61F7C661}" type="slidenum">
              <a:rPr lang="en-US" sz="1200"/>
              <a:pPr/>
              <a:t>47</a:t>
            </a:fld>
            <a:endParaRPr lang="en-US" sz="1200"/>
          </a:p>
        </p:txBody>
      </p:sp>
      <p:sp>
        <p:nvSpPr>
          <p:cNvPr id="9218" name="Rectangle 2"/>
          <p:cNvSpPr>
            <a:spLocks noGrp="1" noRot="1" noChangeAspect="1" noChangeArrowheads="1" noTextEdit="1"/>
          </p:cNvSpPr>
          <p:nvPr>
            <p:ph type="sldImg"/>
          </p:nvPr>
        </p:nvSpPr>
        <p:spPr>
          <a:xfrm>
            <a:off x="433388" y="708025"/>
            <a:ext cx="6278562" cy="3532188"/>
          </a:xfrm>
          <a:ln/>
        </p:spPr>
      </p:sp>
      <p:sp>
        <p:nvSpPr>
          <p:cNvPr id="9219" name="Rectangle 3"/>
          <p:cNvSpPr>
            <a:spLocks noGrp="1" noChangeArrowheads="1"/>
          </p:cNvSpPr>
          <p:nvPr>
            <p:ph type="body" idx="1"/>
          </p:nvPr>
        </p:nvSpPr>
        <p:spPr>
          <a:xfrm>
            <a:off x="950913" y="4475163"/>
            <a:ext cx="5235575" cy="42402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lIns="94083" tIns="47041" rIns="94083" bIns="47041"/>
          <a:lstStyle/>
          <a:p>
            <a:endParaRPr lang="en-US">
              <a:latin typeface="Times New Roman" charset="0"/>
            </a:endParaRPr>
          </a:p>
        </p:txBody>
      </p:sp>
    </p:spTree>
    <p:extLst>
      <p:ext uri="{BB962C8B-B14F-4D97-AF65-F5344CB8AC3E}">
        <p14:creationId xmlns:p14="http://schemas.microsoft.com/office/powerpoint/2010/main" val="1811048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1DA4-86F1-4F8D-BFDD-6575442F8D9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B1293ACC-6330-40BE-82E1-4937FA4DE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AF8A8548-58E7-4AD2-A4A0-454513D38ECB}"/>
              </a:ext>
            </a:extLst>
          </p:cNvPr>
          <p:cNvSpPr>
            <a:spLocks noGrp="1"/>
          </p:cNvSpPr>
          <p:nvPr>
            <p:ph type="sldNum" sz="quarter" idx="12"/>
          </p:nvPr>
        </p:nvSpPr>
        <p:spPr>
          <a:xfrm>
            <a:off x="8610600" y="6356350"/>
            <a:ext cx="2743200" cy="365125"/>
          </a:xfrm>
        </p:spPr>
        <p:txBody>
          <a:bodyPr/>
          <a:lstStyle/>
          <a:p>
            <a:fld id="{3BFA64EC-E726-47F1-9EEC-74425029AC53}" type="slidenum">
              <a:rPr lang="en-US" smtClean="0"/>
              <a:t>‹#›</a:t>
            </a:fld>
            <a:endParaRPr lang="en-US"/>
          </a:p>
        </p:txBody>
      </p:sp>
      <p:cxnSp>
        <p:nvCxnSpPr>
          <p:cNvPr id="8" name="Straight Connector 7"/>
          <p:cNvCxnSpPr/>
          <p:nvPr userDrawn="1"/>
        </p:nvCxnSpPr>
        <p:spPr>
          <a:xfrm>
            <a:off x="649014" y="6276897"/>
            <a:ext cx="1070478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a:off x="741029" y="494323"/>
            <a:ext cx="10704786"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D76AD7D-1465-400E-89E8-816A1DD1EE77}"/>
              </a:ext>
            </a:extLst>
          </p:cNvPr>
          <p:cNvPicPr>
            <a:picLocks noChangeAspect="1"/>
          </p:cNvPicPr>
          <p:nvPr userDrawn="1"/>
        </p:nvPicPr>
        <p:blipFill>
          <a:blip r:embed="rId2"/>
          <a:stretch>
            <a:fillRect/>
          </a:stretch>
        </p:blipFill>
        <p:spPr>
          <a:xfrm>
            <a:off x="580003" y="6305509"/>
            <a:ext cx="2017313" cy="516667"/>
          </a:xfrm>
          <a:prstGeom prst="rect">
            <a:avLst/>
          </a:prstGeom>
        </p:spPr>
      </p:pic>
    </p:spTree>
    <p:extLst>
      <p:ext uri="{BB962C8B-B14F-4D97-AF65-F5344CB8AC3E}">
        <p14:creationId xmlns:p14="http://schemas.microsoft.com/office/powerpoint/2010/main" val="3815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70F-8043-48D4-A173-F9F6F9E0BB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19834-5299-450D-9DFE-98D294F216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134E8-5F9C-4F05-B7C6-F8291FE34E7E}"/>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5" name="Footer Placeholder 4">
            <a:extLst>
              <a:ext uri="{FF2B5EF4-FFF2-40B4-BE49-F238E27FC236}">
                <a16:creationId xmlns:a16="http://schemas.microsoft.com/office/drawing/2014/main" id="{0D1C959A-D0C2-4018-9400-85A96729F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0479C-6BFB-4617-99A2-1BC20C965EC0}"/>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75431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2356D-AB4E-48E6-9EA2-438834748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767DF7-A050-4DA0-8B2E-110F11E021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394D3-8E88-420E-BF93-0592C368F25C}"/>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5" name="Footer Placeholder 4">
            <a:extLst>
              <a:ext uri="{FF2B5EF4-FFF2-40B4-BE49-F238E27FC236}">
                <a16:creationId xmlns:a16="http://schemas.microsoft.com/office/drawing/2014/main" id="{AA51461F-4A93-438A-87F3-381AFD26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1AA95-8755-47A1-816E-5E312E19EAAA}"/>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97568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436-1035-4420-97C6-F9570AE70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2081B-3AE8-4F82-AFC8-619DE9683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E4EB873-BA8B-42CC-A079-7BE4EDD4E1BB}"/>
              </a:ext>
            </a:extLst>
          </p:cNvPr>
          <p:cNvSpPr>
            <a:spLocks noGrp="1"/>
          </p:cNvSpPr>
          <p:nvPr>
            <p:ph type="sldNum" sz="quarter" idx="12"/>
          </p:nvPr>
        </p:nvSpPr>
        <p:spPr/>
        <p:txBody>
          <a:bodyPr/>
          <a:lstStyle/>
          <a:p>
            <a:fld id="{3BFA64EC-E726-47F1-9EEC-74425029AC53}" type="slidenum">
              <a:rPr lang="en-US" smtClean="0"/>
              <a:t>‹#›</a:t>
            </a:fld>
            <a:endParaRPr lang="en-US"/>
          </a:p>
        </p:txBody>
      </p:sp>
      <p:cxnSp>
        <p:nvCxnSpPr>
          <p:cNvPr id="8" name="Straight Connector 7"/>
          <p:cNvCxnSpPr/>
          <p:nvPr userDrawn="1"/>
        </p:nvCxnSpPr>
        <p:spPr>
          <a:xfrm>
            <a:off x="649014" y="6276897"/>
            <a:ext cx="1070478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C5CD5A25-FE9D-478B-977A-A2771AC71351}"/>
              </a:ext>
            </a:extLst>
          </p:cNvPr>
          <p:cNvPicPr>
            <a:picLocks noChangeAspect="1"/>
          </p:cNvPicPr>
          <p:nvPr userDrawn="1"/>
        </p:nvPicPr>
        <p:blipFill>
          <a:blip r:embed="rId2"/>
          <a:stretch>
            <a:fillRect/>
          </a:stretch>
        </p:blipFill>
        <p:spPr>
          <a:xfrm>
            <a:off x="584354" y="6311900"/>
            <a:ext cx="2017313" cy="516667"/>
          </a:xfrm>
          <a:prstGeom prst="rect">
            <a:avLst/>
          </a:prstGeom>
        </p:spPr>
      </p:pic>
    </p:spTree>
    <p:extLst>
      <p:ext uri="{BB962C8B-B14F-4D97-AF65-F5344CB8AC3E}">
        <p14:creationId xmlns:p14="http://schemas.microsoft.com/office/powerpoint/2010/main" val="381149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9DA2-C512-4D2B-B94D-1AFDFE0C1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D251F2-866B-46A0-91B5-91B9FE0EE7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C09BBD-9C44-40A8-BE9A-D7961B994DE3}"/>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5" name="Footer Placeholder 4">
            <a:extLst>
              <a:ext uri="{FF2B5EF4-FFF2-40B4-BE49-F238E27FC236}">
                <a16:creationId xmlns:a16="http://schemas.microsoft.com/office/drawing/2014/main" id="{771825D8-59EF-4763-82B5-95F5BFC37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73E3F-37BB-4D7E-A3EB-97A65389EF7C}"/>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16682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0A89-CC43-41CC-ACF7-F2E185009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A65B2-1BA1-4A9F-870D-B876AE1424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489903-9818-4156-BEED-17F4B14EF5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F5BE0-01A2-4071-AF12-A772B2DCC748}"/>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6" name="Footer Placeholder 5">
            <a:extLst>
              <a:ext uri="{FF2B5EF4-FFF2-40B4-BE49-F238E27FC236}">
                <a16:creationId xmlns:a16="http://schemas.microsoft.com/office/drawing/2014/main" id="{8E40CBCC-BBD2-4F54-9C90-BF6863C5D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1F653-27CD-4699-A2A3-A78383A880A8}"/>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9253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8C61-3E22-4EEF-A384-2A522660D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02A2AA-8613-45A3-8944-D84423F37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47082-52AC-4751-ADAE-7764C245E4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BFD11-1163-4E8E-8F18-31DBD472E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3D2B4D-0E04-4795-9B27-339E523849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40E1D-B129-47A9-AAAE-99B4189A356E}"/>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8" name="Footer Placeholder 7">
            <a:extLst>
              <a:ext uri="{FF2B5EF4-FFF2-40B4-BE49-F238E27FC236}">
                <a16:creationId xmlns:a16="http://schemas.microsoft.com/office/drawing/2014/main" id="{C287C4BB-1DBF-45E6-BD0C-03CE5705D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36F51E-FD78-406D-83EE-F278B52EA0A1}"/>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4248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CFCB-DEA2-4BB9-B6E5-4851F554D0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BA4A9-0554-4B9C-8936-C328BCE9DC95}"/>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4" name="Footer Placeholder 3">
            <a:extLst>
              <a:ext uri="{FF2B5EF4-FFF2-40B4-BE49-F238E27FC236}">
                <a16:creationId xmlns:a16="http://schemas.microsoft.com/office/drawing/2014/main" id="{A7F30A23-095C-409D-8157-714CFE0BC6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3DEB-8E63-4EE5-9F6E-63AA61301921}"/>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59160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D7949-06B1-4D4F-957B-09D9620B995F}"/>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3" name="Footer Placeholder 2">
            <a:extLst>
              <a:ext uri="{FF2B5EF4-FFF2-40B4-BE49-F238E27FC236}">
                <a16:creationId xmlns:a16="http://schemas.microsoft.com/office/drawing/2014/main" id="{6E690833-A8D0-4997-8B02-1AE61AE7D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73B20-A874-4BEA-AFCB-06E2A57CCC48}"/>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412453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D14E-3247-46FC-B1B0-521D6F4A7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E61E3-5C96-41E4-955A-38B1235CA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984523-FB45-4972-9789-29BDAEBC3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61C52D-1A8B-4ED1-9A41-557D317197F7}"/>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6" name="Footer Placeholder 5">
            <a:extLst>
              <a:ext uri="{FF2B5EF4-FFF2-40B4-BE49-F238E27FC236}">
                <a16:creationId xmlns:a16="http://schemas.microsoft.com/office/drawing/2014/main" id="{682C25C0-43A2-44D3-8515-B440C7878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A22E0-63F3-4369-8556-715593A680A8}"/>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362318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F857-F6CC-4A0C-872F-96148FF1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7D8B9-2E80-472C-ABF6-4D84B7A0A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3E23E-51E8-404C-B3DF-657A340E8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6A1B0D-6164-44C2-B824-7D5CB8C91EDF}"/>
              </a:ext>
            </a:extLst>
          </p:cNvPr>
          <p:cNvSpPr>
            <a:spLocks noGrp="1"/>
          </p:cNvSpPr>
          <p:nvPr>
            <p:ph type="dt" sz="half" idx="10"/>
          </p:nvPr>
        </p:nvSpPr>
        <p:spPr/>
        <p:txBody>
          <a:bodyPr/>
          <a:lstStyle/>
          <a:p>
            <a:fld id="{C3639F07-F2CE-4FAC-B6F5-2B6AC1C21518}" type="datetimeFigureOut">
              <a:rPr lang="en-US" smtClean="0"/>
              <a:t>10/27/2017</a:t>
            </a:fld>
            <a:endParaRPr lang="en-US"/>
          </a:p>
        </p:txBody>
      </p:sp>
      <p:sp>
        <p:nvSpPr>
          <p:cNvPr id="6" name="Footer Placeholder 5">
            <a:extLst>
              <a:ext uri="{FF2B5EF4-FFF2-40B4-BE49-F238E27FC236}">
                <a16:creationId xmlns:a16="http://schemas.microsoft.com/office/drawing/2014/main" id="{96DE6663-E9B7-486D-8BE5-08B7A54F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8B2D8-2CEA-42AF-B28E-47DC250D0955}"/>
              </a:ext>
            </a:extLst>
          </p:cNvPr>
          <p:cNvSpPr>
            <a:spLocks noGrp="1"/>
          </p:cNvSpPr>
          <p:nvPr>
            <p:ph type="sldNum" sz="quarter" idx="12"/>
          </p:nvPr>
        </p:nvSpPr>
        <p:spPr/>
        <p:txBody>
          <a:bodyPr/>
          <a:lstStyle/>
          <a:p>
            <a:fld id="{3BFA64EC-E726-47F1-9EEC-74425029AC53}" type="slidenum">
              <a:rPr lang="en-US" smtClean="0"/>
              <a:t>‹#›</a:t>
            </a:fld>
            <a:endParaRPr lang="en-US"/>
          </a:p>
        </p:txBody>
      </p:sp>
    </p:spTree>
    <p:extLst>
      <p:ext uri="{BB962C8B-B14F-4D97-AF65-F5344CB8AC3E}">
        <p14:creationId xmlns:p14="http://schemas.microsoft.com/office/powerpoint/2010/main" val="224804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9EE38-CFEF-4900-9FFA-90B01CEF1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73BA8-E4FB-43C8-A587-F68F0E1A1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278A9-A38B-4667-8377-7F6DCDE02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39F07-F2CE-4FAC-B6F5-2B6AC1C21518}" type="datetimeFigureOut">
              <a:rPr lang="en-US" smtClean="0"/>
              <a:t>10/27/2017</a:t>
            </a:fld>
            <a:endParaRPr lang="en-US"/>
          </a:p>
        </p:txBody>
      </p:sp>
      <p:sp>
        <p:nvSpPr>
          <p:cNvPr id="5" name="Footer Placeholder 4">
            <a:extLst>
              <a:ext uri="{FF2B5EF4-FFF2-40B4-BE49-F238E27FC236}">
                <a16:creationId xmlns:a16="http://schemas.microsoft.com/office/drawing/2014/main" id="{B865F57F-1B53-4DF8-A664-A1DF20731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95E1F-7A88-48CA-97B3-70D5EE2B6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A64EC-E726-47F1-9EEC-74425029AC53}" type="slidenum">
              <a:rPr lang="en-US" smtClean="0"/>
              <a:t>‹#›</a:t>
            </a:fld>
            <a:endParaRPr lang="en-US"/>
          </a:p>
        </p:txBody>
      </p:sp>
    </p:spTree>
    <p:extLst>
      <p:ext uri="{BB962C8B-B14F-4D97-AF65-F5344CB8AC3E}">
        <p14:creationId xmlns:p14="http://schemas.microsoft.com/office/powerpoint/2010/main" val="154584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6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6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ChangeArrowheads="1"/>
          </p:cNvSpPr>
          <p:nvPr/>
        </p:nvSpPr>
        <p:spPr bwMode="auto">
          <a:xfrm>
            <a:off x="1941871" y="1558636"/>
            <a:ext cx="8077200" cy="40039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buClr>
                <a:srgbClr val="0B9FCD"/>
              </a:buClr>
              <a:buFont typeface="Wingdings" charset="0"/>
              <a:buNone/>
            </a:pPr>
            <a:r>
              <a:rPr lang="en-US" sz="3200" dirty="0">
                <a:solidFill>
                  <a:srgbClr val="0070C0"/>
                </a:solidFill>
              </a:rPr>
              <a:t>Linear Regression</a:t>
            </a:r>
          </a:p>
          <a:p>
            <a:pPr algn="ctr">
              <a:buClr>
                <a:srgbClr val="0B9FCD"/>
              </a:buClr>
              <a:buFont typeface="Wingdings" charset="0"/>
              <a:buNone/>
            </a:pPr>
            <a:endParaRPr lang="en-US" sz="3200" dirty="0">
              <a:solidFill>
                <a:srgbClr val="0070C0"/>
              </a:solidFill>
            </a:endParaRPr>
          </a:p>
          <a:p>
            <a:pPr algn="ctr">
              <a:buClr>
                <a:srgbClr val="0B9FCD"/>
              </a:buClr>
              <a:buFont typeface="Wingdings" charset="0"/>
              <a:buNone/>
            </a:pPr>
            <a:r>
              <a:rPr lang="en-US" sz="3200" dirty="0">
                <a:solidFill>
                  <a:srgbClr val="0070C0"/>
                </a:solidFill>
              </a:rPr>
              <a:t>Lecture 1</a:t>
            </a:r>
          </a:p>
          <a:p>
            <a:pPr algn="ctr">
              <a:buClr>
                <a:srgbClr val="0B9FCD"/>
              </a:buClr>
              <a:buFont typeface="Wingdings" charset="0"/>
              <a:buNone/>
            </a:pPr>
            <a:endParaRPr lang="en-US" sz="2000" dirty="0"/>
          </a:p>
          <a:p>
            <a:pPr algn="ctr">
              <a:buClr>
                <a:srgbClr val="0B9FCD"/>
              </a:buClr>
              <a:buFont typeface="Wingdings" charset="0"/>
              <a:buNone/>
            </a:pPr>
            <a:endParaRPr lang="en-US" sz="2000" dirty="0"/>
          </a:p>
          <a:p>
            <a:pPr algn="ctr">
              <a:buClr>
                <a:srgbClr val="0B9FCD"/>
              </a:buClr>
              <a:buFont typeface="Wingdings" charset="0"/>
              <a:buNone/>
            </a:pPr>
            <a:r>
              <a:rPr lang="en-US" sz="2800" dirty="0"/>
              <a:t>Robert Kissell</a:t>
            </a:r>
          </a:p>
          <a:p>
            <a:pPr algn="ctr">
              <a:buClr>
                <a:srgbClr val="0B9FCD"/>
              </a:buClr>
              <a:buFont typeface="Wingdings" charset="0"/>
              <a:buNone/>
            </a:pPr>
            <a:r>
              <a:rPr lang="en-US" sz="2800" dirty="0"/>
              <a:t>Fall 2017</a:t>
            </a:r>
          </a:p>
        </p:txBody>
      </p:sp>
    </p:spTree>
    <p:extLst>
      <p:ext uri="{BB962C8B-B14F-4D97-AF65-F5344CB8AC3E}">
        <p14:creationId xmlns:p14="http://schemas.microsoft.com/office/powerpoint/2010/main" val="38522220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Linear Regression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D82CEBEC-9337-4306-8CB8-F8C50AD4342D}"/>
              </a:ext>
            </a:extLst>
          </p:cNvPr>
          <p:cNvPicPr>
            <a:picLocks noChangeAspect="1"/>
          </p:cNvPicPr>
          <p:nvPr/>
        </p:nvPicPr>
        <p:blipFill>
          <a:blip r:embed="rId2"/>
          <a:stretch>
            <a:fillRect/>
          </a:stretch>
        </p:blipFill>
        <p:spPr>
          <a:xfrm>
            <a:off x="2378676" y="1021813"/>
            <a:ext cx="7341973" cy="4797577"/>
          </a:xfrm>
          <a:prstGeom prst="rect">
            <a:avLst/>
          </a:prstGeom>
        </p:spPr>
      </p:pic>
    </p:spTree>
    <p:extLst>
      <p:ext uri="{BB962C8B-B14F-4D97-AF65-F5344CB8AC3E}">
        <p14:creationId xmlns:p14="http://schemas.microsoft.com/office/powerpoint/2010/main" val="84157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fontScale="90000"/>
          </a:bodyPr>
          <a:lstStyle/>
          <a:p>
            <a:r>
              <a:rPr lang="en-US" altLang="en-US" sz="3200" dirty="0"/>
              <a:t>Linear Regression Model Equation – Actual Relationship</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03960" y="1088539"/>
                <a:ext cx="10195560" cy="4703275"/>
              </a:xfrm>
              <a:prstGeom prst="rect">
                <a:avLst/>
              </a:prstGeom>
            </p:spPr>
            <p:txBody>
              <a:bodyPr wrap="square">
                <a:spAutoFit/>
              </a:bodyPr>
              <a:lstStyle/>
              <a:p>
                <a:pPr>
                  <a:lnSpc>
                    <a:spcPct val="115000"/>
                  </a:lnSpc>
                  <a:spcAft>
                    <a:spcPts val="1000"/>
                  </a:spcAft>
                </a:pPr>
                <a:r>
                  <a:rPr lang="en-US" sz="2000" dirty="0">
                    <a:ea typeface="Calibri" panose="020F0502020204030204" pitchFamily="34" charset="0"/>
                    <a:cs typeface="Times New Roman" panose="02020603050405020304" pitchFamily="18" charset="0"/>
                  </a:rPr>
                  <a:t>Linear Regression Model Equation</a:t>
                </a: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𝑢</m:t>
                      </m:r>
                    </m:oMath>
                  </m:oMathPara>
                </a14:m>
                <a:endParaRPr lang="en-US" sz="2000" dirty="0">
                  <a:solidFill>
                    <a:srgbClr val="0070C0"/>
                  </a:solidFill>
                  <a:effectLst/>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𝑢</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sz="2000" i="1">
                              <a:solidFill>
                                <a:srgbClr val="0070C0"/>
                              </a:solidFill>
                              <a:latin typeface="Cambria Math" panose="02040503050406030204" pitchFamily="18" charset="0"/>
                              <a:cs typeface="Times New Roman" panose="02020603050405020304" pitchFamily="18" charset="0"/>
                            </a:rPr>
                          </m:ctrlPr>
                        </m:dPr>
                        <m:e>
                          <m:r>
                            <a:rPr lang="en-US" sz="2000" i="1">
                              <a:solidFill>
                                <a:srgbClr val="0070C0"/>
                              </a:solidFill>
                              <a:latin typeface="Cambria Math" panose="02040503050406030204" pitchFamily="18" charset="0"/>
                              <a:cs typeface="Times New Roman" panose="02020603050405020304" pitchFamily="18" charset="0"/>
                            </a:rPr>
                            <m:t>0,</m:t>
                          </m:r>
                          <m:sSup>
                            <m:sSupPr>
                              <m:ctrlP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sz="2000" i="1" dirty="0">
                  <a:solidFill>
                    <a:srgbClr val="0000FF"/>
                  </a:solidFill>
                  <a:effectLst/>
                  <a:ea typeface="Calibri" panose="020F0502020204030204" pitchFamily="34" charset="0"/>
                  <a:cs typeface="Times New Roman" panose="02020603050405020304" pitchFamily="18" charset="0"/>
                </a:endParaRPr>
              </a:p>
              <a:p>
                <a:pPr>
                  <a:lnSpc>
                    <a:spcPct val="115000"/>
                  </a:lnSpc>
                  <a:spcAft>
                    <a:spcPts val="1000"/>
                  </a:spcAft>
                </a:pP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oMath>
                </a14:m>
                <a:r>
                  <a:rPr lang="en-US" sz="2000" dirty="0">
                    <a:effectLst/>
                    <a:ea typeface="Calibri" panose="020F0502020204030204" pitchFamily="34" charset="0"/>
                    <a:cs typeface="Times New Roman" panose="02020603050405020304" pitchFamily="18" charset="0"/>
                  </a:rPr>
                  <a:t> = dependent variable, what we are looking to predict</a:t>
                </a:r>
              </a:p>
              <a:p>
                <a:pPr>
                  <a:lnSpc>
                    <a:spcPct val="115000"/>
                  </a:lnSpc>
                  <a:spcAft>
                    <a:spcPts val="1000"/>
                  </a:spcAft>
                </a:pP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000" dirty="0">
                    <a:effectLst/>
                    <a:ea typeface="Times New Roman" panose="02020603050405020304" pitchFamily="18" charset="0"/>
                    <a:cs typeface="Times New Roman" panose="02020603050405020304" pitchFamily="18" charset="0"/>
                  </a:rPr>
                  <a:t> = explanatory factors (independent variables)</a:t>
                </a:r>
              </a:p>
              <a:p>
                <a:pPr>
                  <a:lnSpc>
                    <a:spcPct val="115000"/>
                  </a:lnSpc>
                  <a:spcAft>
                    <a:spcPts val="10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ea typeface="Times New Roman" panose="02020603050405020304" pitchFamily="18" charset="0"/>
                    <a:cs typeface="Times New Roman" panose="02020603050405020304" pitchFamily="18" charset="0"/>
                  </a:rPr>
                  <a:t> = represent the actual parameter values, e.g., the sensitivity of </a:t>
                </a:r>
                <a14:m>
                  <m:oMath xmlns:m="http://schemas.openxmlformats.org/officeDocument/2006/math">
                    <m:r>
                      <a:rPr lang="en-US" sz="2000" i="1" dirty="0" smtClean="0">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2000" dirty="0">
                    <a:effectLst/>
                    <a:ea typeface="Times New Roman" panose="02020603050405020304" pitchFamily="18" charset="0"/>
                    <a:cs typeface="Times New Roman" panose="02020603050405020304" pitchFamily="18" charset="0"/>
                  </a:rPr>
                  <a:t> to the factor. </a:t>
                </a:r>
                <a:r>
                  <a:rPr lang="en-US" sz="2000" dirty="0">
                    <a:ea typeface="Times New Roman" panose="02020603050405020304" pitchFamily="18" charset="0"/>
                    <a:cs typeface="Times New Roman" panose="02020603050405020304" pitchFamily="18" charset="0"/>
                  </a:rPr>
                  <a:t> </a:t>
                </a:r>
              </a:p>
              <a:p>
                <a:pPr>
                  <a:lnSpc>
                    <a:spcPct val="115000"/>
                  </a:lnSpc>
                  <a:spcAft>
                    <a:spcPts val="1000"/>
                  </a:spcAft>
                </a:pPr>
                <a14:m>
                  <m:oMath xmlns:m="http://schemas.openxmlformats.org/officeDocument/2006/math">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2000" dirty="0">
                    <a:ea typeface="Times New Roman" panose="02020603050405020304" pitchFamily="18" charset="0"/>
                    <a:cs typeface="Times New Roman" panose="02020603050405020304" pitchFamily="18" charset="0"/>
                  </a:rPr>
                  <a:t> = random noise, value of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2000" dirty="0">
                    <a:ea typeface="Times New Roman" panose="02020603050405020304" pitchFamily="18" charset="0"/>
                    <a:cs typeface="Times New Roman" panose="02020603050405020304" pitchFamily="18" charset="0"/>
                  </a:rPr>
                  <a:t> that is not explained by any of these k-factors. </a:t>
                </a:r>
              </a:p>
              <a:p>
                <a:pPr>
                  <a:lnSpc>
                    <a:spcPct val="115000"/>
                  </a:lnSpc>
                  <a:spcAft>
                    <a:spcPts val="1000"/>
                  </a:spcAft>
                </a:pPr>
                <a:r>
                  <a:rPr lang="en-US" sz="2000" dirty="0">
                    <a:effectLst/>
                    <a:ea typeface="Times New Roman" panose="02020603050405020304" pitchFamily="18" charset="0"/>
                    <a:cs typeface="Times New Roman" panose="02020603050405020304" pitchFamily="18" charset="0"/>
                  </a:rPr>
                  <a:t>In practice, </a:t>
                </a:r>
                <a:r>
                  <a:rPr lang="en-US" sz="2000" dirty="0">
                    <a:ea typeface="Times New Roman" panose="02020603050405020304" pitchFamily="18" charset="0"/>
                    <a:cs typeface="Times New Roman" panose="02020603050405020304" pitchFamily="18" charset="0"/>
                  </a:rPr>
                  <a:t>parameter </a:t>
                </a:r>
                <a:r>
                  <a:rPr lang="en-US" sz="2000" dirty="0">
                    <a:effectLst/>
                    <a:ea typeface="Times New Roman" panose="02020603050405020304" pitchFamily="18" charset="0"/>
                    <a:cs typeface="Times New Roman" panose="02020603050405020304" pitchFamily="18" charset="0"/>
                  </a:rPr>
                  <a:t>values are not known. </a:t>
                </a:r>
                <a:r>
                  <a:rPr lang="en-US" sz="2000" dirty="0">
                    <a:ea typeface="Times New Roman" panose="02020603050405020304" pitchFamily="18" charset="0"/>
                    <a:cs typeface="Times New Roman" panose="02020603050405020304" pitchFamily="18" charset="0"/>
                  </a:rPr>
                  <a:t>They need to be estimated from the </a:t>
                </a:r>
                <a:r>
                  <a:rPr lang="en-US" sz="2000" dirty="0">
                    <a:effectLst/>
                    <a:ea typeface="Times New Roman" panose="02020603050405020304" pitchFamily="18" charset="0"/>
                    <a:cs typeface="Times New Roman" panose="02020603050405020304" pitchFamily="18" charset="0"/>
                  </a:rPr>
                  <a:t>data and are subject to uncertainty error.</a:t>
                </a:r>
              </a:p>
              <a:p>
                <a:pPr>
                  <a:lnSpc>
                    <a:spcPct val="115000"/>
                  </a:lnSpc>
                  <a:spcAft>
                    <a:spcPts val="1000"/>
                  </a:spcAft>
                </a:pPr>
                <a:r>
                  <a:rPr lang="en-US" sz="2000" dirty="0">
                    <a:ea typeface="Times New Roman" panose="02020603050405020304" pitchFamily="18" charset="0"/>
                    <a:cs typeface="Times New Roman" panose="02020603050405020304" pitchFamily="18" charset="0"/>
                  </a:rPr>
                  <a:t>Solve using ordinary least squares (OLS).</a:t>
                </a:r>
              </a:p>
            </p:txBody>
          </p:sp>
        </mc:Choice>
        <mc:Fallback xmlns="">
          <p:sp>
            <p:nvSpPr>
              <p:cNvPr id="6" name="Rectangle 5"/>
              <p:cNvSpPr>
                <a:spLocks noRot="1" noChangeAspect="1" noMove="1" noResize="1" noEditPoints="1" noAdjustHandles="1" noChangeArrowheads="1" noChangeShapeType="1" noTextEdit="1"/>
              </p:cNvSpPr>
              <p:nvPr/>
            </p:nvSpPr>
            <p:spPr>
              <a:xfrm>
                <a:off x="1203960" y="1088539"/>
                <a:ext cx="10195560" cy="4703275"/>
              </a:xfrm>
              <a:prstGeom prst="rect">
                <a:avLst/>
              </a:prstGeom>
              <a:blipFill>
                <a:blip r:embed="rId2"/>
                <a:stretch>
                  <a:fillRect l="-658" t="-259"/>
                </a:stretch>
              </a:blipFill>
            </p:spPr>
            <p:txBody>
              <a:bodyPr/>
              <a:lstStyle/>
              <a:p>
                <a:r>
                  <a:rPr lang="en-US">
                    <a:noFill/>
                  </a:rPr>
                  <a:t> </a:t>
                </a:r>
              </a:p>
            </p:txBody>
          </p:sp>
        </mc:Fallback>
      </mc:AlternateContent>
    </p:spTree>
    <p:extLst>
      <p:ext uri="{BB962C8B-B14F-4D97-AF65-F5344CB8AC3E}">
        <p14:creationId xmlns:p14="http://schemas.microsoft.com/office/powerpoint/2010/main" val="217527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59" y="207102"/>
            <a:ext cx="9431089" cy="651164"/>
          </a:xfrm>
        </p:spPr>
        <p:txBody>
          <a:bodyPr>
            <a:normAutofit fontScale="90000"/>
          </a:bodyPr>
          <a:lstStyle/>
          <a:p>
            <a:r>
              <a:rPr lang="en-US" altLang="en-US" sz="3200" dirty="0"/>
              <a:t>Linear Regression Model Equation – Estimated Relationship</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03960" y="1088539"/>
                <a:ext cx="10195560" cy="5273816"/>
              </a:xfrm>
              <a:prstGeom prst="rect">
                <a:avLst/>
              </a:prstGeom>
            </p:spPr>
            <p:txBody>
              <a:bodyPr wrap="square">
                <a:spAutoFit/>
              </a:bodyPr>
              <a:lstStyle/>
              <a:p>
                <a:pPr>
                  <a:lnSpc>
                    <a:spcPct val="105000"/>
                  </a:lnSpc>
                  <a:spcBef>
                    <a:spcPts val="600"/>
                  </a:spcBef>
                </a:pPr>
                <a:r>
                  <a:rPr lang="en-US" sz="2000" dirty="0">
                    <a:ea typeface="Calibri" panose="020F0502020204030204" pitchFamily="34" charset="0"/>
                    <a:cs typeface="Times New Roman" panose="02020603050405020304" pitchFamily="18" charset="0"/>
                  </a:rPr>
                  <a:t>Linear Regression Model Equation</a:t>
                </a:r>
              </a:p>
              <a:p>
                <a:pPr>
                  <a:lnSpc>
                    <a:spcPct val="105000"/>
                  </a:lnSpc>
                  <a:spcBef>
                    <a:spcPts val="600"/>
                  </a:spcBef>
                </a:pPr>
                <a14:m>
                  <m:oMathPara xmlns:m="http://schemas.openxmlformats.org/officeDocument/2006/math">
                    <m:oMathParaPr>
                      <m:jc m:val="centerGroup"/>
                    </m:oMathParaPr>
                    <m:oMath xmlns:m="http://schemas.openxmlformats.org/officeDocument/2006/math">
                      <m:acc>
                        <m:accPr>
                          <m:chr m:val="̂"/>
                          <m:ctrlPr>
                            <a:rPr lang="en-US" sz="2000" i="1" smtClean="0">
                              <a:solidFill>
                                <a:srgbClr val="0070C0"/>
                              </a:solidFill>
                              <a:effectLst/>
                              <a:latin typeface="Cambria Math" panose="02040503050406030204" pitchFamily="18" charset="0"/>
                              <a:cs typeface="Times New Roman" panose="02020603050405020304" pitchFamily="18" charset="0"/>
                            </a:rPr>
                          </m:ctrlPr>
                        </m:accPr>
                        <m:e>
                          <m:r>
                            <a:rPr lang="en-US" sz="2000" b="0" i="1" smtClean="0">
                              <a:solidFill>
                                <a:srgbClr val="0070C0"/>
                              </a:solidFill>
                              <a:effectLst/>
                              <a:latin typeface="Cambria Math" panose="02040503050406030204" pitchFamily="18" charset="0"/>
                              <a:cs typeface="Times New Roman" panose="02020603050405020304" pitchFamily="18" charset="0"/>
                            </a:rPr>
                            <m:t>𝑦</m:t>
                          </m:r>
                        </m:e>
                      </m:acc>
                      <m:r>
                        <a:rPr lang="en-US"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𝑒</m:t>
                      </m:r>
                    </m:oMath>
                  </m:oMathPara>
                </a14:m>
                <a:endParaRPr lang="en-US" sz="2000" dirty="0">
                  <a:solidFill>
                    <a:srgbClr val="0070C0"/>
                  </a:solidFill>
                  <a:effectLst/>
                  <a:ea typeface="Calibri" panose="020F0502020204030204" pitchFamily="34" charset="0"/>
                  <a:cs typeface="Times New Roman" panose="02020603050405020304" pitchFamily="18" charset="0"/>
                </a:endParaRP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sz="2000" i="1">
                              <a:solidFill>
                                <a:srgbClr val="0070C0"/>
                              </a:solidFill>
                              <a:latin typeface="Cambria Math" panose="02040503050406030204" pitchFamily="18" charset="0"/>
                              <a:cs typeface="Times New Roman" panose="02020603050405020304" pitchFamily="18" charset="0"/>
                            </a:rPr>
                          </m:ctrlPr>
                        </m:dPr>
                        <m:e>
                          <m:r>
                            <a:rPr lang="en-US" sz="2000" i="1">
                              <a:solidFill>
                                <a:srgbClr val="0070C0"/>
                              </a:solidFill>
                              <a:latin typeface="Cambria Math" panose="02040503050406030204" pitchFamily="18" charset="0"/>
                              <a:cs typeface="Times New Roman" panose="02020603050405020304" pitchFamily="18" charset="0"/>
                            </a:rPr>
                            <m:t>0,</m:t>
                          </m:r>
                          <m:sSup>
                            <m:sSupPr>
                              <m:ctrlP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0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sz="2000" i="1" dirty="0">
                  <a:solidFill>
                    <a:srgbClr val="0000FF"/>
                  </a:solidFill>
                  <a:effectLst/>
                  <a:ea typeface="Calibri" panose="020F0502020204030204" pitchFamily="34" charset="0"/>
                  <a:cs typeface="Times New Roman" panose="02020603050405020304" pitchFamily="18" charset="0"/>
                </a:endParaRPr>
              </a:p>
              <a:p>
                <a:pPr lvl="1">
                  <a:lnSpc>
                    <a:spcPct val="105000"/>
                  </a:lnSpc>
                  <a:spcBef>
                    <a:spcPts val="600"/>
                  </a:spcBef>
                </a:pPr>
                <a14:m>
                  <m:oMath xmlns:m="http://schemas.openxmlformats.org/officeDocument/2006/math">
                    <m:acc>
                      <m:accPr>
                        <m:chr m:val="̂"/>
                        <m:ctrlPr>
                          <a:rPr lang="en-US" sz="2000" i="1" smtClean="0">
                            <a:effectLst/>
                            <a:latin typeface="Cambria Math" panose="02040503050406030204" pitchFamily="18" charset="0"/>
                            <a:cs typeface="Times New Roman" panose="02020603050405020304" pitchFamily="18" charset="0"/>
                          </a:rPr>
                        </m:ctrlPr>
                      </m:accPr>
                      <m:e>
                        <m:r>
                          <a:rPr lang="en-US" sz="2000" b="0" i="1" smtClean="0">
                            <a:effectLst/>
                            <a:latin typeface="Cambria Math" panose="02040503050406030204" pitchFamily="18" charset="0"/>
                            <a:cs typeface="Times New Roman" panose="02020603050405020304" pitchFamily="18" charset="0"/>
                          </a:rPr>
                          <m:t>𝑦</m:t>
                        </m:r>
                      </m:e>
                    </m:acc>
                  </m:oMath>
                </a14:m>
                <a:r>
                  <a:rPr lang="en-US" sz="2000" dirty="0">
                    <a:effectLst/>
                    <a:ea typeface="Calibri" panose="020F0502020204030204" pitchFamily="34" charset="0"/>
                    <a:cs typeface="Times New Roman" panose="02020603050405020304" pitchFamily="18" charset="0"/>
                  </a:rPr>
                  <a:t> = estimated dependent variable</a:t>
                </a:r>
              </a:p>
              <a:p>
                <a:pPr lvl="1">
                  <a:lnSpc>
                    <a:spcPct val="105000"/>
                  </a:lnSpc>
                  <a:spcBef>
                    <a:spcPts val="600"/>
                  </a:spcBef>
                </a:pP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000" dirty="0">
                    <a:effectLst/>
                    <a:ea typeface="Times New Roman" panose="02020603050405020304" pitchFamily="18" charset="0"/>
                    <a:cs typeface="Times New Roman" panose="02020603050405020304" pitchFamily="18" charset="0"/>
                  </a:rPr>
                  <a:t> = explanatory factors (independent variables)</a:t>
                </a:r>
              </a:p>
              <a:p>
                <a:pPr lvl="1">
                  <a:lnSpc>
                    <a:spcPct val="105000"/>
                  </a:lnSpc>
                  <a:spcBef>
                    <a:spcPts val="600"/>
                  </a:spcBef>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ea typeface="Times New Roman" panose="02020603050405020304" pitchFamily="18" charset="0"/>
                    <a:cs typeface="Times New Roman" panose="02020603050405020304" pitchFamily="18" charset="0"/>
                  </a:rPr>
                  <a:t> = estimated parameter values, e.g., the sensitivity of </a:t>
                </a:r>
                <a14:m>
                  <m:oMath xmlns:m="http://schemas.openxmlformats.org/officeDocument/2006/math">
                    <m:r>
                      <a:rPr lang="en-US" sz="2000" i="1" dirty="0" smtClean="0">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2000" dirty="0">
                    <a:effectLst/>
                    <a:ea typeface="Times New Roman" panose="02020603050405020304" pitchFamily="18" charset="0"/>
                    <a:cs typeface="Times New Roman" panose="02020603050405020304" pitchFamily="18" charset="0"/>
                  </a:rPr>
                  <a:t> to the factor. </a:t>
                </a:r>
                <a:r>
                  <a:rPr lang="en-US" sz="2000" dirty="0">
                    <a:ea typeface="Times New Roman" panose="02020603050405020304" pitchFamily="18" charset="0"/>
                    <a:cs typeface="Times New Roman" panose="02020603050405020304" pitchFamily="18" charset="0"/>
                  </a:rPr>
                  <a:t> </a:t>
                </a:r>
              </a:p>
              <a:p>
                <a:pPr lvl="1">
                  <a:lnSpc>
                    <a:spcPct val="105000"/>
                  </a:lnSpc>
                  <a:spcBef>
                    <a:spcPts val="600"/>
                  </a:spcBef>
                </a:pPr>
                <a14:m>
                  <m:oMath xmlns:m="http://schemas.openxmlformats.org/officeDocument/2006/math">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𝑒</m:t>
                    </m:r>
                  </m:oMath>
                </a14:m>
                <a:r>
                  <a:rPr lang="en-US" sz="2000" dirty="0">
                    <a:ea typeface="Times New Roman" panose="02020603050405020304" pitchFamily="18" charset="0"/>
                    <a:cs typeface="Times New Roman" panose="02020603050405020304" pitchFamily="18" charset="0"/>
                  </a:rPr>
                  <a:t> = error term, difference between </a:t>
                </a:r>
                <a14:m>
                  <m:oMath xmlns:m="http://schemas.openxmlformats.org/officeDocument/2006/math">
                    <m: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2000" dirty="0">
                    <a:ea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2000" i="1" dirty="0" smtClean="0">
                            <a:latin typeface="Cambria Math" panose="02040503050406030204" pitchFamily="18" charset="0"/>
                            <a:cs typeface="Times New Roman" panose="02020603050405020304" pitchFamily="18" charset="0"/>
                          </a:rPr>
                        </m:ctrlPr>
                      </m:accPr>
                      <m:e>
                        <m:r>
                          <a:rPr lang="en-US" sz="2000" b="0" i="1" dirty="0" smtClean="0">
                            <a:latin typeface="Cambria Math" panose="02040503050406030204" pitchFamily="18" charset="0"/>
                            <a:cs typeface="Times New Roman" panose="02020603050405020304" pitchFamily="18" charset="0"/>
                          </a:rPr>
                          <m:t>𝑦</m:t>
                        </m:r>
                      </m:e>
                    </m:acc>
                  </m:oMath>
                </a14:m>
                <a:r>
                  <a:rPr lang="en-US" sz="2000" dirty="0">
                    <a:ea typeface="Times New Roman" panose="02020603050405020304" pitchFamily="18" charset="0"/>
                    <a:cs typeface="Times New Roman" panose="02020603050405020304" pitchFamily="18" charset="0"/>
                  </a:rPr>
                  <a:t>.</a:t>
                </a:r>
              </a:p>
              <a:p>
                <a:pPr lvl="1">
                  <a:lnSpc>
                    <a:spcPct val="105000"/>
                  </a:lnSpc>
                  <a:spcBef>
                    <a:spcPts val="600"/>
                  </a:spcBef>
                </a:pPr>
                <a14:m>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sz="2000" dirty="0">
                    <a:ea typeface="Times New Roman" panose="02020603050405020304" pitchFamily="18" charset="0"/>
                    <a:cs typeface="Times New Roman" panose="02020603050405020304" pitchFamily="18" charset="0"/>
                  </a:rPr>
                  <a:t> = </a:t>
                </a:r>
                <a:r>
                  <a:rPr lang="en-US" sz="2000" dirty="0" err="1">
                    <a:ea typeface="Times New Roman" panose="02020603050405020304" pitchFamily="18" charset="0"/>
                    <a:cs typeface="Times New Roman" panose="02020603050405020304" pitchFamily="18" charset="0"/>
                  </a:rPr>
                  <a:t>mse</a:t>
                </a:r>
                <a:r>
                  <a:rPr lang="en-US" sz="2000" dirty="0">
                    <a:ea typeface="Times New Roman" panose="02020603050405020304" pitchFamily="18" charset="0"/>
                    <a:cs typeface="Times New Roman" panose="02020603050405020304" pitchFamily="18" charset="0"/>
                  </a:rPr>
                  <a:t>, mean square error of the regression.</a:t>
                </a:r>
              </a:p>
              <a:p>
                <a:pPr>
                  <a:lnSpc>
                    <a:spcPct val="105000"/>
                  </a:lnSpc>
                  <a:spcBef>
                    <a:spcPts val="600"/>
                  </a:spcBef>
                </a:pPr>
                <a:endParaRPr lang="en-US" sz="2000" dirty="0">
                  <a:effectLst/>
                  <a:ea typeface="Times New Roman" panose="02020603050405020304" pitchFamily="18" charset="0"/>
                  <a:cs typeface="Times New Roman" panose="02020603050405020304" pitchFamily="18" charset="0"/>
                </a:endParaRPr>
              </a:p>
              <a:p>
                <a:pPr marL="342900" indent="-342900">
                  <a:lnSpc>
                    <a:spcPct val="105000"/>
                  </a:lnSpc>
                  <a:spcBef>
                    <a:spcPts val="60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Since the parameter values are not known, we need to estimate these values using a statistical technique such as </a:t>
                </a:r>
                <a:r>
                  <a:rPr lang="en-US" sz="2000" dirty="0">
                    <a:ea typeface="Times New Roman" panose="02020603050405020304" pitchFamily="18" charset="0"/>
                    <a:cs typeface="Times New Roman" panose="02020603050405020304" pitchFamily="18" charset="0"/>
                  </a:rPr>
                  <a:t>ordinary least squares (OLS) regression analysis.</a:t>
                </a:r>
              </a:p>
              <a:p>
                <a:pPr marL="342900" indent="-342900">
                  <a:lnSpc>
                    <a:spcPct val="105000"/>
                  </a:lnSpc>
                  <a:spcBef>
                    <a:spcPts val="600"/>
                  </a:spcBef>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Since we do not know the set of true explanatory factors, we need to perform analysis on the factors to determine if the uncovered relationship is statistically significant or not. This is performed via hypothesis </a:t>
                </a:r>
                <a:r>
                  <a:rPr lang="en-US" sz="2000" dirty="0" err="1">
                    <a:ea typeface="Times New Roman" panose="02020603050405020304" pitchFamily="18" charset="0"/>
                    <a:cs typeface="Times New Roman" panose="02020603050405020304" pitchFamily="18" charset="0"/>
                  </a:rPr>
                  <a:t>testings</a:t>
                </a:r>
                <a:endParaRPr lang="en-US" sz="2000" dirty="0">
                  <a:ea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03960" y="1088539"/>
                <a:ext cx="10195560" cy="5273816"/>
              </a:xfrm>
              <a:prstGeom prst="rect">
                <a:avLst/>
              </a:prstGeom>
              <a:blipFill>
                <a:blip r:embed="rId2"/>
                <a:stretch>
                  <a:fillRect l="-658" t="-694" r="-538" b="-116"/>
                </a:stretch>
              </a:blipFill>
            </p:spPr>
            <p:txBody>
              <a:bodyPr/>
              <a:lstStyle/>
              <a:p>
                <a:r>
                  <a:rPr lang="en-US">
                    <a:noFill/>
                  </a:rPr>
                  <a:t> </a:t>
                </a:r>
              </a:p>
            </p:txBody>
          </p:sp>
        </mc:Fallback>
      </mc:AlternateContent>
    </p:spTree>
    <p:extLst>
      <p:ext uri="{BB962C8B-B14F-4D97-AF65-F5344CB8AC3E}">
        <p14:creationId xmlns:p14="http://schemas.microsoft.com/office/powerpoint/2010/main" val="120294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Solving the Linear Regression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2134065-6047-4773-B9B0-72FEC69F44C1}"/>
                  </a:ext>
                </a:extLst>
              </p:cNvPr>
              <p:cNvSpPr/>
              <p:nvPr/>
            </p:nvSpPr>
            <p:spPr>
              <a:xfrm>
                <a:off x="1617233" y="2145306"/>
                <a:ext cx="7741920" cy="16797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mr>
                                </m:m>
                              </m:e>
                            </m:mr>
                          </m:m>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r>
                                            <a:rPr lang="en-US" i="1">
                                              <a:latin typeface="Cambria Math" panose="02040503050406030204" pitchFamily="18" charset="0"/>
                                            </a:rPr>
                                            <m:t>𝑛</m:t>
                                          </m:r>
                                        </m:sub>
                                      </m:sSub>
                                    </m:e>
                                  </m:mr>
                                </m:m>
                              </m:e>
                            </m:mr>
                          </m:m>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r>
                                            <a:rPr lang="en-US" i="1">
                                              <a:latin typeface="Cambria Math" panose="02040503050406030204" pitchFamily="18" charset="0"/>
                                            </a:rPr>
                                            <m:t>𝑛</m:t>
                                          </m:r>
                                        </m:sub>
                                      </m:sSub>
                                    </m:e>
                                  </m:mr>
                                </m:m>
                              </m:e>
                            </m:mr>
                          </m:m>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i="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i="0">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𝑘𝑛</m:t>
                                          </m:r>
                                        </m:sub>
                                      </m:sSub>
                                    </m:e>
                                  </m:mr>
                                </m:m>
                              </m:e>
                            </m:mr>
                          </m:m>
                        </m:e>
                      </m:d>
                      <m:r>
                        <a:rPr lang="en-US" i="0">
                          <a:latin typeface="Cambria Math" panose="02040503050406030204" pitchFamily="18" charset="0"/>
                        </a:rPr>
                        <m:t>   </m:t>
                      </m:r>
                      <m:r>
                        <a:rPr lang="en-US" b="0" i="1" smtClean="0">
                          <a:latin typeface="Cambria Math" panose="02040503050406030204" pitchFamily="18" charset="0"/>
                        </a:rPr>
                        <m:t>𝑒</m:t>
                      </m:r>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0">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𝑛</m:t>
                                          </m:r>
                                        </m:sub>
                                      </m:sSub>
                                    </m:e>
                                  </m:mr>
                                </m:m>
                              </m:e>
                            </m:mr>
                          </m:m>
                        </m:e>
                      </m:d>
                    </m:oMath>
                  </m:oMathPara>
                </a14:m>
                <a:endParaRPr lang="en-US" dirty="0"/>
              </a:p>
            </p:txBody>
          </p:sp>
        </mc:Choice>
        <mc:Fallback xmlns="">
          <p:sp>
            <p:nvSpPr>
              <p:cNvPr id="3" name="Rectangle 2">
                <a:extLst>
                  <a:ext uri="{FF2B5EF4-FFF2-40B4-BE49-F238E27FC236}">
                    <a16:creationId xmlns:a16="http://schemas.microsoft.com/office/drawing/2014/main" id="{72134065-6047-4773-B9B0-72FEC69F44C1}"/>
                  </a:ext>
                </a:extLst>
              </p:cNvPr>
              <p:cNvSpPr>
                <a:spLocks noRot="1" noChangeAspect="1" noMove="1" noResize="1" noEditPoints="1" noAdjustHandles="1" noChangeArrowheads="1" noChangeShapeType="1" noTextEdit="1"/>
              </p:cNvSpPr>
              <p:nvPr/>
            </p:nvSpPr>
            <p:spPr>
              <a:xfrm>
                <a:off x="1617233" y="2145306"/>
                <a:ext cx="7741920" cy="1679755"/>
              </a:xfrm>
              <a:prstGeom prst="rect">
                <a:avLst/>
              </a:prstGeom>
              <a:blipFill>
                <a:blip r:embed="rId2"/>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660B109-21AE-43C5-AECD-E9E9B6FE0E64}"/>
              </a:ext>
            </a:extLst>
          </p:cNvPr>
          <p:cNvSpPr/>
          <p:nvPr/>
        </p:nvSpPr>
        <p:spPr>
          <a:xfrm>
            <a:off x="1203960" y="1253041"/>
            <a:ext cx="2315570" cy="371384"/>
          </a:xfrm>
          <a:prstGeom prst="rect">
            <a:avLst/>
          </a:prstGeom>
        </p:spPr>
        <p:txBody>
          <a:bodyPr wrap="none">
            <a:spAutoFit/>
          </a:bodyPr>
          <a:lstStyle/>
          <a:p>
            <a:pPr>
              <a:lnSpc>
                <a:spcPct val="105000"/>
              </a:lnSpc>
              <a:spcBef>
                <a:spcPts val="600"/>
              </a:spcBef>
            </a:pPr>
            <a:r>
              <a:rPr lang="en-US" u="sng" dirty="0">
                <a:ea typeface="Calibri" panose="020F0502020204030204" pitchFamily="34" charset="0"/>
                <a:cs typeface="Times New Roman" panose="02020603050405020304" pitchFamily="18" charset="0"/>
              </a:rPr>
              <a:t>Regression Data Points</a:t>
            </a:r>
          </a:p>
        </p:txBody>
      </p:sp>
    </p:spTree>
    <p:extLst>
      <p:ext uri="{BB962C8B-B14F-4D97-AF65-F5344CB8AC3E}">
        <p14:creationId xmlns:p14="http://schemas.microsoft.com/office/powerpoint/2010/main" val="16346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Regression Model Definitions: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03960" y="1214530"/>
                <a:ext cx="10195560" cy="4675895"/>
              </a:xfrm>
              <a:prstGeom prst="rect">
                <a:avLst/>
              </a:prstGeom>
            </p:spPr>
            <p:txBody>
              <a:bodyPr wrap="square">
                <a:spAutoFit/>
              </a:bodyPr>
              <a:lstStyle/>
              <a:p>
                <a:pPr>
                  <a:lnSpc>
                    <a:spcPct val="125000"/>
                  </a:lnSpc>
                  <a:spcBef>
                    <a:spcPts val="600"/>
                  </a:spcBef>
                </a:pPr>
                <a14:m>
                  <m:oMath xmlns:m="http://schemas.openxmlformats.org/officeDocument/2006/math">
                    <m:r>
                      <a:rPr lang="en-US" sz="2000" b="0" i="1" smtClean="0">
                        <a:solidFill>
                          <a:srgbClr val="0070C0"/>
                        </a:solidFill>
                        <a:latin typeface="Cambria Math" panose="02040503050406030204" pitchFamily="18" charset="0"/>
                      </a:rPr>
                      <m:t>𝑦</m:t>
                    </m:r>
                  </m:oMath>
                </a14:m>
                <a:r>
                  <a:rPr lang="en-US" sz="2000" dirty="0"/>
                  <a:t> = Actual Observed Value</a:t>
                </a:r>
              </a:p>
              <a:p>
                <a:pPr>
                  <a:lnSpc>
                    <a:spcPct val="125000"/>
                  </a:lnSpc>
                  <a:spcBef>
                    <a:spcPts val="600"/>
                  </a:spcBef>
                </a:pPr>
                <a14:m>
                  <m:oMath xmlns:m="http://schemas.openxmlformats.org/officeDocument/2006/math">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𝑦</m:t>
                        </m:r>
                      </m:e>
                    </m:acc>
                  </m:oMath>
                </a14:m>
                <a:r>
                  <a:rPr lang="en-US" sz="2000" dirty="0"/>
                  <a:t> = Estimated Value from Regression</a:t>
                </a:r>
              </a:p>
              <a:p>
                <a:pPr>
                  <a:lnSpc>
                    <a:spcPct val="125000"/>
                  </a:lnSpc>
                  <a:spcBef>
                    <a:spcPts val="600"/>
                  </a:spcBef>
                </a:pPr>
                <a14:m>
                  <m:oMath xmlns:m="http://schemas.openxmlformats.org/officeDocument/2006/math">
                    <m:r>
                      <a:rPr lang="en-US" sz="2000" i="1">
                        <a:solidFill>
                          <a:srgbClr val="0070C0"/>
                        </a:solidFill>
                        <a:latin typeface="Cambria Math" panose="02040503050406030204" pitchFamily="18" charset="0"/>
                      </a:rPr>
                      <m:t>𝑒</m:t>
                    </m:r>
                  </m:oMath>
                </a14:m>
                <a:r>
                  <a:rPr lang="en-US" sz="2000" dirty="0"/>
                  <a:t> = Regression Error, </a:t>
                </a:r>
                <a14:m>
                  <m:oMath xmlns:m="http://schemas.openxmlformats.org/officeDocument/2006/math">
                    <m:r>
                      <a:rPr lang="en-US" sz="2000" i="1">
                        <a:latin typeface="Cambria Math" panose="02040503050406030204" pitchFamily="18" charset="0"/>
                      </a:rPr>
                      <m:t>𝑒</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d>
                  </m:oMath>
                </a14:m>
                <a:endParaRPr lang="en-US" sz="2000" dirty="0"/>
              </a:p>
              <a:p>
                <a:pPr>
                  <a:lnSpc>
                    <a:spcPct val="125000"/>
                  </a:lnSpc>
                  <a:spcBef>
                    <a:spcPts val="600"/>
                  </a:spcBef>
                </a:pP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𝑥</m:t>
                        </m:r>
                      </m:e>
                      <m:sub>
                        <m:r>
                          <a:rPr lang="en-US" sz="2000" b="0" i="1" smtClean="0">
                            <a:solidFill>
                              <a:srgbClr val="0070C0"/>
                            </a:solidFill>
                            <a:latin typeface="Cambria Math" panose="02040503050406030204" pitchFamily="18" charset="0"/>
                          </a:rPr>
                          <m:t>𝑘</m:t>
                        </m:r>
                      </m:sub>
                    </m:sSub>
                  </m:oMath>
                </a14:m>
                <a:r>
                  <a:rPr lang="en-US" sz="2000" dirty="0"/>
                  <a:t> = Explanatory Factor</a:t>
                </a:r>
              </a:p>
              <a:p>
                <a:pPr>
                  <a:lnSpc>
                    <a:spcPct val="125000"/>
                  </a:lnSpc>
                  <a:spcBef>
                    <a:spcPts val="600"/>
                  </a:spcBef>
                </a:pP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𝑘</m:t>
                        </m:r>
                      </m:sub>
                    </m:sSub>
                  </m:oMath>
                </a14:m>
                <a:r>
                  <a:rPr lang="en-US" sz="2000" dirty="0"/>
                  <a:t> = Model parameter value– estimated sensitivity of </a:t>
                </a:r>
                <a14:m>
                  <m:oMath xmlns:m="http://schemas.openxmlformats.org/officeDocument/2006/math">
                    <m:r>
                      <a:rPr lang="en-US" sz="2000" i="1">
                        <a:latin typeface="Cambria Math" panose="02040503050406030204" pitchFamily="18" charset="0"/>
                      </a:rPr>
                      <m:t>𝑦</m:t>
                    </m:r>
                  </m:oMath>
                </a14:m>
                <a:r>
                  <a:rPr lang="en-US" sz="2000" dirty="0"/>
                  <a:t> to factor </a:t>
                </a:r>
                <a14:m>
                  <m:oMath xmlns:m="http://schemas.openxmlformats.org/officeDocument/2006/math">
                    <m:r>
                      <a:rPr lang="en-US" sz="2000" i="1">
                        <a:latin typeface="Cambria Math" panose="02040503050406030204" pitchFamily="18" charset="0"/>
                      </a:rPr>
                      <m:t>𝑘</m:t>
                    </m:r>
                  </m:oMath>
                </a14:m>
                <a:endParaRPr lang="en-US" sz="2000" dirty="0"/>
              </a:p>
              <a:p>
                <a:pPr>
                  <a:lnSpc>
                    <a:spcPct val="125000"/>
                  </a:lnSpc>
                  <a:spcBef>
                    <a:spcPts val="600"/>
                  </a:spcBef>
                </a:pPr>
                <a14:m>
                  <m:oMath xmlns:m="http://schemas.openxmlformats.org/officeDocument/2006/math">
                    <m:r>
                      <a:rPr lang="en-US" sz="2000" i="1" smtClean="0">
                        <a:solidFill>
                          <a:srgbClr val="0070C0"/>
                        </a:solidFill>
                        <a:latin typeface="Cambria Math" panose="02040503050406030204" pitchFamily="18" charset="0"/>
                      </a:rPr>
                      <m:t>𝑆𝑒</m:t>
                    </m:r>
                    <m:d>
                      <m:dPr>
                        <m:ctrlPr>
                          <a:rPr lang="en-US" sz="2000" i="1">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𝑘</m:t>
                            </m:r>
                          </m:sub>
                        </m:sSub>
                      </m:e>
                    </m:d>
                  </m:oMath>
                </a14:m>
                <a:r>
                  <a:rPr lang="en-US" sz="2000" dirty="0"/>
                  <a:t> = standard error of the estimated parameter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𝑘</m:t>
                        </m:r>
                      </m:sub>
                    </m:sSub>
                  </m:oMath>
                </a14:m>
                <a:endParaRPr lang="en-US" sz="2000" dirty="0"/>
              </a:p>
              <a:p>
                <a:pPr>
                  <a:lnSpc>
                    <a:spcPct val="125000"/>
                  </a:lnSpc>
                  <a:spcBef>
                    <a:spcPts val="600"/>
                  </a:spcBef>
                </a:pP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𝜎</m:t>
                        </m:r>
                      </m:e>
                      <m:sub>
                        <m:r>
                          <a:rPr lang="en-US" sz="2000" i="1">
                            <a:solidFill>
                              <a:srgbClr val="0070C0"/>
                            </a:solidFill>
                            <a:latin typeface="Cambria Math" panose="02040503050406030204" pitchFamily="18" charset="0"/>
                          </a:rPr>
                          <m:t>𝑦</m:t>
                        </m:r>
                      </m:sub>
                    </m:sSub>
                  </m:oMath>
                </a14:m>
                <a:r>
                  <a:rPr lang="en-US" sz="2000" dirty="0"/>
                  <a:t> = standard error of the regression model</a:t>
                </a:r>
              </a:p>
              <a:p>
                <a:pPr>
                  <a:lnSpc>
                    <a:spcPct val="125000"/>
                  </a:lnSpc>
                  <a:spcBef>
                    <a:spcPts val="600"/>
                  </a:spcBef>
                </a:pPr>
                <a14:m>
                  <m:oMath xmlns:m="http://schemas.openxmlformats.org/officeDocument/2006/math">
                    <m:sSup>
                      <m:sSupPr>
                        <m:ctrlPr>
                          <a:rPr lang="en-US" sz="2000" i="1" smtClean="0">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𝑅</m:t>
                        </m:r>
                      </m:e>
                      <m:sup>
                        <m:r>
                          <a:rPr lang="en-US" sz="2000" i="1">
                            <a:solidFill>
                              <a:srgbClr val="0070C0"/>
                            </a:solidFill>
                            <a:latin typeface="Cambria Math" panose="02040503050406030204" pitchFamily="18" charset="0"/>
                          </a:rPr>
                          <m:t>2</m:t>
                        </m:r>
                      </m:sup>
                    </m:sSup>
                  </m:oMath>
                </a14:m>
                <a:r>
                  <a:rPr lang="en-US" sz="2000" dirty="0"/>
                  <a:t> = goodness of fit (the percentage of overall variance explained by the model)</a:t>
                </a:r>
              </a:p>
              <a:p>
                <a:pPr>
                  <a:lnSpc>
                    <a:spcPct val="125000"/>
                  </a:lnSpc>
                  <a:spcBef>
                    <a:spcPts val="600"/>
                  </a:spcBef>
                </a:pPr>
                <a:r>
                  <a:rPr lang="en-US" sz="2000" dirty="0">
                    <a:solidFill>
                      <a:srgbClr val="0070C0"/>
                    </a:solidFill>
                  </a:rPr>
                  <a:t>T-Stat</a:t>
                </a:r>
                <a:r>
                  <a:rPr lang="en-US" sz="2000" dirty="0"/>
                  <a:t> = critical value for the estimated parameter</a:t>
                </a:r>
              </a:p>
              <a:p>
                <a:pPr>
                  <a:lnSpc>
                    <a:spcPct val="125000"/>
                  </a:lnSpc>
                  <a:spcBef>
                    <a:spcPts val="600"/>
                  </a:spcBef>
                </a:pPr>
                <a:r>
                  <a:rPr lang="en-US" sz="2000" dirty="0">
                    <a:solidFill>
                      <a:srgbClr val="0070C0"/>
                    </a:solidFill>
                  </a:rPr>
                  <a:t>F-Stat</a:t>
                </a:r>
                <a:r>
                  <a:rPr lang="en-US" sz="2000" dirty="0"/>
                  <a:t> = critical value for the entire model</a:t>
                </a:r>
                <a:endParaRPr lang="en-US" sz="2000" dirty="0">
                  <a:effectLst/>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03960" y="1214530"/>
                <a:ext cx="10195560" cy="4675895"/>
              </a:xfrm>
              <a:prstGeom prst="rect">
                <a:avLst/>
              </a:prstGeom>
              <a:blipFill>
                <a:blip r:embed="rId2"/>
                <a:stretch>
                  <a:fillRect l="-658" b="-782"/>
                </a:stretch>
              </a:blipFill>
            </p:spPr>
            <p:txBody>
              <a:bodyPr/>
              <a:lstStyle/>
              <a:p>
                <a:r>
                  <a:rPr lang="en-US">
                    <a:noFill/>
                  </a:rPr>
                  <a:t> </a:t>
                </a:r>
              </a:p>
            </p:txBody>
          </p:sp>
        </mc:Fallback>
      </mc:AlternateContent>
    </p:spTree>
    <p:extLst>
      <p:ext uri="{BB962C8B-B14F-4D97-AF65-F5344CB8AC3E}">
        <p14:creationId xmlns:p14="http://schemas.microsoft.com/office/powerpoint/2010/main" val="102958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Multi-Regression Analysis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770106" y="1127612"/>
                <a:ext cx="10334445" cy="4278094"/>
              </a:xfrm>
              <a:prstGeom prst="rect">
                <a:avLst/>
              </a:prstGeom>
            </p:spPr>
            <p:txBody>
              <a:bodyPr wrap="square">
                <a:spAutoFit/>
              </a:bodyPr>
              <a:lstStyle/>
              <a:p>
                <a:r>
                  <a:rPr lang="en-US" sz="2400" b="0" i="1" dirty="0"/>
                  <a:t>Linear Model:</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𝑘</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𝑁</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0,</m:t>
                          </m:r>
                          <m:sSup>
                            <m:sSupPr>
                              <m:ctrlPr>
                                <a:rPr lang="en-US" sz="2400" b="0" i="1" smtClean="0">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e>
                      </m:d>
                    </m:oMath>
                  </m:oMathPara>
                </a14:m>
                <a:endParaRPr lang="en-US" sz="2400"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ndParaRPr>
              </a:p>
              <a:p>
                <a:r>
                  <a:rPr lang="en-US" sz="2400" b="0" i="1" dirty="0"/>
                  <a:t>Regression Model</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2</m:t>
                              </m:r>
                            </m:sup>
                          </m:sSup>
                        </m:e>
                      </m:d>
                    </m:oMath>
                  </m:oMathPara>
                </a14:m>
                <a:endParaRPr lang="en-US" sz="2400" dirty="0"/>
              </a:p>
              <a:p>
                <a:endParaRPr lang="en-US" sz="2400" dirty="0"/>
              </a:p>
              <a:p>
                <a:r>
                  <a:rPr lang="en-US" sz="2400" dirty="0"/>
                  <a:t>Estimation Model</a:t>
                </a:r>
              </a:p>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m:oMathPara>
                </a14:m>
                <a:endParaRPr lang="en-US" sz="2400" i="1" dirty="0">
                  <a:latin typeface="Cambria Math" panose="02040503050406030204" pitchFamily="18" charset="0"/>
                </a:endParaRPr>
              </a:p>
              <a:p>
                <a:endParaRPr lang="en-US" sz="2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770106" y="1127612"/>
                <a:ext cx="10334445" cy="4278094"/>
              </a:xfrm>
              <a:prstGeom prst="rect">
                <a:avLst/>
              </a:prstGeom>
              <a:blipFill>
                <a:blip r:embed="rId2"/>
                <a:stretch>
                  <a:fillRect l="-884" t="-1140"/>
                </a:stretch>
              </a:blipFill>
            </p:spPr>
            <p:txBody>
              <a:bodyPr/>
              <a:lstStyle/>
              <a:p>
                <a:r>
                  <a:rPr lang="en-US">
                    <a:noFill/>
                  </a:rPr>
                  <a:t> </a:t>
                </a:r>
              </a:p>
            </p:txBody>
          </p:sp>
        </mc:Fallback>
      </mc:AlternateContent>
    </p:spTree>
    <p:extLst>
      <p:ext uri="{BB962C8B-B14F-4D97-AF65-F5344CB8AC3E}">
        <p14:creationId xmlns:p14="http://schemas.microsoft.com/office/powerpoint/2010/main" val="405465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Error Function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900737"/>
                <a:ext cx="10334445" cy="5233227"/>
              </a:xfrm>
              <a:prstGeom prst="rect">
                <a:avLst/>
              </a:prstGeom>
            </p:spPr>
            <p:txBody>
              <a:bodyPr wrap="square">
                <a:spAutoFit/>
              </a:bodyPr>
              <a:lstStyle/>
              <a:p>
                <a:pPr>
                  <a:lnSpc>
                    <a:spcPct val="105000"/>
                  </a:lnSpc>
                  <a:spcBef>
                    <a:spcPts val="600"/>
                  </a:spcBef>
                  <a:spcAft>
                    <a:spcPts val="600"/>
                  </a:spcAft>
                </a:pPr>
                <a:r>
                  <a:rPr lang="en-US" i="1" u="sng" dirty="0"/>
                  <a:t>Error Function:</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0070C0"/>
                              </a:solidFill>
                              <a:latin typeface="Cambria Math" panose="02040503050406030204" pitchFamily="18" charset="0"/>
                            </a:rPr>
                            <m:t>𝑦</m:t>
                          </m:r>
                          <m:r>
                            <a:rPr lang="en-US" b="0" i="1" smtClean="0">
                              <a:solidFill>
                                <a:srgbClr val="0070C0"/>
                              </a:solidFill>
                              <a:latin typeface="Cambria Math" panose="02040503050406030204" pitchFamily="18" charset="0"/>
                            </a:rPr>
                            <m:t>−</m:t>
                          </m:r>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𝑦</m:t>
                              </m:r>
                            </m:e>
                          </m:acc>
                        </m:e>
                      </m:d>
                    </m:oMath>
                  </m:oMathPara>
                </a14:m>
                <a:endParaRPr lang="en-US" b="0" i="1" dirty="0"/>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r>
                        <a:rPr lang="en-US"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m:t>
                                  </m:r>
                                </m:e>
                                <m:sub>
                                  <m:r>
                                    <a:rPr lang="en-US" i="1">
                                      <a:solidFill>
                                        <a:srgbClr val="0070C0"/>
                                      </a:solidFill>
                                      <a:latin typeface="Cambria Math" panose="02040503050406030204" pitchFamily="18" charset="0"/>
                                    </a:rPr>
                                    <m:t>0</m:t>
                                  </m:r>
                                </m:sub>
                              </m:sSub>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𝑏</m:t>
                                  </m:r>
                                </m:e>
                                <m:sub>
                                  <m:r>
                                    <a:rPr lang="en-US" i="1">
                                      <a:solidFill>
                                        <a:srgbClr val="0070C0"/>
                                      </a:solidFill>
                                      <a:latin typeface="Cambria Math" panose="02040503050406030204" pitchFamily="18" charset="0"/>
                                    </a:rPr>
                                    <m:t>1</m:t>
                                  </m:r>
                                </m:sub>
                              </m:sSub>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𝑥</m:t>
                                  </m:r>
                                </m:e>
                                <m:sub>
                                  <m:r>
                                    <a:rPr lang="en-US" i="1">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𝑏</m:t>
                                  </m:r>
                                </m:e>
                                <m:sub>
                                  <m:r>
                                    <a:rPr lang="en-US" b="0" i="1" smtClean="0">
                                      <a:solidFill>
                                        <a:srgbClr val="0070C0"/>
                                      </a:solidFill>
                                      <a:latin typeface="Cambria Math" panose="02040503050406030204" pitchFamily="18" charset="0"/>
                                    </a:rPr>
                                    <m:t>𝑘</m:t>
                                  </m:r>
                                </m:sub>
                              </m:sSub>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𝑘</m:t>
                                  </m:r>
                                </m:sub>
                              </m:sSub>
                            </m:e>
                          </m:d>
                        </m:e>
                      </m:d>
                    </m:oMath>
                  </m:oMathPara>
                </a14:m>
                <a:endParaRPr lang="en-US" dirty="0"/>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oMath>
                  </m:oMathPara>
                </a14:m>
                <a:endParaRPr lang="en-US" dirty="0"/>
              </a:p>
              <a:p>
                <a:pPr>
                  <a:lnSpc>
                    <a:spcPct val="105000"/>
                  </a:lnSpc>
                  <a:spcBef>
                    <a:spcPts val="600"/>
                  </a:spcBef>
                  <a:spcAft>
                    <a:spcPts val="600"/>
                  </a:spcAft>
                </a:pPr>
                <a:r>
                  <a:rPr lang="en-US" i="1" u="sng" dirty="0"/>
                  <a:t>Error Distribution:</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e>
                      </m:d>
                    </m:oMath>
                  </m:oMathPara>
                </a14:m>
                <a:endParaRPr lang="en-US" dirty="0"/>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m:oMathPara>
                </a14:m>
                <a:endParaRPr lang="en-US" b="0" i="1" u="sng" dirty="0"/>
              </a:p>
              <a:p>
                <a:pPr>
                  <a:lnSpc>
                    <a:spcPct val="105000"/>
                  </a:lnSpc>
                  <a:spcBef>
                    <a:spcPts val="600"/>
                  </a:spcBef>
                  <a:spcAft>
                    <a:spcPts val="600"/>
                  </a:spcAft>
                </a:pPr>
                <a:r>
                  <a:rPr lang="en-US" b="0" i="1" u="sng" dirty="0"/>
                  <a:t>Sum of Squared Error:</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𝑆𝑆𝐸</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e>
                      </m:nary>
                    </m:oMath>
                  </m:oMathPara>
                </a14:m>
                <a:endParaRPr lang="en-US" dirty="0"/>
              </a:p>
              <a:p>
                <a:pPr>
                  <a:lnSpc>
                    <a:spcPct val="105000"/>
                  </a:lnSpc>
                  <a:spcBef>
                    <a:spcPts val="600"/>
                  </a:spcBef>
                  <a:spcAft>
                    <a:spcPts val="600"/>
                  </a:spcAft>
                </a:pPr>
                <a:endParaRPr lang="en-US" i="1" u="sng" dirty="0"/>
              </a:p>
              <a:p>
                <a:pPr>
                  <a:lnSpc>
                    <a:spcPct val="105000"/>
                  </a:lnSpc>
                  <a:spcBef>
                    <a:spcPts val="600"/>
                  </a:spcBef>
                  <a:spcAft>
                    <a:spcPts val="600"/>
                  </a:spcAft>
                </a:pPr>
                <a:endParaRPr lang="en-US"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900737"/>
                <a:ext cx="10334445" cy="5233227"/>
              </a:xfrm>
              <a:prstGeom prst="rect">
                <a:avLst/>
              </a:prstGeom>
              <a:blipFill>
                <a:blip r:embed="rId2"/>
                <a:stretch>
                  <a:fillRect l="-472" t="-699"/>
                </a:stretch>
              </a:blipFill>
            </p:spPr>
            <p:txBody>
              <a:bodyPr/>
              <a:lstStyle/>
              <a:p>
                <a:r>
                  <a:rPr lang="en-US">
                    <a:noFill/>
                  </a:rPr>
                  <a:t> </a:t>
                </a:r>
              </a:p>
            </p:txBody>
          </p:sp>
        </mc:Fallback>
      </mc:AlternateContent>
    </p:spTree>
    <p:extLst>
      <p:ext uri="{BB962C8B-B14F-4D97-AF65-F5344CB8AC3E}">
        <p14:creationId xmlns:p14="http://schemas.microsoft.com/office/powerpoint/2010/main" val="59153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Estimating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4991366"/>
              </a:xfrm>
              <a:prstGeom prst="rect">
                <a:avLst/>
              </a:prstGeom>
            </p:spPr>
            <p:txBody>
              <a:bodyPr wrap="square">
                <a:spAutoFit/>
              </a:bodyPr>
              <a:lstStyle/>
              <a:p>
                <a:r>
                  <a:rPr lang="en-US" i="1" u="sng" dirty="0"/>
                  <a:t>Minimize Sum of Square Error:</a:t>
                </a:r>
              </a:p>
              <a:p>
                <a:pPr lvl="2"/>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e>
                            <m:sup>
                              <m:r>
                                <a:rPr lang="en-US" i="1">
                                  <a:latin typeface="Cambria Math" panose="02040503050406030204" pitchFamily="18" charset="0"/>
                                </a:rPr>
                                <m:t>2</m:t>
                              </m:r>
                            </m:sup>
                          </m:sSup>
                        </m:e>
                      </m:nary>
                    </m:oMath>
                  </m:oMathPara>
                </a14:m>
                <a:endParaRPr lang="en-US" dirty="0"/>
              </a:p>
              <a:p>
                <a:endParaRPr lang="en-US" i="1" dirty="0"/>
              </a:p>
              <a:p>
                <a:endParaRPr lang="en-US" i="1" dirty="0"/>
              </a:p>
              <a:p>
                <a:r>
                  <a:rPr lang="en-US" i="1" u="sng" dirty="0"/>
                  <a:t>First Order Conditions:</a:t>
                </a:r>
              </a:p>
              <a:p>
                <a:endParaRPr lang="en-US" i="1" u="sng" dirty="0"/>
              </a:p>
              <a:p>
                <a:pPr lvl="2"/>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𝐿</m:t>
                          </m:r>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den>
                      </m:f>
                      <m:r>
                        <a:rPr lang="en-US" i="1">
                          <a:latin typeface="Cambria Math" panose="02040503050406030204" pitchFamily="18" charset="0"/>
                        </a:rPr>
                        <m:t>=</m:t>
                      </m:r>
                      <m:r>
                        <a:rPr lang="en-US" b="0" i="1" smtClean="0">
                          <a:latin typeface="Cambria Math" panose="02040503050406030204" pitchFamily="18" charset="0"/>
                        </a:rPr>
                        <m:t>2</m:t>
                      </m:r>
                      <m:nary>
                        <m:naryPr>
                          <m:chr m:val="∑"/>
                          <m:subHide m:val="on"/>
                          <m:supHide m:val="on"/>
                          <m:ctrlPr>
                            <a:rPr lang="en-US" i="1">
                              <a:latin typeface="Cambria Math" panose="02040503050406030204" pitchFamily="18" charset="0"/>
                            </a:rPr>
                          </m:ctrlPr>
                        </m:naryPr>
                        <m:sub/>
                        <m:sup/>
                        <m:e>
                          <m:d>
                            <m:dPr>
                              <m:ctrlPr>
                                <a:rPr lang="en-US" b="0" i="1" smtClean="0">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e>
                      </m:nary>
                    </m:oMath>
                  </m:oMathPara>
                </a14:m>
                <a:endParaRPr lang="en-US" dirty="0"/>
              </a:p>
              <a:p>
                <a:endParaRPr lang="en-US" dirty="0"/>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den>
                      </m:f>
                      <m:r>
                        <a:rPr lang="en-US" i="1">
                          <a:latin typeface="Cambria Math" panose="02040503050406030204" pitchFamily="18" charset="0"/>
                        </a:rPr>
                        <m:t>=2</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 </m:t>
                              </m:r>
                            </m:e>
                          </m:d>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=0</m:t>
                          </m:r>
                        </m:e>
                      </m:nary>
                    </m:oMath>
                  </m:oMathPara>
                </a14:m>
                <a:endParaRPr lang="en-US" dirty="0"/>
              </a:p>
              <a:p>
                <a:pPr lvl="2"/>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oMath>
                  </m:oMathPara>
                </a14:m>
                <a:endParaRPr lang="en-US" dirty="0"/>
              </a:p>
              <a:p>
                <a:endParaRPr lang="en-US" dirty="0"/>
              </a:p>
              <a:p>
                <a:pPr lvl="2"/>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𝑘</m:t>
                              </m:r>
                            </m:sub>
                          </m:sSub>
                        </m:den>
                      </m:f>
                      <m:r>
                        <a:rPr lang="en-US" i="1">
                          <a:latin typeface="Cambria Math" panose="02040503050406030204" pitchFamily="18" charset="0"/>
                        </a:rPr>
                        <m:t>=2</m:t>
                      </m:r>
                      <m:nary>
                        <m:naryPr>
                          <m:chr m:val="∑"/>
                          <m:subHide m:val="on"/>
                          <m:supHide m:val="on"/>
                          <m:ctrlPr>
                            <a:rPr lang="en-US" i="1" smtClean="0">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e>
                          </m:d>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i="1">
                              <a:latin typeface="Cambria Math" panose="02040503050406030204" pitchFamily="18" charset="0"/>
                            </a:rPr>
                            <m:t>=0</m:t>
                          </m:r>
                        </m:e>
                      </m:nary>
                    </m:oMath>
                  </m:oMathPara>
                </a14:m>
                <a:endParaRPr lang="en-US"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4991366"/>
              </a:xfrm>
              <a:prstGeom prst="rect">
                <a:avLst/>
              </a:prstGeom>
              <a:blipFill>
                <a:blip r:embed="rId2"/>
                <a:stretch>
                  <a:fillRect l="-472" t="-611"/>
                </a:stretch>
              </a:blipFill>
            </p:spPr>
            <p:txBody>
              <a:bodyPr/>
              <a:lstStyle/>
              <a:p>
                <a:r>
                  <a:rPr lang="en-US">
                    <a:noFill/>
                  </a:rPr>
                  <a:t> </a:t>
                </a:r>
              </a:p>
            </p:txBody>
          </p:sp>
        </mc:Fallback>
      </mc:AlternateContent>
    </p:spTree>
    <p:extLst>
      <p:ext uri="{BB962C8B-B14F-4D97-AF65-F5344CB8AC3E}">
        <p14:creationId xmlns:p14="http://schemas.microsoft.com/office/powerpoint/2010/main" val="291784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Estimating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14349"/>
                <a:ext cx="10334445" cy="4874604"/>
              </a:xfrm>
              <a:prstGeom prst="rect">
                <a:avLst/>
              </a:prstGeom>
            </p:spPr>
            <p:txBody>
              <a:bodyPr wrap="square">
                <a:spAutoFit/>
              </a:bodyPr>
              <a:lstStyle/>
              <a:p>
                <a:r>
                  <a:rPr lang="en-US" i="1" u="sng" dirty="0"/>
                  <a:t>Then we have,</a:t>
                </a:r>
              </a:p>
              <a:p>
                <a:endParaRPr lang="en-US" i="1" u="sng" dirty="0"/>
              </a:p>
              <a:p>
                <a:pPr lvl="2"/>
                <a:endParaRPr lang="en-US" i="1" dirty="0">
                  <a:latin typeface="Cambria Math" panose="02040503050406030204" pitchFamily="18" charset="0"/>
                </a:endParaRPr>
              </a:p>
              <a:p>
                <a:pPr lvl="2" algn="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nary>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𝑦</m:t>
                          </m:r>
                        </m:e>
                      </m:nary>
                    </m:oMath>
                  </m:oMathPara>
                </a14:m>
                <a:endParaRPr lang="en-US" dirty="0"/>
              </a:p>
              <a:p>
                <a:pPr algn="r"/>
                <a:endParaRPr lang="en-US" dirty="0"/>
              </a:p>
              <a:p>
                <a:pPr lvl="2" algn="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0</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nary>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b="0" i="1" smtClean="0">
                                  <a:latin typeface="Cambria Math" panose="02040503050406030204" pitchFamily="18" charset="0"/>
                                </a:rPr>
                                <m:t>2</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2</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𝑘</m:t>
                              </m:r>
                            </m:sub>
                          </m:sSub>
                        </m:e>
                      </m:nary>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𝑦</m:t>
                          </m:r>
                        </m:e>
                      </m:nary>
                    </m:oMath>
                  </m:oMathPara>
                </a14:m>
                <a:endParaRPr lang="en-US" i="1" dirty="0">
                  <a:latin typeface="Cambria Math" panose="02040503050406030204" pitchFamily="18" charset="0"/>
                </a:endParaRPr>
              </a:p>
              <a:p>
                <a:pPr lvl="2" algn="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oMath>
                  </m:oMathPara>
                </a14:m>
                <a:endParaRPr lang="en-US" dirty="0"/>
              </a:p>
              <a:p>
                <a:pPr algn="r"/>
                <a:endParaRPr lang="en-US" dirty="0"/>
              </a:p>
              <a:p>
                <a:pPr lvl="2" algn="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ary>
                        <m:naryPr>
                          <m:chr m:val="∑"/>
                          <m:subHide m:val="on"/>
                          <m:supHide m:val="on"/>
                          <m:ctrlPr>
                            <a:rPr lang="en-US" i="1">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𝑘</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nary>
                        <m:naryPr>
                          <m:chr m:val="∑"/>
                          <m:subHide m:val="on"/>
                          <m:supHide m:val="on"/>
                          <m:ctrlPr>
                            <a:rPr lang="en-US" i="1">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nary>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i="1">
                              <a:latin typeface="Cambria Math" panose="02040503050406030204" pitchFamily="18" charset="0"/>
                            </a:rPr>
                            <m:t>𝑦</m:t>
                          </m:r>
                        </m:e>
                      </m:nary>
                    </m:oMath>
                  </m:oMathPara>
                </a14:m>
                <a:endParaRPr lang="en-US" i="1" dirty="0">
                  <a:latin typeface="Cambria Math" panose="02040503050406030204" pitchFamily="18" charset="0"/>
                </a:endParaRPr>
              </a:p>
              <a:p>
                <a:pPr lvl="2"/>
                <a:endParaRPr lang="en-US" dirty="0"/>
              </a:p>
              <a:p>
                <a:endParaRPr lang="en-US" dirty="0"/>
              </a:p>
              <a:p>
                <a:r>
                  <a:rPr lang="en-US" dirty="0"/>
                  <a:t>Solve using standard techniques such as Row Reduction, Gauss-Jordan, Matrix Multiplication.</a:t>
                </a:r>
              </a:p>
              <a:p>
                <a:r>
                  <a:rPr lang="en-US" dirty="0"/>
                  <a:t>Notice, however, that the matrix needs to have full rank – what does this mean?</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14349"/>
                <a:ext cx="10334445" cy="4874604"/>
              </a:xfrm>
              <a:prstGeom prst="rect">
                <a:avLst/>
              </a:prstGeom>
              <a:blipFill>
                <a:blip r:embed="rId2"/>
                <a:stretch>
                  <a:fillRect l="-472" t="-625" b="-1000"/>
                </a:stretch>
              </a:blipFill>
            </p:spPr>
            <p:txBody>
              <a:bodyPr/>
              <a:lstStyle/>
              <a:p>
                <a:r>
                  <a:rPr lang="en-US">
                    <a:noFill/>
                  </a:rPr>
                  <a:t> </a:t>
                </a:r>
              </a:p>
            </p:txBody>
          </p:sp>
        </mc:Fallback>
      </mc:AlternateContent>
    </p:spTree>
    <p:extLst>
      <p:ext uri="{BB962C8B-B14F-4D97-AF65-F5344CB8AC3E}">
        <p14:creationId xmlns:p14="http://schemas.microsoft.com/office/powerpoint/2010/main" val="967160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25ADA5F3-4181-4CD0-8A68-36AD644CF398}"/>
                  </a:ext>
                </a:extLst>
              </p:cNvPr>
              <p:cNvSpPr/>
              <p:nvPr/>
            </p:nvSpPr>
            <p:spPr>
              <a:xfrm>
                <a:off x="928777" y="917832"/>
                <a:ext cx="10334445" cy="4443011"/>
              </a:xfrm>
              <a:prstGeom prst="rect">
                <a:avLst/>
              </a:prstGeom>
            </p:spPr>
            <p:txBody>
              <a:bodyPr wrap="square">
                <a:spAutoFit/>
              </a:bodyPr>
              <a:lstStyle/>
              <a:p>
                <a:r>
                  <a:rPr lang="en-US" sz="2200" b="0" dirty="0"/>
                  <a:t>Model Parameters:</a:t>
                </a:r>
              </a:p>
              <a:p>
                <a:endParaRPr lang="en-US" sz="2200" b="0" dirty="0"/>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i="1" smtClean="0">
                              <a:latin typeface="Cambria Math" panose="02040503050406030204" pitchFamily="18" charset="0"/>
                            </a:rPr>
                            <m:t>𝑏</m:t>
                          </m:r>
                        </m:e>
                        <m:sub>
                          <m:r>
                            <a:rPr lang="en-US" sz="2200" b="0" i="1" smtClean="0">
                              <a:latin typeface="Cambria Math" panose="02040503050406030204" pitchFamily="18" charset="0"/>
                            </a:rPr>
                            <m:t>0</m:t>
                          </m:r>
                        </m:sub>
                      </m:sSub>
                      <m:r>
                        <a:rPr lang="en-US" sz="2200" i="1">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acc>
                        <m:accPr>
                          <m:chr m:val="̅"/>
                          <m:ctrlPr>
                            <a:rPr lang="en-US" sz="2200" b="0" i="1" smtClean="0">
                              <a:latin typeface="Cambria Math" panose="02040503050406030204" pitchFamily="18" charset="0"/>
                            </a:rPr>
                          </m:ctrlPr>
                        </m:accPr>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e>
                      </m:acc>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2</m:t>
                          </m:r>
                        </m:sub>
                      </m:sSub>
                      <m:acc>
                        <m:accPr>
                          <m:chr m:val="̅"/>
                          <m:ctrlPr>
                            <a:rPr lang="en-US" sz="2200" i="1">
                              <a:latin typeface="Cambria Math" panose="02040503050406030204" pitchFamily="18" charset="0"/>
                            </a:rPr>
                          </m:ctrlPr>
                        </m:accPr>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acc>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𝑘</m:t>
                          </m:r>
                        </m:sub>
                      </m:sSub>
                      <m:acc>
                        <m:accPr>
                          <m:chr m:val="̅"/>
                          <m:ctrlPr>
                            <a:rPr lang="en-US" sz="2200" i="1">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𝑘</m:t>
                              </m:r>
                            </m:sub>
                          </m:sSub>
                        </m:e>
                      </m:acc>
                    </m:oMath>
                  </m:oMathPara>
                </a14:m>
                <a:endParaRPr lang="en-US" sz="2200" dirty="0"/>
              </a:p>
              <a:p>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1</m:t>
                          </m:r>
                        </m:sub>
                      </m:sSub>
                      <m:r>
                        <a:rPr lang="en-US" sz="2200" i="1">
                          <a:latin typeface="Cambria Math" panose="02040503050406030204" pitchFamily="18" charset="0"/>
                        </a:rPr>
                        <m:t>=</m:t>
                      </m:r>
                      <m:f>
                        <m:fPr>
                          <m:ctrlPr>
                            <a:rPr lang="en-US" sz="2200" i="1">
                              <a:latin typeface="Cambria Math" panose="02040503050406030204" pitchFamily="18" charset="0"/>
                            </a:rPr>
                          </m:ctrlPr>
                        </m:fPr>
                        <m:num>
                          <m:nary>
                            <m:naryPr>
                              <m:chr m:val="∑"/>
                              <m:subHide m:val="on"/>
                              <m:supHide m:val="on"/>
                              <m:ctrlPr>
                                <a:rPr lang="en-US" sz="2200" i="1">
                                  <a:latin typeface="Cambria Math" panose="02040503050406030204" pitchFamily="18" charset="0"/>
                                </a:rPr>
                              </m:ctrlPr>
                            </m:naryPr>
                            <m:sub/>
                            <m:sup/>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e>
                                  </m:acc>
                                </m:e>
                              </m:d>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d>
                            </m:e>
                          </m:nary>
                        </m:num>
                        <m:den>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e>
                                      </m:acc>
                                    </m:e>
                                  </m:d>
                                </m:e>
                                <m:sup>
                                  <m:r>
                                    <a:rPr lang="en-US" sz="2200" i="1">
                                      <a:latin typeface="Cambria Math" panose="02040503050406030204" pitchFamily="18" charset="0"/>
                                    </a:rPr>
                                    <m:t>2</m:t>
                                  </m:r>
                                </m:sup>
                              </m:sSup>
                            </m:e>
                          </m:nary>
                        </m:den>
                      </m:f>
                    </m:oMath>
                  </m:oMathPara>
                </a14:m>
                <a:endParaRPr lang="en-US" sz="2200" dirty="0"/>
              </a:p>
              <a:p>
                <a:endParaRPr lang="en-US" sz="2200" dirty="0"/>
              </a:p>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oMath>
                  </m:oMathPara>
                </a14:m>
                <a:endParaRPr lang="en-US" sz="2200" dirty="0"/>
              </a:p>
              <a:p>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𝑘</m:t>
                          </m:r>
                        </m:sub>
                      </m:sSub>
                      <m:r>
                        <a:rPr lang="en-US" sz="2200" i="1">
                          <a:latin typeface="Cambria Math" panose="02040503050406030204" pitchFamily="18" charset="0"/>
                        </a:rPr>
                        <m:t>=</m:t>
                      </m:r>
                      <m:f>
                        <m:fPr>
                          <m:ctrlPr>
                            <a:rPr lang="en-US" sz="2200" i="1" smtClean="0">
                              <a:latin typeface="Cambria Math" panose="02040503050406030204" pitchFamily="18" charset="0"/>
                            </a:rPr>
                          </m:ctrlPr>
                        </m:fPr>
                        <m:num>
                          <m:nary>
                            <m:naryPr>
                              <m:chr m:val="∑"/>
                              <m:subHide m:val="on"/>
                              <m:supHide m:val="on"/>
                              <m:ctrlPr>
                                <a:rPr lang="en-US" sz="2200" i="1" smtClean="0">
                                  <a:latin typeface="Cambria Math" panose="02040503050406030204" pitchFamily="18" charset="0"/>
                                </a:rPr>
                              </m:ctrlPr>
                            </m:naryPr>
                            <m:sub/>
                            <m:sup/>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𝑘</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𝑘</m:t>
                                          </m:r>
                                        </m:sub>
                                      </m:sSub>
                                    </m:e>
                                  </m:acc>
                                </m:e>
                              </m:d>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𝑦</m:t>
                                  </m:r>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d>
                            </m:e>
                          </m:nary>
                        </m:num>
                        <m:den>
                          <m:nary>
                            <m:naryPr>
                              <m:chr m:val="∑"/>
                              <m:subHide m:val="on"/>
                              <m:supHide m:val="on"/>
                              <m:ctrlPr>
                                <a:rPr lang="en-US" sz="2200" i="1">
                                  <a:latin typeface="Cambria Math" panose="02040503050406030204" pitchFamily="18" charset="0"/>
                                </a:rPr>
                              </m:ctrlPr>
                            </m:naryPr>
                            <m:sub/>
                            <m:sup/>
                            <m:e>
                              <m:sSup>
                                <m:sSupPr>
                                  <m:ctrlPr>
                                    <a:rPr lang="en-US" sz="2200" b="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𝑘</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𝑘</m:t>
                                              </m:r>
                                            </m:sub>
                                          </m:sSub>
                                        </m:e>
                                      </m:acc>
                                    </m:e>
                                  </m:d>
                                </m:e>
                                <m:sup>
                                  <m:r>
                                    <a:rPr lang="en-US" sz="2200" b="0" i="1" smtClean="0">
                                      <a:latin typeface="Cambria Math" panose="02040503050406030204" pitchFamily="18" charset="0"/>
                                    </a:rPr>
                                    <m:t>2</m:t>
                                  </m:r>
                                </m:sup>
                              </m:sSup>
                            </m:e>
                          </m:nary>
                        </m:den>
                      </m:f>
                    </m:oMath>
                  </m:oMathPara>
                </a14:m>
                <a:endParaRPr lang="en-US" sz="2200" dirty="0"/>
              </a:p>
              <a:p>
                <a:endParaRPr lang="en-US" sz="2200" dirty="0"/>
              </a:p>
              <a:p>
                <a:endParaRPr lang="en-US" sz="1400" dirty="0">
                  <a:ea typeface="Cambria Math" panose="02040503050406030204" pitchFamily="18" charset="0"/>
                </a:endParaRPr>
              </a:p>
            </p:txBody>
          </p:sp>
        </mc:Choice>
        <mc:Fallback>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928777" y="917832"/>
                <a:ext cx="10334445" cy="4443011"/>
              </a:xfrm>
              <a:prstGeom prst="rect">
                <a:avLst/>
              </a:prstGeom>
              <a:blipFill>
                <a:blip r:embed="rId2"/>
                <a:stretch>
                  <a:fillRect l="-767" t="-962"/>
                </a:stretch>
              </a:blipFill>
            </p:spPr>
            <p:txBody>
              <a:bodyPr/>
              <a:lstStyle/>
              <a:p>
                <a:r>
                  <a:rPr lang="en-US">
                    <a:noFill/>
                  </a:rPr>
                  <a:t> </a:t>
                </a:r>
              </a:p>
            </p:txBody>
          </p:sp>
        </mc:Fallback>
      </mc:AlternateContent>
    </p:spTree>
    <p:extLst>
      <p:ext uri="{BB962C8B-B14F-4D97-AF65-F5344CB8AC3E}">
        <p14:creationId xmlns:p14="http://schemas.microsoft.com/office/powerpoint/2010/main" val="193781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450428" y="354724"/>
            <a:ext cx="8531772" cy="601240"/>
          </a:xfrm>
        </p:spPr>
        <p:txBody>
          <a:bodyPr/>
          <a:lstStyle/>
          <a:p>
            <a:r>
              <a:rPr lang="en-US" sz="2800" dirty="0">
                <a:latin typeface="Arial" charset="0"/>
              </a:rPr>
              <a:t>Lecture - Outline</a:t>
            </a:r>
          </a:p>
        </p:txBody>
      </p:sp>
      <p:sp>
        <p:nvSpPr>
          <p:cNvPr id="7170" name="Rectangle 3"/>
          <p:cNvSpPr>
            <a:spLocks noGrp="1" noChangeArrowheads="1"/>
          </p:cNvSpPr>
          <p:nvPr>
            <p:ph type="body" idx="1"/>
          </p:nvPr>
        </p:nvSpPr>
        <p:spPr>
          <a:xfrm>
            <a:off x="1450429" y="1295399"/>
            <a:ext cx="8931164" cy="4577255"/>
          </a:xfrm>
        </p:spPr>
        <p:txBody>
          <a:bodyPr>
            <a:normAutofit/>
          </a:bodyPr>
          <a:lstStyle/>
          <a:p>
            <a:pPr>
              <a:lnSpc>
                <a:spcPct val="105000"/>
              </a:lnSpc>
              <a:spcBef>
                <a:spcPts val="1200"/>
              </a:spcBef>
            </a:pPr>
            <a:r>
              <a:rPr lang="en-US" sz="2400" dirty="0"/>
              <a:t>Regression Analysis</a:t>
            </a:r>
          </a:p>
          <a:p>
            <a:pPr>
              <a:lnSpc>
                <a:spcPct val="105000"/>
              </a:lnSpc>
              <a:spcBef>
                <a:spcPts val="1200"/>
              </a:spcBef>
            </a:pPr>
            <a:r>
              <a:rPr lang="en-US" sz="2400" dirty="0"/>
              <a:t>Types of Models</a:t>
            </a:r>
          </a:p>
          <a:p>
            <a:pPr>
              <a:lnSpc>
                <a:spcPct val="105000"/>
              </a:lnSpc>
              <a:spcBef>
                <a:spcPts val="1200"/>
              </a:spcBef>
            </a:pPr>
            <a:r>
              <a:rPr lang="en-US" sz="2400" dirty="0"/>
              <a:t>Ordinary Least Squares</a:t>
            </a:r>
          </a:p>
          <a:p>
            <a:pPr>
              <a:lnSpc>
                <a:spcPct val="105000"/>
              </a:lnSpc>
              <a:spcBef>
                <a:spcPts val="1200"/>
              </a:spcBef>
            </a:pPr>
            <a:r>
              <a:rPr lang="en-US" sz="2400" dirty="0"/>
              <a:t>Regression Statistics</a:t>
            </a:r>
          </a:p>
          <a:p>
            <a:pPr>
              <a:lnSpc>
                <a:spcPct val="105000"/>
              </a:lnSpc>
              <a:spcBef>
                <a:spcPts val="1200"/>
              </a:spcBef>
            </a:pPr>
            <a:r>
              <a:rPr lang="en-US" sz="2400" dirty="0"/>
              <a:t>First Order Conditions</a:t>
            </a:r>
          </a:p>
          <a:p>
            <a:pPr>
              <a:lnSpc>
                <a:spcPct val="105000"/>
              </a:lnSpc>
              <a:spcBef>
                <a:spcPts val="1200"/>
              </a:spcBef>
            </a:pPr>
            <a:r>
              <a:rPr lang="en-US" sz="2400" dirty="0"/>
              <a:t>Risk Modeling &amp; Covariance Estimation</a:t>
            </a:r>
          </a:p>
          <a:p>
            <a:pPr>
              <a:lnSpc>
                <a:spcPct val="105000"/>
              </a:lnSpc>
              <a:spcBef>
                <a:spcPts val="1200"/>
              </a:spcBef>
            </a:pPr>
            <a:endParaRPr lang="en-US" sz="2400" dirty="0"/>
          </a:p>
          <a:p>
            <a:pPr marL="0" indent="0">
              <a:lnSpc>
                <a:spcPct val="105000"/>
              </a:lnSpc>
              <a:spcBef>
                <a:spcPts val="1200"/>
              </a:spcBef>
              <a:buNone/>
            </a:pPr>
            <a:endParaRPr lang="en-US" sz="2400" dirty="0"/>
          </a:p>
          <a:p>
            <a:pPr>
              <a:lnSpc>
                <a:spcPct val="90000"/>
              </a:lnSpc>
            </a:pPr>
            <a:endParaRPr lang="en-US" sz="2400" dirty="0">
              <a:latin typeface="Arial" charset="0"/>
            </a:endParaRPr>
          </a:p>
        </p:txBody>
      </p:sp>
      <p:cxnSp>
        <p:nvCxnSpPr>
          <p:cNvPr id="5" name="Straight Connector 4"/>
          <p:cNvCxnSpPr>
            <a:cxnSpLocks/>
          </p:cNvCxnSpPr>
          <p:nvPr/>
        </p:nvCxnSpPr>
        <p:spPr>
          <a:xfrm>
            <a:off x="1450428" y="955964"/>
            <a:ext cx="91912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80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928777" y="917832"/>
                <a:ext cx="10334445" cy="5299784"/>
              </a:xfrm>
              <a:prstGeom prst="rect">
                <a:avLst/>
              </a:prstGeom>
            </p:spPr>
            <p:txBody>
              <a:bodyPr wrap="square">
                <a:spAutoFit/>
              </a:bodyPr>
              <a:lstStyle/>
              <a:p>
                <a:r>
                  <a:rPr lang="en-US" dirty="0"/>
                  <a:t>Regression Error:</a:t>
                </a: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m:oMathPara>
                </a14:m>
                <a:endParaRPr lang="en-US" dirty="0"/>
              </a:p>
              <a:p>
                <a:endParaRPr lang="en-US" dirty="0"/>
              </a:p>
              <a:p>
                <a:r>
                  <a:rPr lang="en-US" dirty="0"/>
                  <a:t>Parameter Variance: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acc>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acc>
                                    </m:e>
                                  </m:d>
                                </m:e>
                              </m:nary>
                            </m:den>
                          </m:f>
                        </m:e>
                      </m:nary>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𝑘</m:t>
                              </m:r>
                            </m:sub>
                          </m:sSub>
                        </m:e>
                      </m:d>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e>
                                  </m:acc>
                                </m:e>
                              </m:d>
                            </m:e>
                          </m:nary>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2</m:t>
                          </m:r>
                        </m:sup>
                      </m:sSup>
                    </m:oMath>
                  </m:oMathPara>
                </a14:m>
                <a:endParaRPr lang="en-US" dirty="0">
                  <a:ea typeface="Cambria Math" panose="02040503050406030204" pitchFamily="18" charset="0"/>
                </a:endParaRPr>
              </a:p>
              <a:p>
                <a:endParaRPr lang="en-US" dirty="0"/>
              </a:p>
              <a:p>
                <a:endParaRPr lang="en-US" dirty="0"/>
              </a:p>
              <a:p>
                <a:r>
                  <a:rPr lang="en-US" dirty="0"/>
                  <a:t>Parameter Standard Error:</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e>
                                      </m:d>
                                    </m:e>
                                  </m:nary>
                                </m:den>
                              </m:f>
                            </m:e>
                          </m:nary>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2</m:t>
                              </m:r>
                            </m:sup>
                          </m:sSup>
                        </m:e>
                      </m:ra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𝑘</m:t>
                              </m:r>
                            </m:sub>
                          </m:sSub>
                        </m:e>
                      </m:d>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b="0" i="1" smtClean="0">
                                              <a:latin typeface="Cambria Math" panose="02040503050406030204" pitchFamily="18" charset="0"/>
                                            </a:rPr>
                                            <m:t>𝑘</m:t>
                                          </m:r>
                                        </m:sub>
                                      </m:sSub>
                                    </m:e>
                                  </m:d>
                                </m:e>
                              </m:nary>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2</m:t>
                              </m:r>
                            </m:sup>
                          </m:sSup>
                        </m:e>
                      </m:rad>
                    </m:oMath>
                  </m:oMathPara>
                </a14:m>
                <a:endParaRPr lang="en-US" dirty="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928777" y="917832"/>
                <a:ext cx="10334445" cy="5299784"/>
              </a:xfrm>
              <a:prstGeom prst="rect">
                <a:avLst/>
              </a:prstGeom>
              <a:blipFill>
                <a:blip r:embed="rId2"/>
                <a:stretch>
                  <a:fillRect l="-472" t="-690"/>
                </a:stretch>
              </a:blipFill>
            </p:spPr>
            <p:txBody>
              <a:bodyPr/>
              <a:lstStyle/>
              <a:p>
                <a:r>
                  <a:rPr lang="en-US">
                    <a:noFill/>
                  </a:rPr>
                  <a:t> </a:t>
                </a:r>
              </a:p>
            </p:txBody>
          </p:sp>
        </mc:Fallback>
      </mc:AlternateContent>
    </p:spTree>
    <p:extLst>
      <p:ext uri="{BB962C8B-B14F-4D97-AF65-F5344CB8AC3E}">
        <p14:creationId xmlns:p14="http://schemas.microsoft.com/office/powerpoint/2010/main" val="260596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Solving Model Parameters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50796"/>
                <a:ext cx="10334445" cy="4480137"/>
              </a:xfrm>
              <a:prstGeom prst="rect">
                <a:avLst/>
              </a:prstGeom>
            </p:spPr>
            <p:txBody>
              <a:bodyPr wrap="square">
                <a:spAutoFit/>
              </a:bodyPr>
              <a:lstStyle/>
              <a:p>
                <a14:m>
                  <m:oMath xmlns:m="http://schemas.openxmlformats.org/officeDocument/2006/math">
                    <m:sSup>
                      <m:sSupPr>
                        <m:ctrlPr>
                          <a:rPr lang="en-US" sz="2200" i="1" dirty="0">
                            <a:latin typeface="Cambria Math" panose="02040503050406030204" pitchFamily="18" charset="0"/>
                          </a:rPr>
                        </m:ctrlPr>
                      </m:sSupPr>
                      <m:e>
                        <m:r>
                          <m:rPr>
                            <m:sty m:val="p"/>
                          </m:rPr>
                          <a:rPr lang="en-US" sz="2200" i="0" dirty="0">
                            <a:latin typeface="Cambria Math" panose="02040503050406030204" pitchFamily="18" charset="0"/>
                          </a:rPr>
                          <m:t>R</m:t>
                        </m:r>
                      </m:e>
                      <m:sup>
                        <m:r>
                          <a:rPr lang="en-US" sz="2200" i="0" dirty="0">
                            <a:latin typeface="Cambria Math" panose="02040503050406030204" pitchFamily="18" charset="0"/>
                          </a:rPr>
                          <m:t>2</m:t>
                        </m:r>
                      </m:sup>
                    </m:sSup>
                  </m:oMath>
                </a14:m>
                <a:r>
                  <a:rPr lang="en-US" sz="2200" dirty="0">
                    <a:latin typeface="Cambria Math" panose="02040503050406030204" pitchFamily="18" charset="0"/>
                  </a:rPr>
                  <a:t>:</a:t>
                </a:r>
                <a:endParaRPr lang="en-US" sz="22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=1−</m:t>
                      </m:r>
                      <m:f>
                        <m:fPr>
                          <m:ctrlPr>
                            <a:rPr lang="en-US" sz="2200" b="0" i="1" smtClean="0">
                              <a:latin typeface="Cambria Math" panose="02040503050406030204" pitchFamily="18" charset="0"/>
                            </a:rPr>
                          </m:ctrlPr>
                        </m:fPr>
                        <m:num>
                          <m:nary>
                            <m:naryPr>
                              <m:chr m:val="∑"/>
                              <m:subHide m:val="on"/>
                              <m:supHide m:val="on"/>
                              <m:ctrlPr>
                                <a:rPr lang="en-US" sz="2200" b="0" i="1" smtClean="0">
                                  <a:latin typeface="Cambria Math" panose="02040503050406030204" pitchFamily="18" charset="0"/>
                                </a:rPr>
                              </m:ctrlPr>
                            </m:naryPr>
                            <m:sub/>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num>
                        <m:den>
                          <m:sSup>
                            <m:sSupPr>
                              <m:ctrlPr>
                                <a:rPr lang="en-US" sz="2200" b="0" i="1" smtClean="0">
                                  <a:latin typeface="Cambria Math" panose="02040503050406030204" pitchFamily="18" charset="0"/>
                                </a:rPr>
                              </m:ctrlPr>
                            </m:sSupPr>
                            <m:e>
                              <m:nary>
                                <m:naryPr>
                                  <m:chr m:val="∑"/>
                                  <m:subHide m:val="on"/>
                                  <m:supHide m:val="on"/>
                                  <m:ctrlPr>
                                    <a:rPr lang="en-US" sz="2200" b="0" i="1" smtClean="0">
                                      <a:latin typeface="Cambria Math" panose="02040503050406030204" pitchFamily="18" charset="0"/>
                                    </a:rPr>
                                  </m:ctrlPr>
                                </m:naryPr>
                                <m:sub/>
                                <m:sup/>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𝑦</m:t>
                                      </m:r>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e>
                                  </m:d>
                                </m:e>
                              </m:nary>
                            </m:e>
                            <m:sup>
                              <m:r>
                                <a:rPr lang="en-US" sz="2200" b="0" i="1" smtClean="0">
                                  <a:latin typeface="Cambria Math" panose="02040503050406030204" pitchFamily="18" charset="0"/>
                                </a:rPr>
                                <m:t>2</m:t>
                              </m:r>
                            </m:sup>
                          </m:sSup>
                        </m:den>
                      </m:f>
                    </m:oMath>
                  </m:oMathPara>
                </a14:m>
                <a:endParaRPr lang="en-US" sz="2200" i="1" dirty="0">
                  <a:latin typeface="Cambria Math" panose="02040503050406030204" pitchFamily="18" charset="0"/>
                </a:endParaRPr>
              </a:p>
              <a:p>
                <a:endParaRPr lang="en-US" sz="2200" i="1" dirty="0">
                  <a:latin typeface="Cambria Math" panose="02040503050406030204" pitchFamily="18" charset="0"/>
                </a:endParaRPr>
              </a:p>
              <a:p>
                <a:r>
                  <a:rPr lang="en-US" sz="2200" dirty="0">
                    <a:latin typeface="Cambria Math" panose="02040503050406030204" pitchFamily="18" charset="0"/>
                  </a:rPr>
                  <a:t>T-Stat:</a:t>
                </a:r>
              </a:p>
              <a:p>
                <a:endParaRPr lang="en-US" sz="22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𝑇𝑆𝑡𝑎𝑡</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𝑏</m:t>
                              </m:r>
                            </m:e>
                            <m:sub>
                              <m:r>
                                <a:rPr lang="en-US" sz="2200" b="0" i="1" smtClean="0">
                                  <a:latin typeface="Cambria Math" panose="02040503050406030204" pitchFamily="18" charset="0"/>
                                  <a:ea typeface="Cambria Math" panose="02040503050406030204" pitchFamily="18" charset="0"/>
                                </a:rPr>
                                <m:t>𝑘</m:t>
                              </m:r>
                            </m:sub>
                          </m:sSub>
                        </m:num>
                        <m:den>
                          <m:r>
                            <a:rPr lang="en-US" sz="2200" b="0" i="1" smtClean="0">
                              <a:latin typeface="Cambria Math" panose="02040503050406030204" pitchFamily="18" charset="0"/>
                              <a:ea typeface="Cambria Math" panose="02040503050406030204" pitchFamily="18" charset="0"/>
                            </a:rPr>
                            <m:t>𝑆𝑒</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𝑏</m:t>
                                  </m:r>
                                </m:e>
                                <m:sub>
                                  <m:r>
                                    <a:rPr lang="en-US" sz="2200" b="0" i="1" smtClean="0">
                                      <a:latin typeface="Cambria Math" panose="02040503050406030204" pitchFamily="18" charset="0"/>
                                      <a:ea typeface="Cambria Math" panose="02040503050406030204" pitchFamily="18" charset="0"/>
                                    </a:rPr>
                                    <m:t>𝑘</m:t>
                                  </m:r>
                                </m:sub>
                              </m:sSub>
                            </m:e>
                          </m:d>
                        </m:den>
                      </m:f>
                    </m:oMath>
                  </m:oMathPara>
                </a14:m>
                <a:endParaRPr lang="en-US" sz="2200" dirty="0">
                  <a:ea typeface="Cambria Math" panose="02040503050406030204" pitchFamily="18" charset="0"/>
                </a:endParaRPr>
              </a:p>
              <a:p>
                <a:endParaRPr lang="en-US" sz="2200" dirty="0">
                  <a:ea typeface="Cambria Math" panose="02040503050406030204" pitchFamily="18" charset="0"/>
                </a:endParaRPr>
              </a:p>
              <a:p>
                <a:r>
                  <a:rPr lang="en-US" sz="2200" dirty="0">
                    <a:latin typeface="Cambria Math" panose="02040503050406030204" pitchFamily="18" charset="0"/>
                  </a:rPr>
                  <a:t>F-Stat:</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𝐹𝑆𝑡𝑎𝑡</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sSup>
                            <m:sSupPr>
                              <m:ctrlPr>
                                <a:rPr lang="en-US" sz="2200" b="0" i="1" smtClean="0">
                                  <a:latin typeface="Cambria Math" panose="02040503050406030204" pitchFamily="18" charset="0"/>
                                  <a:ea typeface="Cambria Math" panose="02040503050406030204" pitchFamily="18" charset="0"/>
                                </a:rPr>
                              </m:ctrlPr>
                            </m:sSupPr>
                            <m:e>
                              <m:nary>
                                <m:naryPr>
                                  <m:chr m:val="∑"/>
                                  <m:subHide m:val="on"/>
                                  <m:supHide m:val="on"/>
                                  <m:ctrlPr>
                                    <a:rPr lang="en-US" sz="2200" b="0" i="1" smtClean="0">
                                      <a:latin typeface="Cambria Math" panose="02040503050406030204" pitchFamily="18" charset="0"/>
                                      <a:ea typeface="Cambria Math" panose="02040503050406030204" pitchFamily="18" charset="0"/>
                                    </a:rPr>
                                  </m:ctrlPr>
                                </m:naryPr>
                                <m:sub/>
                                <m:sup/>
                                <m:e>
                                  <m:d>
                                    <m:dPr>
                                      <m:ctrlPr>
                                        <a:rPr lang="en-US" sz="2200" b="0" i="1" smtClean="0">
                                          <a:latin typeface="Cambria Math" panose="02040503050406030204" pitchFamily="18" charset="0"/>
                                          <a:ea typeface="Cambria Math" panose="02040503050406030204" pitchFamily="18" charset="0"/>
                                        </a:rPr>
                                      </m:ctrlPr>
                                    </m:dPr>
                                    <m:e>
                                      <m:acc>
                                        <m:accPr>
                                          <m:chr m:val="̂"/>
                                          <m:ctrlPr>
                                            <a:rPr lang="en-US" sz="2200" b="0" i="1" smtClean="0">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𝑦</m:t>
                                          </m:r>
                                        </m:e>
                                      </m:acc>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𝑦</m:t>
                                          </m:r>
                                        </m:e>
                                      </m:acc>
                                    </m:e>
                                  </m:d>
                                </m:e>
                              </m:nary>
                            </m:e>
                            <m:sup>
                              <m:r>
                                <a:rPr lang="en-US" sz="2200" b="0" i="1" smtClean="0">
                                  <a:latin typeface="Cambria Math" panose="02040503050406030204" pitchFamily="18" charset="0"/>
                                  <a:ea typeface="Cambria Math" panose="02040503050406030204" pitchFamily="18" charset="0"/>
                                </a:rPr>
                                <m:t>2</m:t>
                              </m:r>
                            </m:sup>
                          </m:sSup>
                        </m:num>
                        <m:den>
                          <m:f>
                            <m:fPr>
                              <m:type m:val="lin"/>
                              <m:ctrlPr>
                                <a:rPr lang="en-US" sz="2200" i="1" smtClean="0">
                                  <a:latin typeface="Cambria Math" panose="02040503050406030204" pitchFamily="18" charset="0"/>
                                  <a:ea typeface="Cambria Math" panose="02040503050406030204" pitchFamily="18" charset="0"/>
                                </a:rPr>
                              </m:ctrlPr>
                            </m:fPr>
                            <m:num>
                              <m:sSup>
                                <m:sSupPr>
                                  <m:ctrlPr>
                                    <a:rPr lang="en-US" sz="2200" i="1">
                                      <a:latin typeface="Cambria Math" panose="02040503050406030204" pitchFamily="18" charset="0"/>
                                      <a:ea typeface="Cambria Math" panose="02040503050406030204" pitchFamily="18" charset="0"/>
                                    </a:rPr>
                                  </m:ctrlPr>
                                </m:sSupPr>
                                <m:e>
                                  <m:nary>
                                    <m:naryPr>
                                      <m:chr m:val="∑"/>
                                      <m:subHide m:val="on"/>
                                      <m:supHide m:val="on"/>
                                      <m:ctrlPr>
                                        <a:rPr lang="en-US" sz="2200" i="1">
                                          <a:latin typeface="Cambria Math" panose="02040503050406030204" pitchFamily="18" charset="0"/>
                                          <a:ea typeface="Cambria Math" panose="02040503050406030204" pitchFamily="18" charset="0"/>
                                        </a:rPr>
                                      </m:ctrlPr>
                                    </m:naryPr>
                                    <m:sub/>
                                    <m:sup/>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𝑦</m:t>
                                              </m:r>
                                            </m:e>
                                          </m:acc>
                                        </m:e>
                                      </m:d>
                                    </m:e>
                                  </m:nary>
                                </m:e>
                                <m:sup>
                                  <m:r>
                                    <a:rPr lang="en-US" sz="2200" i="1">
                                      <a:latin typeface="Cambria Math" panose="02040503050406030204" pitchFamily="18" charset="0"/>
                                      <a:ea typeface="Cambria Math" panose="02040503050406030204" pitchFamily="18" charset="0"/>
                                    </a:rPr>
                                    <m:t>2</m:t>
                                  </m:r>
                                </m:sup>
                              </m:sSup>
                            </m:num>
                            <m:den>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−2</m:t>
                                  </m:r>
                                </m:e>
                              </m:d>
                            </m:den>
                          </m:f>
                        </m:den>
                      </m:f>
                    </m:oMath>
                  </m:oMathPara>
                </a14:m>
                <a:endParaRPr lang="en-US" sz="2200" dirty="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50796"/>
                <a:ext cx="10334445" cy="4480137"/>
              </a:xfrm>
              <a:prstGeom prst="rect">
                <a:avLst/>
              </a:prstGeom>
              <a:blipFill>
                <a:blip r:embed="rId2"/>
                <a:stretch>
                  <a:fillRect l="-767" t="-816"/>
                </a:stretch>
              </a:blipFill>
            </p:spPr>
            <p:txBody>
              <a:bodyPr/>
              <a:lstStyle/>
              <a:p>
                <a:r>
                  <a:rPr lang="en-US">
                    <a:noFill/>
                  </a:rPr>
                  <a:t> </a:t>
                </a:r>
              </a:p>
            </p:txBody>
          </p:sp>
        </mc:Fallback>
      </mc:AlternateContent>
    </p:spTree>
    <p:extLst>
      <p:ext uri="{BB962C8B-B14F-4D97-AF65-F5344CB8AC3E}">
        <p14:creationId xmlns:p14="http://schemas.microsoft.com/office/powerpoint/2010/main" val="1802705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523999" y="2466116"/>
            <a:ext cx="9092267" cy="56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3200" dirty="0">
                <a:solidFill>
                  <a:srgbClr val="0070C0"/>
                </a:solidFill>
                <a:latin typeface="+mn-lt"/>
              </a:rPr>
              <a:t>Matrix Multiplication – Parameter Estimation</a:t>
            </a:r>
          </a:p>
        </p:txBody>
      </p:sp>
      <p:cxnSp>
        <p:nvCxnSpPr>
          <p:cNvPr id="3" name="Straight Connector 2"/>
          <p:cNvCxnSpPr>
            <a:cxnSpLocks/>
          </p:cNvCxnSpPr>
          <p:nvPr/>
        </p:nvCxnSpPr>
        <p:spPr>
          <a:xfrm>
            <a:off x="1557127" y="3029004"/>
            <a:ext cx="9059139"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57385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Solving the Linear Regression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2134065-6047-4773-B9B0-72FEC69F44C1}"/>
                  </a:ext>
                </a:extLst>
              </p:cNvPr>
              <p:cNvSpPr/>
              <p:nvPr/>
            </p:nvSpPr>
            <p:spPr>
              <a:xfrm>
                <a:off x="1617233" y="2145306"/>
                <a:ext cx="7741920" cy="16797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mr>
                                </m:m>
                              </m:e>
                            </m:mr>
                          </m:m>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r>
                                            <a:rPr lang="en-US" i="1">
                                              <a:latin typeface="Cambria Math" panose="02040503050406030204" pitchFamily="18" charset="0"/>
                                            </a:rPr>
                                            <m:t>𝑛</m:t>
                                          </m:r>
                                        </m:sub>
                                      </m:sSub>
                                    </m:e>
                                  </m:mr>
                                </m:m>
                              </m:e>
                            </m:mr>
                          </m:m>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r>
                                            <a:rPr lang="en-US" i="1">
                                              <a:latin typeface="Cambria Math" panose="02040503050406030204" pitchFamily="18" charset="0"/>
                                            </a:rPr>
                                            <m:t>𝑛</m:t>
                                          </m:r>
                                        </m:sub>
                                      </m:sSub>
                                    </m:e>
                                  </m:mr>
                                </m:m>
                              </m:e>
                            </m:mr>
                          </m:m>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i="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i="0">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𝑘𝑛</m:t>
                                          </m:r>
                                        </m:sub>
                                      </m:sSub>
                                    </m:e>
                                  </m:mr>
                                </m:m>
                              </m:e>
                            </m:mr>
                          </m:m>
                        </m:e>
                      </m:d>
                      <m:r>
                        <a:rPr lang="en-US" i="0">
                          <a:latin typeface="Cambria Math" panose="02040503050406030204" pitchFamily="18" charset="0"/>
                        </a:rPr>
                        <m:t>   </m:t>
                      </m:r>
                      <m:r>
                        <a:rPr lang="en-US" b="0" i="1" smtClean="0">
                          <a:latin typeface="Cambria Math" panose="02040503050406030204" pitchFamily="18" charset="0"/>
                        </a:rPr>
                        <m:t>𝑒</m:t>
                      </m:r>
                      <m:r>
                        <a:rPr lang="en-US" i="0">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0">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𝑡</m:t>
                                          </m:r>
                                        </m:sub>
                                      </m:sSub>
                                    </m:e>
                                  </m:mr>
                                </m:m>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𝑛</m:t>
                                          </m:r>
                                        </m:sub>
                                      </m:sSub>
                                    </m:e>
                                  </m:mr>
                                </m:m>
                              </m:e>
                            </m:mr>
                          </m:m>
                        </m:e>
                      </m:d>
                    </m:oMath>
                  </m:oMathPara>
                </a14:m>
                <a:endParaRPr lang="en-US" dirty="0"/>
              </a:p>
            </p:txBody>
          </p:sp>
        </mc:Choice>
        <mc:Fallback xmlns="">
          <p:sp>
            <p:nvSpPr>
              <p:cNvPr id="3" name="Rectangle 2">
                <a:extLst>
                  <a:ext uri="{FF2B5EF4-FFF2-40B4-BE49-F238E27FC236}">
                    <a16:creationId xmlns:a16="http://schemas.microsoft.com/office/drawing/2014/main" id="{72134065-6047-4773-B9B0-72FEC69F44C1}"/>
                  </a:ext>
                </a:extLst>
              </p:cNvPr>
              <p:cNvSpPr>
                <a:spLocks noRot="1" noChangeAspect="1" noMove="1" noResize="1" noEditPoints="1" noAdjustHandles="1" noChangeArrowheads="1" noChangeShapeType="1" noTextEdit="1"/>
              </p:cNvSpPr>
              <p:nvPr/>
            </p:nvSpPr>
            <p:spPr>
              <a:xfrm>
                <a:off x="1617233" y="2145306"/>
                <a:ext cx="7741920" cy="1679755"/>
              </a:xfrm>
              <a:prstGeom prst="rect">
                <a:avLst/>
              </a:prstGeom>
              <a:blipFill>
                <a:blip r:embed="rId2"/>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660B109-21AE-43C5-AECD-E9E9B6FE0E64}"/>
              </a:ext>
            </a:extLst>
          </p:cNvPr>
          <p:cNvSpPr/>
          <p:nvPr/>
        </p:nvSpPr>
        <p:spPr>
          <a:xfrm>
            <a:off x="1203960" y="1253041"/>
            <a:ext cx="2315570" cy="371384"/>
          </a:xfrm>
          <a:prstGeom prst="rect">
            <a:avLst/>
          </a:prstGeom>
        </p:spPr>
        <p:txBody>
          <a:bodyPr wrap="none">
            <a:spAutoFit/>
          </a:bodyPr>
          <a:lstStyle/>
          <a:p>
            <a:pPr>
              <a:lnSpc>
                <a:spcPct val="105000"/>
              </a:lnSpc>
              <a:spcBef>
                <a:spcPts val="600"/>
              </a:spcBef>
            </a:pPr>
            <a:r>
              <a:rPr lang="en-US" u="sng" dirty="0">
                <a:ea typeface="Calibri" panose="020F0502020204030204" pitchFamily="34" charset="0"/>
                <a:cs typeface="Times New Roman" panose="02020603050405020304" pitchFamily="18" charset="0"/>
              </a:rPr>
              <a:t>Regression Data Points</a:t>
            </a:r>
          </a:p>
        </p:txBody>
      </p:sp>
    </p:spTree>
    <p:extLst>
      <p:ext uri="{BB962C8B-B14F-4D97-AF65-F5344CB8AC3E}">
        <p14:creationId xmlns:p14="http://schemas.microsoft.com/office/powerpoint/2010/main" val="72984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466115"/>
            <a:ext cx="947651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3200" dirty="0">
                <a:solidFill>
                  <a:srgbClr val="0070C0"/>
                </a:solidFill>
                <a:latin typeface="+mn-lt"/>
              </a:rPr>
              <a:t>Linear Regression Model – Evaluating Results</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5822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Regression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03960" y="1214530"/>
                <a:ext cx="10195560" cy="4647426"/>
              </a:xfrm>
              <a:prstGeom prst="rect">
                <a:avLst/>
              </a:prstGeom>
            </p:spPr>
            <p:txBody>
              <a:bodyPr wrap="square">
                <a:spAutoFit/>
              </a:bodyPr>
              <a:lstStyle/>
              <a:p>
                <a:pPr>
                  <a:lnSpc>
                    <a:spcPct val="125000"/>
                  </a:lnSpc>
                  <a:spcBef>
                    <a:spcPts val="600"/>
                  </a:spcBef>
                </a:pPr>
                <a14:m>
                  <m:oMathPara xmlns:m="http://schemas.openxmlformats.org/officeDocument/2006/math">
                    <m:oMathParaPr>
                      <m:jc m:val="center"/>
                    </m:oMathParaPr>
                    <m:oMath xmlns:m="http://schemas.openxmlformats.org/officeDocument/2006/math">
                      <m:acc>
                        <m:accPr>
                          <m:chr m:val="̂"/>
                          <m:ctrlPr>
                            <a:rPr lang="en-US" sz="2000" i="1" smtClean="0">
                              <a:solidFill>
                                <a:srgbClr val="0070C0"/>
                              </a:solidFill>
                              <a:latin typeface="Cambria Math" panose="02040503050406030204" pitchFamily="18" charset="0"/>
                              <a:cs typeface="Times New Roman" panose="02020603050405020304" pitchFamily="18" charset="0"/>
                            </a:rPr>
                          </m:ctrlPr>
                        </m:accPr>
                        <m:e>
                          <m:r>
                            <a:rPr lang="en-US" sz="2000" i="1">
                              <a:solidFill>
                                <a:srgbClr val="0070C0"/>
                              </a:solidFill>
                              <a:latin typeface="Cambria Math" panose="02040503050406030204" pitchFamily="18" charset="0"/>
                              <a:cs typeface="Times New Roman" panose="02020603050405020304" pitchFamily="18" charset="0"/>
                            </a:rPr>
                            <m:t>𝑦</m:t>
                          </m:r>
                        </m:e>
                      </m:acc>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𝑏</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𝑒</m:t>
                      </m:r>
                    </m:oMath>
                  </m:oMathPara>
                </a14:m>
                <a:endParaRPr lang="en-US" sz="2000" dirty="0">
                  <a:solidFill>
                    <a:srgbClr val="0070C0"/>
                  </a:solidFill>
                  <a:ea typeface="Calibri" panose="020F0502020204030204" pitchFamily="34" charset="0"/>
                  <a:cs typeface="Times New Roman" panose="02020603050405020304" pitchFamily="18" charset="0"/>
                </a:endParaRPr>
              </a:p>
              <a:p>
                <a:pPr>
                  <a:lnSpc>
                    <a:spcPct val="125000"/>
                  </a:lnSpc>
                  <a:spcBef>
                    <a:spcPts val="600"/>
                  </a:spcBef>
                </a:pPr>
                <a14:m>
                  <m:oMath xmlns:m="http://schemas.openxmlformats.org/officeDocument/2006/math">
                    <m:r>
                      <a:rPr lang="en-US" sz="2000" b="0" i="1" smtClean="0">
                        <a:solidFill>
                          <a:srgbClr val="0070C0"/>
                        </a:solidFill>
                        <a:latin typeface="Cambria Math" panose="02040503050406030204" pitchFamily="18" charset="0"/>
                      </a:rPr>
                      <m:t>𝑦</m:t>
                    </m:r>
                  </m:oMath>
                </a14:m>
                <a:r>
                  <a:rPr lang="en-US" sz="2000" dirty="0"/>
                  <a:t> = Actual Value</a:t>
                </a:r>
              </a:p>
              <a:p>
                <a:pPr>
                  <a:lnSpc>
                    <a:spcPct val="125000"/>
                  </a:lnSpc>
                  <a:spcBef>
                    <a:spcPts val="600"/>
                  </a:spcBef>
                </a:pPr>
                <a14:m>
                  <m:oMath xmlns:m="http://schemas.openxmlformats.org/officeDocument/2006/math">
                    <m:acc>
                      <m:accPr>
                        <m:chr m:val="̂"/>
                        <m:ctrlPr>
                          <a:rPr lang="en-US" sz="2000" b="0" i="1" smtClean="0">
                            <a:solidFill>
                              <a:srgbClr val="0070C0"/>
                            </a:solidFill>
                            <a:latin typeface="Cambria Math" panose="02040503050406030204" pitchFamily="18" charset="0"/>
                          </a:rPr>
                        </m:ctrlPr>
                      </m:accPr>
                      <m:e>
                        <m:r>
                          <a:rPr lang="en-US" sz="2000" b="0" i="1" smtClean="0">
                            <a:solidFill>
                              <a:srgbClr val="0070C0"/>
                            </a:solidFill>
                            <a:latin typeface="Cambria Math" panose="02040503050406030204" pitchFamily="18" charset="0"/>
                          </a:rPr>
                          <m:t>𝑦</m:t>
                        </m:r>
                      </m:e>
                    </m:acc>
                  </m:oMath>
                </a14:m>
                <a:r>
                  <a:rPr lang="en-US" sz="2000" dirty="0"/>
                  <a:t> = Estimated Value from Regression</a:t>
                </a:r>
              </a:p>
              <a:p>
                <a:pPr>
                  <a:lnSpc>
                    <a:spcPct val="125000"/>
                  </a:lnSpc>
                  <a:spcBef>
                    <a:spcPts val="600"/>
                  </a:spcBef>
                </a:pPr>
                <a14:m>
                  <m:oMath xmlns:m="http://schemas.openxmlformats.org/officeDocument/2006/math">
                    <m:r>
                      <a:rPr lang="en-US" sz="2000" b="0" i="1" smtClean="0">
                        <a:solidFill>
                          <a:srgbClr val="0070C0"/>
                        </a:solidFill>
                        <a:latin typeface="Cambria Math" panose="02040503050406030204" pitchFamily="18" charset="0"/>
                      </a:rPr>
                      <m:t>𝑒</m:t>
                    </m:r>
                  </m:oMath>
                </a14:m>
                <a:r>
                  <a:rPr lang="en-US" sz="2000" dirty="0"/>
                  <a:t> = Regression Error, </a:t>
                </a:r>
                <a14:m>
                  <m:oMath xmlns:m="http://schemas.openxmlformats.org/officeDocument/2006/math">
                    <m:r>
                      <a:rPr lang="en-US" sz="2000" b="0" i="1" smtClean="0">
                        <a:solidFill>
                          <a:schemeClr val="tx1"/>
                        </a:solidFill>
                        <a:latin typeface="Cambria Math" panose="02040503050406030204" pitchFamily="18" charset="0"/>
                      </a:rPr>
                      <m:t>𝑒</m:t>
                    </m:r>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𝑦</m:t>
                            </m:r>
                          </m:e>
                        </m:acc>
                      </m:e>
                    </m:d>
                  </m:oMath>
                </a14:m>
                <a:endParaRPr lang="en-US" sz="2000" dirty="0"/>
              </a:p>
              <a:p>
                <a:pPr>
                  <a:lnSpc>
                    <a:spcPct val="125000"/>
                  </a:lnSpc>
                  <a:spcBef>
                    <a:spcPts val="600"/>
                  </a:spcBef>
                </a:pP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𝑏</m:t>
                        </m:r>
                      </m:e>
                      <m:sub>
                        <m:r>
                          <a:rPr lang="en-US" sz="2000" b="0" i="1" smtClean="0">
                            <a:solidFill>
                              <a:srgbClr val="0070C0"/>
                            </a:solidFill>
                            <a:latin typeface="Cambria Math" panose="02040503050406030204" pitchFamily="18" charset="0"/>
                          </a:rPr>
                          <m:t>𝑘</m:t>
                        </m:r>
                      </m:sub>
                    </m:sSub>
                  </m:oMath>
                </a14:m>
                <a:r>
                  <a:rPr lang="en-US" sz="2000" dirty="0"/>
                  <a:t> = Model parameter value– estimated sensitivity of </a:t>
                </a:r>
                <a14:m>
                  <m:oMath xmlns:m="http://schemas.openxmlformats.org/officeDocument/2006/math">
                    <m:r>
                      <a:rPr lang="en-US" sz="2000" i="1">
                        <a:latin typeface="Cambria Math" panose="02040503050406030204" pitchFamily="18" charset="0"/>
                      </a:rPr>
                      <m:t>𝑦</m:t>
                    </m:r>
                  </m:oMath>
                </a14:m>
                <a:r>
                  <a:rPr lang="en-US" sz="2000" dirty="0"/>
                  <a:t> to factor </a:t>
                </a:r>
                <a14:m>
                  <m:oMath xmlns:m="http://schemas.openxmlformats.org/officeDocument/2006/math">
                    <m:r>
                      <a:rPr lang="en-US" sz="2000" i="1">
                        <a:latin typeface="Cambria Math" panose="02040503050406030204" pitchFamily="18" charset="0"/>
                      </a:rPr>
                      <m:t>𝑘</m:t>
                    </m:r>
                  </m:oMath>
                </a14:m>
                <a:endParaRPr lang="en-US" sz="2000" dirty="0"/>
              </a:p>
              <a:p>
                <a:pPr>
                  <a:lnSpc>
                    <a:spcPct val="125000"/>
                  </a:lnSpc>
                  <a:spcBef>
                    <a:spcPts val="600"/>
                  </a:spcBef>
                </a:pPr>
                <a14:m>
                  <m:oMath xmlns:m="http://schemas.openxmlformats.org/officeDocument/2006/math">
                    <m:r>
                      <a:rPr lang="en-US" sz="2000" i="1" smtClean="0">
                        <a:solidFill>
                          <a:srgbClr val="0070C0"/>
                        </a:solidFill>
                        <a:latin typeface="Cambria Math" panose="02040503050406030204" pitchFamily="18" charset="0"/>
                      </a:rPr>
                      <m:t>𝑆𝑒</m:t>
                    </m:r>
                    <m:d>
                      <m:dPr>
                        <m:ctrlPr>
                          <a:rPr lang="en-US" sz="2000" i="1">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𝑏</m:t>
                            </m:r>
                          </m:e>
                          <m:sub>
                            <m:r>
                              <a:rPr lang="en-US" sz="2000" i="1">
                                <a:solidFill>
                                  <a:srgbClr val="0070C0"/>
                                </a:solidFill>
                                <a:latin typeface="Cambria Math" panose="02040503050406030204" pitchFamily="18" charset="0"/>
                              </a:rPr>
                              <m:t>𝑘</m:t>
                            </m:r>
                          </m:sub>
                        </m:sSub>
                      </m:e>
                    </m:d>
                  </m:oMath>
                </a14:m>
                <a:r>
                  <a:rPr lang="en-US" sz="2000" dirty="0"/>
                  <a:t> = standard error of the estimated parameter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𝑘</m:t>
                        </m:r>
                      </m:sub>
                    </m:sSub>
                  </m:oMath>
                </a14:m>
                <a:endParaRPr lang="en-US" sz="2000" dirty="0"/>
              </a:p>
              <a:p>
                <a:pPr>
                  <a:lnSpc>
                    <a:spcPct val="125000"/>
                  </a:lnSpc>
                  <a:spcBef>
                    <a:spcPts val="600"/>
                  </a:spcBef>
                </a:pP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𝜎</m:t>
                        </m:r>
                      </m:e>
                      <m:sub>
                        <m:r>
                          <a:rPr lang="en-US" sz="2000" i="1">
                            <a:solidFill>
                              <a:srgbClr val="0070C0"/>
                            </a:solidFill>
                            <a:latin typeface="Cambria Math" panose="02040503050406030204" pitchFamily="18" charset="0"/>
                          </a:rPr>
                          <m:t>𝑦</m:t>
                        </m:r>
                      </m:sub>
                    </m:sSub>
                  </m:oMath>
                </a14:m>
                <a:r>
                  <a:rPr lang="en-US" sz="2000" dirty="0"/>
                  <a:t> = standard error of the regression model</a:t>
                </a:r>
              </a:p>
              <a:p>
                <a:pPr>
                  <a:lnSpc>
                    <a:spcPct val="125000"/>
                  </a:lnSpc>
                  <a:spcBef>
                    <a:spcPts val="600"/>
                  </a:spcBef>
                </a:pPr>
                <a14:m>
                  <m:oMath xmlns:m="http://schemas.openxmlformats.org/officeDocument/2006/math">
                    <m:sSup>
                      <m:sSupPr>
                        <m:ctrlPr>
                          <a:rPr lang="en-US" sz="2000" i="1" smtClean="0">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rPr>
                          <m:t>𝑅</m:t>
                        </m:r>
                      </m:e>
                      <m:sup>
                        <m:r>
                          <a:rPr lang="en-US" sz="2000" i="1">
                            <a:solidFill>
                              <a:srgbClr val="0070C0"/>
                            </a:solidFill>
                            <a:latin typeface="Cambria Math" panose="02040503050406030204" pitchFamily="18" charset="0"/>
                          </a:rPr>
                          <m:t>2</m:t>
                        </m:r>
                      </m:sup>
                    </m:sSup>
                  </m:oMath>
                </a14:m>
                <a:r>
                  <a:rPr lang="en-US" sz="2000" dirty="0"/>
                  <a:t> = goodness of fit (the percentage of overall variance explained by the model)</a:t>
                </a:r>
              </a:p>
              <a:p>
                <a:pPr>
                  <a:lnSpc>
                    <a:spcPct val="125000"/>
                  </a:lnSpc>
                  <a:spcBef>
                    <a:spcPts val="600"/>
                  </a:spcBef>
                </a:pPr>
                <a:r>
                  <a:rPr lang="en-US" sz="2000" dirty="0">
                    <a:solidFill>
                      <a:srgbClr val="0070C0"/>
                    </a:solidFill>
                  </a:rPr>
                  <a:t>T-Stat</a:t>
                </a:r>
                <a:r>
                  <a:rPr lang="en-US" sz="2000" dirty="0"/>
                  <a:t> = critical value for the estimated parameter</a:t>
                </a:r>
              </a:p>
              <a:p>
                <a:pPr>
                  <a:lnSpc>
                    <a:spcPct val="125000"/>
                  </a:lnSpc>
                  <a:spcBef>
                    <a:spcPts val="600"/>
                  </a:spcBef>
                </a:pPr>
                <a:r>
                  <a:rPr lang="en-US" sz="2000" dirty="0">
                    <a:solidFill>
                      <a:srgbClr val="0070C0"/>
                    </a:solidFill>
                  </a:rPr>
                  <a:t>F-Stat</a:t>
                </a:r>
                <a:r>
                  <a:rPr lang="en-US" sz="2000" dirty="0"/>
                  <a:t> = critical value for the entire model</a:t>
                </a:r>
                <a:endParaRPr lang="en-US" sz="2000" dirty="0">
                  <a:effectLst/>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03960" y="1214530"/>
                <a:ext cx="10195560" cy="4647426"/>
              </a:xfrm>
              <a:prstGeom prst="rect">
                <a:avLst/>
              </a:prstGeom>
              <a:blipFill>
                <a:blip r:embed="rId2"/>
                <a:stretch>
                  <a:fillRect l="-658" b="-1311"/>
                </a:stretch>
              </a:blipFill>
            </p:spPr>
            <p:txBody>
              <a:bodyPr/>
              <a:lstStyle/>
              <a:p>
                <a:r>
                  <a:rPr lang="en-US">
                    <a:noFill/>
                  </a:rPr>
                  <a:t> </a:t>
                </a:r>
              </a:p>
            </p:txBody>
          </p:sp>
        </mc:Fallback>
      </mc:AlternateContent>
    </p:spTree>
    <p:extLst>
      <p:ext uri="{BB962C8B-B14F-4D97-AF65-F5344CB8AC3E}">
        <p14:creationId xmlns:p14="http://schemas.microsoft.com/office/powerpoint/2010/main" val="27683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130" name="Rectangle 2"/>
              <p:cNvSpPr>
                <a:spLocks noGrp="1" noChangeArrowheads="1"/>
              </p:cNvSpPr>
              <p:nvPr>
                <p:ph type="title"/>
              </p:nvPr>
            </p:nvSpPr>
            <p:spPr>
              <a:xfrm>
                <a:off x="1203960" y="207102"/>
                <a:ext cx="8402782" cy="651164"/>
              </a:xfrm>
            </p:spPr>
            <p:txBody>
              <a:bodyPr>
                <a:normAutofit/>
              </a:bodyPr>
              <a:lstStyle/>
              <a:p>
                <a14:m>
                  <m:oMath xmlns:m="http://schemas.openxmlformats.org/officeDocument/2006/math">
                    <m:sSup>
                      <m:sSupPr>
                        <m:ctrlPr>
                          <a:rPr lang="en-US" altLang="en-US" sz="2800" b="0" i="1" dirty="0" smtClean="0">
                            <a:latin typeface="Cambria Math" panose="02040503050406030204" pitchFamily="18" charset="0"/>
                          </a:rPr>
                        </m:ctrlPr>
                      </m:sSupPr>
                      <m:e>
                        <m:r>
                          <a:rPr lang="en-US" altLang="en-US" sz="2800" i="1" dirty="0" smtClean="0">
                            <a:latin typeface="Cambria Math" panose="02040503050406030204" pitchFamily="18" charset="0"/>
                          </a:rPr>
                          <m:t>𝑅</m:t>
                        </m:r>
                      </m:e>
                      <m:sup>
                        <m:r>
                          <a:rPr lang="en-US" altLang="en-US" sz="2800" i="1" dirty="0" smtClean="0">
                            <a:latin typeface="Cambria Math" panose="02040503050406030204" pitchFamily="18" charset="0"/>
                          </a:rPr>
                          <m:t>2</m:t>
                        </m:r>
                      </m:sup>
                    </m:sSup>
                  </m:oMath>
                </a14:m>
                <a:r>
                  <a:rPr lang="en-US" altLang="en-US" sz="2800" dirty="0"/>
                  <a:t> Goodness of Fit - Comparison</a:t>
                </a:r>
              </a:p>
            </p:txBody>
          </p:sp>
        </mc:Choice>
        <mc:Fallback xmlns="">
          <p:sp>
            <p:nvSpPr>
              <p:cNvPr id="48130" name="Rectangle 2"/>
              <p:cNvSpPr>
                <a:spLocks noGrp="1" noRot="1" noChangeAspect="1" noMove="1" noResize="1" noEditPoints="1" noAdjustHandles="1" noChangeArrowheads="1" noChangeShapeType="1" noTextEdit="1"/>
              </p:cNvSpPr>
              <p:nvPr>
                <p:ph type="title"/>
              </p:nvPr>
            </p:nvSpPr>
            <p:spPr>
              <a:xfrm>
                <a:off x="1203960" y="207102"/>
                <a:ext cx="8402782" cy="651164"/>
              </a:xfrm>
              <a:blipFill>
                <a:blip r:embed="rId2"/>
                <a:stretch>
                  <a:fillRect t="-1869" b="-13084"/>
                </a:stretch>
              </a:blipFill>
            </p:spPr>
            <p:txBody>
              <a:bodyPr/>
              <a:lstStyle/>
              <a:p>
                <a:r>
                  <a:rPr lang="en-US">
                    <a:noFill/>
                  </a:rPr>
                  <a:t> </a:t>
                </a:r>
              </a:p>
            </p:txBody>
          </p:sp>
        </mc:Fallback>
      </mc:AlternateContent>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06218DC-007A-4A80-BFE9-BFEFE18CAF75}"/>
              </a:ext>
            </a:extLst>
          </p:cNvPr>
          <p:cNvPicPr>
            <a:picLocks noChangeAspect="1"/>
          </p:cNvPicPr>
          <p:nvPr/>
        </p:nvPicPr>
        <p:blipFill>
          <a:blip r:embed="rId3"/>
          <a:stretch>
            <a:fillRect/>
          </a:stretch>
        </p:blipFill>
        <p:spPr>
          <a:xfrm>
            <a:off x="2405502" y="1069557"/>
            <a:ext cx="6686493" cy="4841097"/>
          </a:xfrm>
          <a:prstGeom prst="rect">
            <a:avLst/>
          </a:prstGeom>
        </p:spPr>
      </p:pic>
    </p:spTree>
    <p:extLst>
      <p:ext uri="{BB962C8B-B14F-4D97-AF65-F5344CB8AC3E}">
        <p14:creationId xmlns:p14="http://schemas.microsoft.com/office/powerpoint/2010/main" val="28174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T-Test Example</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334445" cy="4162678"/>
              </a:xfrm>
              <a:prstGeom prst="rect">
                <a:avLst/>
              </a:prstGeom>
            </p:spPr>
            <p:txBody>
              <a:bodyPr wrap="square">
                <a:spAutoFit/>
              </a:bodyPr>
              <a:lstStyle/>
              <a:p>
                <a:r>
                  <a:rPr lang="en-US" sz="2000" dirty="0"/>
                  <a:t>Hypothesis Test of Single Parameter</a:t>
                </a:r>
              </a:p>
              <a:p>
                <a:r>
                  <a:rPr lang="en-US" sz="2000" dirty="0"/>
                  <a:t>Our Regression Parameters have a T-Distribution</a:t>
                </a:r>
              </a:p>
              <a:p>
                <a:r>
                  <a:rPr lang="en-US" sz="2000" dirty="0"/>
                  <a:t>We test if the estimated parameter value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𝑘</m:t>
                        </m:r>
                      </m:sub>
                    </m:sSub>
                  </m:oMath>
                </a14:m>
                <a:r>
                  <a:rPr lang="en-US" sz="2000" dirty="0"/>
                  <a:t> is statistically different from zero</a:t>
                </a:r>
              </a:p>
              <a:p>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m:t>
                    </m:r>
                  </m:oMath>
                </a14:m>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=0</m:t>
                    </m:r>
                  </m:oMath>
                </a14:m>
                <a:endParaRPr lang="en-US" sz="2000" b="0" dirty="0"/>
              </a:p>
              <a:p>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oMath>
                </a14:m>
                <a:r>
                  <a:rPr lang="en-US" sz="2000" i="1"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𝑘</m:t>
                        </m:r>
                      </m:sub>
                    </m:sSub>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m:t>
                    </m:r>
                  </m:oMath>
                </a14:m>
                <a:endParaRPr lang="en-US" sz="2000" dirty="0"/>
              </a:p>
              <a:p>
                <a:endParaRPr lang="en-US" sz="2000" i="1" dirty="0"/>
              </a:p>
              <a:p>
                <a:r>
                  <a:rPr lang="en-US" sz="2000" i="1" dirty="0"/>
                  <a:t>Reject Null if:</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𝑇𝑆𝑡𝑎𝑡</m:t>
                      </m:r>
                      <m:r>
                        <a:rPr lang="en-US" sz="2000" b="0" i="1" smtClean="0">
                          <a:latin typeface="Cambria Math" panose="02040503050406030204" pitchFamily="18" charset="0"/>
                          <a:ea typeface="Cambria Math" panose="02040503050406030204" pitchFamily="18" charset="0"/>
                        </a:rPr>
                        <m:t>=</m:t>
                      </m:r>
                      <m:d>
                        <m:dPr>
                          <m:begChr m:val="|"/>
                          <m:endChr m:val="|"/>
                          <m:ctrlPr>
                            <a:rPr lang="en-US" sz="2000" i="1"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𝑘</m:t>
                                  </m:r>
                                </m:sub>
                              </m:sSub>
                            </m:num>
                            <m:den>
                              <m:r>
                                <a:rPr lang="en-US" sz="2000" i="1">
                                  <a:latin typeface="Cambria Math" panose="02040503050406030204" pitchFamily="18" charset="0"/>
                                  <a:ea typeface="Cambria Math" panose="02040503050406030204" pitchFamily="18" charset="0"/>
                                </a:rPr>
                                <m:t>𝑆𝑒</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𝑘</m:t>
                                      </m:r>
                                    </m:sub>
                                  </m:sSub>
                                </m:e>
                              </m:d>
                            </m:den>
                          </m:f>
                        </m:e>
                      </m:d>
                      <m:r>
                        <a:rPr lang="en-US" sz="200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T</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df</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Alpha</m:t>
                      </m:r>
                      <m:r>
                        <a:rPr lang="en-US" sz="2000" b="0" i="0" smtClean="0">
                          <a:latin typeface="Cambria Math" panose="02040503050406030204" pitchFamily="18" charset="0"/>
                          <a:ea typeface="Cambria Math" panose="02040503050406030204" pitchFamily="18" charset="0"/>
                        </a:rPr>
                        <m:t>)</m:t>
                      </m:r>
                    </m:oMath>
                  </m:oMathPara>
                </a14:m>
                <a:endParaRPr lang="en-US" sz="2000" dirty="0"/>
              </a:p>
              <a:p>
                <a:endParaRPr lang="en-US" sz="2000" dirty="0"/>
              </a:p>
              <a:p>
                <a:endParaRPr lang="en-US" sz="2000" dirty="0"/>
              </a:p>
              <a:p>
                <a:r>
                  <a:rPr lang="en-US" sz="2000" dirty="0"/>
                  <a:t>(We use T(Alpha)=2 as a rule of thumb, as long a n&gt;= 20.</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334445" cy="4162678"/>
              </a:xfrm>
              <a:prstGeom prst="rect">
                <a:avLst/>
              </a:prstGeom>
              <a:blipFill>
                <a:blip r:embed="rId2"/>
                <a:stretch>
                  <a:fillRect l="-649" t="-878" b="-1611"/>
                </a:stretch>
              </a:blipFill>
            </p:spPr>
            <p:txBody>
              <a:bodyPr/>
              <a:lstStyle/>
              <a:p>
                <a:r>
                  <a:rPr lang="en-US">
                    <a:noFill/>
                  </a:rPr>
                  <a:t> </a:t>
                </a:r>
              </a:p>
            </p:txBody>
          </p:sp>
        </mc:Fallback>
      </mc:AlternateContent>
    </p:spTree>
    <p:extLst>
      <p:ext uri="{BB962C8B-B14F-4D97-AF65-F5344CB8AC3E}">
        <p14:creationId xmlns:p14="http://schemas.microsoft.com/office/powerpoint/2010/main" val="192605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T-Test Example</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334445" cy="5086008"/>
              </a:xfrm>
              <a:prstGeom prst="rect">
                <a:avLst/>
              </a:prstGeom>
            </p:spPr>
            <p:txBody>
              <a:bodyPr wrap="square">
                <a:spAutoFit/>
              </a:bodyPr>
              <a:lstStyle/>
              <a:p>
                <a:r>
                  <a:rPr lang="en-US" sz="2000" dirty="0"/>
                  <a:t>We can also use the T-Test to determine if the estimated parameter value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𝑘</m:t>
                        </m:r>
                      </m:sub>
                    </m:sSub>
                  </m:oMath>
                </a14:m>
                <a:r>
                  <a:rPr lang="en-US" sz="2000" dirty="0"/>
                  <a:t>is statistically different from any specified value </a:t>
                </a:r>
                <a14:m>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𝑣</m:t>
                        </m:r>
                      </m:e>
                      <m:sup>
                        <m:r>
                          <a:rPr lang="en-US" sz="2000" b="0" i="1" smtClean="0">
                            <a:solidFill>
                              <a:srgbClr val="FF0000"/>
                            </a:solidFill>
                            <a:latin typeface="Cambria Math" panose="02040503050406030204" pitchFamily="18" charset="0"/>
                          </a:rPr>
                          <m:t>∗</m:t>
                        </m:r>
                      </m:sup>
                    </m:sSup>
                  </m:oMath>
                </a14:m>
                <a:r>
                  <a:rPr lang="en-US" sz="2000" dirty="0"/>
                  <a:t>.</a:t>
                </a:r>
              </a:p>
              <a:p>
                <a:r>
                  <a:rPr lang="en-US" sz="2000" dirty="0"/>
                  <a:t>This is very useful in Finance if we are testing if a computed stock Beta value is statistically different from </a:t>
                </a:r>
                <a14:m>
                  <m:oMath xmlns:m="http://schemas.openxmlformats.org/officeDocument/2006/math">
                    <m:r>
                      <a:rPr lang="en-US" sz="2000" b="0" i="1" smtClean="0">
                        <a:latin typeface="Cambria Math" panose="02040503050406030204" pitchFamily="18" charset="0"/>
                      </a:rPr>
                      <m:t>𝐵𝑒𝑡𝑎</m:t>
                    </m:r>
                    <m:r>
                      <a:rPr lang="en-US" sz="2000" b="0" i="1" smtClean="0">
                        <a:latin typeface="Cambria Math" panose="02040503050406030204" pitchFamily="18" charset="0"/>
                      </a:rPr>
                      <m:t>=1</m:t>
                    </m:r>
                    <m:r>
                      <a:rPr lang="en-US" sz="2000" b="0" i="0" smtClean="0">
                        <a:latin typeface="Cambria Math" panose="02040503050406030204" pitchFamily="18" charset="0"/>
                      </a:rPr>
                      <m:t>.</m:t>
                    </m:r>
                  </m:oMath>
                </a14:m>
                <a:endParaRPr lang="en-US" sz="2000" dirty="0"/>
              </a:p>
              <a:p>
                <a:endParaRPr lang="en-US" sz="2000" dirty="0"/>
              </a:p>
              <a:p>
                <a:r>
                  <a:rPr lang="en-US" sz="2000" dirty="0"/>
                  <a:t>This hypothesis test is as follows:</a:t>
                </a:r>
              </a:p>
              <a:p>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m:t>
                    </m:r>
                  </m:oMath>
                </a14:m>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Sup>
                      <m:sSubSupPr>
                        <m:ctrlPr>
                          <a:rPr lang="en-US" sz="2000" b="0" i="1" smtClean="0">
                            <a:solidFill>
                              <a:srgbClr val="FF0000"/>
                            </a:solidFill>
                            <a:latin typeface="Cambria Math" panose="02040503050406030204" pitchFamily="18" charset="0"/>
                          </a:rPr>
                        </m:ctrlPr>
                      </m:sSubSupPr>
                      <m:e>
                        <m:r>
                          <a:rPr lang="en-US" sz="2000" b="0" i="1" smtClean="0">
                            <a:solidFill>
                              <a:srgbClr val="FF0000"/>
                            </a:solidFill>
                            <a:latin typeface="Cambria Math" panose="02040503050406030204" pitchFamily="18" charset="0"/>
                          </a:rPr>
                          <m:t>𝑏</m:t>
                        </m:r>
                      </m:e>
                      <m:sub>
                        <m:r>
                          <a:rPr lang="en-US" sz="2000" b="0" i="1" smtClean="0">
                            <a:solidFill>
                              <a:srgbClr val="FF0000"/>
                            </a:solidFill>
                            <a:latin typeface="Cambria Math" panose="02040503050406030204" pitchFamily="18" charset="0"/>
                          </a:rPr>
                          <m:t>𝑘</m:t>
                        </m:r>
                      </m:sub>
                      <m:sup>
                        <m:r>
                          <a:rPr lang="en-US" sz="2000" b="0" i="1" smtClean="0">
                            <a:solidFill>
                              <a:srgbClr val="FF0000"/>
                            </a:solidFill>
                            <a:latin typeface="Cambria Math" panose="02040503050406030204" pitchFamily="18" charset="0"/>
                          </a:rPr>
                          <m:t>∗</m:t>
                        </m:r>
                      </m:sup>
                    </m:sSubSup>
                  </m:oMath>
                </a14:m>
                <a:endParaRPr lang="en-US" sz="2000" b="0" dirty="0"/>
              </a:p>
              <a:p>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𝐻</m:t>
                        </m:r>
                      </m:e>
                      <m:sub>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oMath>
                </a14:m>
                <a:r>
                  <a:rPr lang="en-US" sz="2000" i="1"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𝑘</m:t>
                        </m:r>
                      </m:sub>
                    </m:sSub>
                    <m:r>
                      <a:rPr lang="en-US" sz="2000" i="1" smtClean="0">
                        <a:latin typeface="Cambria Math" panose="02040503050406030204" pitchFamily="18" charset="0"/>
                        <a:ea typeface="Cambria Math" panose="02040503050406030204" pitchFamily="18" charset="0"/>
                      </a:rPr>
                      <m:t>≠</m:t>
                    </m:r>
                    <m:sSubSup>
                      <m:sSubSupPr>
                        <m:ctrlPr>
                          <a:rPr lang="en-US" sz="2000" b="0" i="1" smtClean="0">
                            <a:solidFill>
                              <a:srgbClr val="FF0000"/>
                            </a:solidFill>
                            <a:latin typeface="Cambria Math" panose="02040503050406030204" pitchFamily="18" charset="0"/>
                          </a:rPr>
                        </m:ctrlPr>
                      </m:sSubSupPr>
                      <m:e>
                        <m:r>
                          <a:rPr lang="en-US" sz="2000" b="0" i="1" smtClean="0">
                            <a:solidFill>
                              <a:srgbClr val="FF0000"/>
                            </a:solidFill>
                            <a:latin typeface="Cambria Math" panose="02040503050406030204" pitchFamily="18" charset="0"/>
                          </a:rPr>
                          <m:t>𝑏</m:t>
                        </m:r>
                      </m:e>
                      <m:sub>
                        <m:r>
                          <a:rPr lang="en-US" sz="2000" b="0" i="1" smtClean="0">
                            <a:solidFill>
                              <a:srgbClr val="FF0000"/>
                            </a:solidFill>
                            <a:latin typeface="Cambria Math" panose="02040503050406030204" pitchFamily="18" charset="0"/>
                          </a:rPr>
                          <m:t>𝑘</m:t>
                        </m:r>
                      </m:sub>
                      <m:sup>
                        <m:r>
                          <a:rPr lang="en-US" sz="2000" b="0" i="1" smtClean="0">
                            <a:solidFill>
                              <a:srgbClr val="FF0000"/>
                            </a:solidFill>
                            <a:latin typeface="Cambria Math" panose="02040503050406030204" pitchFamily="18" charset="0"/>
                          </a:rPr>
                          <m:t>∗</m:t>
                        </m:r>
                      </m:sup>
                    </m:sSubSup>
                  </m:oMath>
                </a14:m>
                <a:endParaRPr lang="en-US" sz="2000" dirty="0"/>
              </a:p>
              <a:p>
                <a:endParaRPr lang="en-US" sz="2000" i="1" dirty="0"/>
              </a:p>
              <a:p>
                <a:r>
                  <a:rPr lang="en-US" sz="2000" i="1" dirty="0"/>
                  <a:t>Reject Null if:</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𝑇𝑆𝑡𝑎𝑡</m:t>
                      </m:r>
                      <m:r>
                        <a:rPr lang="en-US" sz="2000" b="0" i="1" smtClean="0">
                          <a:latin typeface="Cambria Math" panose="02040503050406030204" pitchFamily="18" charset="0"/>
                          <a:ea typeface="Cambria Math" panose="02040503050406030204" pitchFamily="18" charset="0"/>
                        </a:rPr>
                        <m:t>=</m:t>
                      </m:r>
                      <m:d>
                        <m:dPr>
                          <m:begChr m:val="|"/>
                          <m:endChr m:val="|"/>
                          <m:ctrlPr>
                            <a:rPr lang="en-US" sz="2000" i="1"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solidFill>
                                        <a:srgbClr val="FF0000"/>
                                      </a:solidFill>
                                      <a:latin typeface="Cambria Math" panose="02040503050406030204" pitchFamily="18" charset="0"/>
                                      <a:ea typeface="Cambria Math" panose="02040503050406030204" pitchFamily="18" charset="0"/>
                                    </a:rPr>
                                  </m:ctrlPr>
                                </m:sSubSupPr>
                                <m:e>
                                  <m:r>
                                    <a:rPr lang="en-US" sz="2000" b="0" i="1" smtClean="0">
                                      <a:solidFill>
                                        <a:srgbClr val="FF0000"/>
                                      </a:solidFill>
                                      <a:latin typeface="Cambria Math" panose="02040503050406030204" pitchFamily="18" charset="0"/>
                                      <a:ea typeface="Cambria Math" panose="02040503050406030204" pitchFamily="18" charset="0"/>
                                    </a:rPr>
                                    <m:t>𝑏</m:t>
                                  </m:r>
                                </m:e>
                                <m:sub>
                                  <m:r>
                                    <a:rPr lang="en-US" sz="2000" b="0" i="1" smtClean="0">
                                      <a:solidFill>
                                        <a:srgbClr val="FF0000"/>
                                      </a:solidFill>
                                      <a:latin typeface="Cambria Math" panose="02040503050406030204" pitchFamily="18" charset="0"/>
                                      <a:ea typeface="Cambria Math" panose="02040503050406030204" pitchFamily="18" charset="0"/>
                                    </a:rPr>
                                    <m:t>𝑘</m:t>
                                  </m:r>
                                </m:sub>
                                <m:sup>
                                  <m:r>
                                    <a:rPr lang="en-US" sz="2000" b="0" i="1" smtClean="0">
                                      <a:solidFill>
                                        <a:srgbClr val="FF0000"/>
                                      </a:solidFill>
                                      <a:latin typeface="Cambria Math" panose="02040503050406030204" pitchFamily="18" charset="0"/>
                                      <a:ea typeface="Cambria Math" panose="02040503050406030204" pitchFamily="18" charset="0"/>
                                    </a:rPr>
                                    <m:t>∗</m:t>
                                  </m:r>
                                </m:sup>
                              </m:sSubSup>
                            </m:num>
                            <m:den>
                              <m:r>
                                <a:rPr lang="en-US" sz="2000" i="1">
                                  <a:latin typeface="Cambria Math" panose="02040503050406030204" pitchFamily="18" charset="0"/>
                                  <a:ea typeface="Cambria Math" panose="02040503050406030204" pitchFamily="18" charset="0"/>
                                </a:rPr>
                                <m:t>𝑆𝑒</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ea typeface="Cambria Math" panose="02040503050406030204" pitchFamily="18" charset="0"/>
                                        </a:rPr>
                                        <m:t>𝑘</m:t>
                                      </m:r>
                                    </m:sub>
                                  </m:sSub>
                                </m:e>
                              </m:d>
                            </m:den>
                          </m:f>
                        </m:e>
                      </m:d>
                      <m:r>
                        <a:rPr lang="en-US" sz="200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T</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df</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Alpha</m:t>
                      </m:r>
                      <m:r>
                        <a:rPr lang="en-US" sz="2000" b="0" i="0" smtClean="0">
                          <a:latin typeface="Cambria Math" panose="02040503050406030204" pitchFamily="18" charset="0"/>
                          <a:ea typeface="Cambria Math" panose="02040503050406030204" pitchFamily="18" charset="0"/>
                        </a:rPr>
                        <m:t>)</m:t>
                      </m:r>
                    </m:oMath>
                  </m:oMathPara>
                </a14:m>
                <a:endParaRPr lang="en-US" sz="2000" dirty="0"/>
              </a:p>
              <a:p>
                <a:endParaRPr lang="en-US" sz="2000" dirty="0"/>
              </a:p>
              <a:p>
                <a:endParaRPr lang="en-US" sz="2000" dirty="0"/>
              </a:p>
              <a:p>
                <a:r>
                  <a:rPr lang="en-US" sz="2000" dirty="0"/>
                  <a:t>(We use T(Alpha)=2 as a rule of thumb, as long a n&gt;= 20.</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334445" cy="5086008"/>
              </a:xfrm>
              <a:prstGeom prst="rect">
                <a:avLst/>
              </a:prstGeom>
              <a:blipFill>
                <a:blip r:embed="rId2"/>
                <a:stretch>
                  <a:fillRect l="-649" t="-719" b="-1199"/>
                </a:stretch>
              </a:blipFill>
            </p:spPr>
            <p:txBody>
              <a:bodyPr/>
              <a:lstStyle/>
              <a:p>
                <a:r>
                  <a:rPr lang="en-US">
                    <a:noFill/>
                  </a:rPr>
                  <a:t> </a:t>
                </a:r>
              </a:p>
            </p:txBody>
          </p:sp>
        </mc:Fallback>
      </mc:AlternateContent>
    </p:spTree>
    <p:extLst>
      <p:ext uri="{BB962C8B-B14F-4D97-AF65-F5344CB8AC3E}">
        <p14:creationId xmlns:p14="http://schemas.microsoft.com/office/powerpoint/2010/main" val="427334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T-Test Example</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499BA111-AB7A-480B-858B-955563EBCDA3}"/>
              </a:ext>
            </a:extLst>
          </p:cNvPr>
          <p:cNvPicPr>
            <a:picLocks noChangeAspect="1"/>
          </p:cNvPicPr>
          <p:nvPr/>
        </p:nvPicPr>
        <p:blipFill>
          <a:blip r:embed="rId2"/>
          <a:stretch>
            <a:fillRect/>
          </a:stretch>
        </p:blipFill>
        <p:spPr>
          <a:xfrm>
            <a:off x="1671536" y="1107980"/>
            <a:ext cx="8124217" cy="4874530"/>
          </a:xfrm>
          <a:prstGeom prst="rect">
            <a:avLst/>
          </a:prstGeom>
        </p:spPr>
      </p:pic>
      <p:sp>
        <p:nvSpPr>
          <p:cNvPr id="4" name="TextBox 3">
            <a:extLst>
              <a:ext uri="{FF2B5EF4-FFF2-40B4-BE49-F238E27FC236}">
                <a16:creationId xmlns:a16="http://schemas.microsoft.com/office/drawing/2014/main" id="{E62468BF-C2C3-4F29-983C-6B5FF1C35049}"/>
              </a:ext>
            </a:extLst>
          </p:cNvPr>
          <p:cNvSpPr txBox="1"/>
          <p:nvPr/>
        </p:nvSpPr>
        <p:spPr>
          <a:xfrm>
            <a:off x="1799615" y="2269745"/>
            <a:ext cx="3540870" cy="369332"/>
          </a:xfrm>
          <a:prstGeom prst="rect">
            <a:avLst/>
          </a:prstGeom>
          <a:noFill/>
        </p:spPr>
        <p:txBody>
          <a:bodyPr wrap="square" rtlCol="0">
            <a:spAutoFit/>
          </a:bodyPr>
          <a:lstStyle/>
          <a:p>
            <a:r>
              <a:rPr lang="en-US" dirty="0"/>
              <a:t>Reject Null if </a:t>
            </a:r>
            <a:r>
              <a:rPr lang="en-US" dirty="0" err="1"/>
              <a:t>Tstat</a:t>
            </a:r>
            <a:r>
              <a:rPr lang="en-US" dirty="0"/>
              <a:t> &gt;=2 or &lt;=-2</a:t>
            </a:r>
          </a:p>
        </p:txBody>
      </p:sp>
      <p:sp>
        <p:nvSpPr>
          <p:cNvPr id="7" name="TextBox 6">
            <a:extLst>
              <a:ext uri="{FF2B5EF4-FFF2-40B4-BE49-F238E27FC236}">
                <a16:creationId xmlns:a16="http://schemas.microsoft.com/office/drawing/2014/main" id="{A7FF42E2-503F-480F-A287-E0602F87F938}"/>
              </a:ext>
            </a:extLst>
          </p:cNvPr>
          <p:cNvSpPr txBox="1"/>
          <p:nvPr/>
        </p:nvSpPr>
        <p:spPr>
          <a:xfrm>
            <a:off x="6130045" y="1708826"/>
            <a:ext cx="3451699" cy="369332"/>
          </a:xfrm>
          <a:prstGeom prst="rect">
            <a:avLst/>
          </a:prstGeom>
          <a:noFill/>
        </p:spPr>
        <p:txBody>
          <a:bodyPr wrap="square" rtlCol="0">
            <a:spAutoFit/>
          </a:bodyPr>
          <a:lstStyle/>
          <a:p>
            <a:r>
              <a:rPr lang="en-US" dirty="0"/>
              <a:t>Fail to Reject Null if -2&lt;</a:t>
            </a:r>
            <a:r>
              <a:rPr lang="en-US" dirty="0" err="1"/>
              <a:t>TStat</a:t>
            </a:r>
            <a:r>
              <a:rPr lang="en-US" dirty="0"/>
              <a:t>&lt;2</a:t>
            </a:r>
          </a:p>
        </p:txBody>
      </p:sp>
      <p:cxnSp>
        <p:nvCxnSpPr>
          <p:cNvPr id="8" name="Straight Arrow Connector 7">
            <a:extLst>
              <a:ext uri="{FF2B5EF4-FFF2-40B4-BE49-F238E27FC236}">
                <a16:creationId xmlns:a16="http://schemas.microsoft.com/office/drawing/2014/main" id="{D6D4B0C4-E1EF-4D28-9060-A15836B558A7}"/>
              </a:ext>
            </a:extLst>
          </p:cNvPr>
          <p:cNvCxnSpPr>
            <a:cxnSpLocks/>
          </p:cNvCxnSpPr>
          <p:nvPr/>
        </p:nvCxnSpPr>
        <p:spPr>
          <a:xfrm flipH="1">
            <a:off x="2908570" y="2742881"/>
            <a:ext cx="223736" cy="2432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22DC4F-9665-4106-A996-5B6D65F38717}"/>
              </a:ext>
            </a:extLst>
          </p:cNvPr>
          <p:cNvCxnSpPr>
            <a:cxnSpLocks/>
          </p:cNvCxnSpPr>
          <p:nvPr/>
        </p:nvCxnSpPr>
        <p:spPr>
          <a:xfrm>
            <a:off x="3142034" y="2742881"/>
            <a:ext cx="5382638" cy="2432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C68252-3067-4C71-94DF-65C77C89DF50}"/>
              </a:ext>
            </a:extLst>
          </p:cNvPr>
          <p:cNvCxnSpPr>
            <a:cxnSpLocks/>
          </p:cNvCxnSpPr>
          <p:nvPr/>
        </p:nvCxnSpPr>
        <p:spPr>
          <a:xfrm flipH="1">
            <a:off x="6352162" y="2078158"/>
            <a:ext cx="2097931" cy="1384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0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Types of Regression Models</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5ADA5F3-4181-4CD0-8A68-36AD644CF398}"/>
              </a:ext>
            </a:extLst>
          </p:cNvPr>
          <p:cNvSpPr/>
          <p:nvPr/>
        </p:nvSpPr>
        <p:spPr>
          <a:xfrm>
            <a:off x="928777" y="1138678"/>
            <a:ext cx="10334445" cy="5127558"/>
          </a:xfrm>
          <a:prstGeom prst="rect">
            <a:avLst/>
          </a:prstGeom>
        </p:spPr>
        <p:txBody>
          <a:bodyPr wrap="square">
            <a:spAutoFit/>
          </a:bodyPr>
          <a:lstStyle/>
          <a:p>
            <a:pPr marL="457200" indent="-457200">
              <a:lnSpc>
                <a:spcPct val="105000"/>
              </a:lnSpc>
              <a:spcBef>
                <a:spcPts val="600"/>
              </a:spcBef>
              <a:buFont typeface="Arial" panose="020B0604020202020204" pitchFamily="34" charset="0"/>
              <a:buChar char="•"/>
            </a:pPr>
            <a:r>
              <a:rPr lang="en-US" sz="2400" dirty="0"/>
              <a:t>Linear Regression</a:t>
            </a:r>
          </a:p>
          <a:p>
            <a:pPr marL="914400" lvl="1" indent="-457200">
              <a:lnSpc>
                <a:spcPct val="105000"/>
              </a:lnSpc>
              <a:spcBef>
                <a:spcPts val="600"/>
              </a:spcBef>
              <a:buFont typeface="Arial" panose="020B0604020202020204" pitchFamily="34" charset="0"/>
              <a:buChar char="•"/>
            </a:pPr>
            <a:r>
              <a:rPr lang="en-US" sz="2400" dirty="0">
                <a:solidFill>
                  <a:srgbClr val="0070C0"/>
                </a:solidFill>
              </a:rPr>
              <a:t>Simple, Multiple, CAPM, Return-Risk Factor Models</a:t>
            </a:r>
          </a:p>
          <a:p>
            <a:pPr marL="457200" indent="-457200">
              <a:lnSpc>
                <a:spcPct val="105000"/>
              </a:lnSpc>
              <a:spcBef>
                <a:spcPts val="600"/>
              </a:spcBef>
              <a:buFont typeface="Arial" panose="020B0604020202020204" pitchFamily="34" charset="0"/>
              <a:buChar char="•"/>
            </a:pPr>
            <a:r>
              <a:rPr lang="en-US" sz="2400" dirty="0"/>
              <a:t>Polynomial Regression</a:t>
            </a:r>
          </a:p>
          <a:p>
            <a:pPr marL="914400" lvl="1" indent="-457200">
              <a:lnSpc>
                <a:spcPct val="105000"/>
              </a:lnSpc>
              <a:spcBef>
                <a:spcPts val="600"/>
              </a:spcBef>
              <a:buFont typeface="Arial" panose="020B0604020202020204" pitchFamily="34" charset="0"/>
              <a:buChar char="•"/>
            </a:pPr>
            <a:r>
              <a:rPr lang="en-US" sz="2400" dirty="0">
                <a:solidFill>
                  <a:srgbClr val="0070C0"/>
                </a:solidFill>
              </a:rPr>
              <a:t>Linear, Quadratic, Square Root, Cubic</a:t>
            </a:r>
          </a:p>
          <a:p>
            <a:pPr marL="914400" lvl="1" indent="-457200">
              <a:lnSpc>
                <a:spcPct val="105000"/>
              </a:lnSpc>
              <a:spcBef>
                <a:spcPts val="600"/>
              </a:spcBef>
              <a:buFont typeface="Arial" panose="020B0604020202020204" pitchFamily="34" charset="0"/>
              <a:buChar char="•"/>
            </a:pPr>
            <a:r>
              <a:rPr lang="en-US" sz="2400" dirty="0">
                <a:solidFill>
                  <a:srgbClr val="0070C0"/>
                </a:solidFill>
              </a:rPr>
              <a:t>Market Impact Models, Portfolio Optimization</a:t>
            </a:r>
          </a:p>
          <a:p>
            <a:pPr marL="457200" indent="-457200">
              <a:lnSpc>
                <a:spcPct val="105000"/>
              </a:lnSpc>
              <a:spcBef>
                <a:spcPts val="600"/>
              </a:spcBef>
              <a:buFont typeface="Arial" panose="020B0604020202020204" pitchFamily="34" charset="0"/>
              <a:buChar char="•"/>
            </a:pPr>
            <a:r>
              <a:rPr lang="en-US" sz="2400" dirty="0"/>
              <a:t>Log-Linear Regression</a:t>
            </a:r>
          </a:p>
          <a:p>
            <a:pPr marL="914400" lvl="1" indent="-457200">
              <a:lnSpc>
                <a:spcPct val="105000"/>
              </a:lnSpc>
              <a:spcBef>
                <a:spcPts val="600"/>
              </a:spcBef>
              <a:buFont typeface="Arial" panose="020B0604020202020204" pitchFamily="34" charset="0"/>
              <a:buChar char="•"/>
            </a:pPr>
            <a:r>
              <a:rPr lang="en-US" sz="2400" dirty="0">
                <a:solidFill>
                  <a:srgbClr val="0070C0"/>
                </a:solidFill>
              </a:rPr>
              <a:t>Cobb-Douglas Production Function (Economics), Market Impact Models</a:t>
            </a:r>
          </a:p>
          <a:p>
            <a:pPr marL="457200" indent="-457200">
              <a:lnSpc>
                <a:spcPct val="105000"/>
              </a:lnSpc>
              <a:spcBef>
                <a:spcPts val="600"/>
              </a:spcBef>
              <a:buFont typeface="Arial" panose="020B0604020202020204" pitchFamily="34" charset="0"/>
              <a:buChar char="•"/>
            </a:pPr>
            <a:r>
              <a:rPr lang="en-US" sz="2400" dirty="0"/>
              <a:t>Probability Model</a:t>
            </a:r>
          </a:p>
          <a:p>
            <a:pPr marL="914400" lvl="1" indent="-457200">
              <a:lnSpc>
                <a:spcPct val="105000"/>
              </a:lnSpc>
              <a:spcBef>
                <a:spcPts val="600"/>
              </a:spcBef>
              <a:buFont typeface="Arial" panose="020B0604020202020204" pitchFamily="34" charset="0"/>
              <a:buChar char="•"/>
            </a:pPr>
            <a:r>
              <a:rPr lang="en-US" sz="2400" dirty="0">
                <a:solidFill>
                  <a:srgbClr val="0070C0"/>
                </a:solidFill>
              </a:rPr>
              <a:t>Logit, </a:t>
            </a:r>
            <a:r>
              <a:rPr lang="en-US" sz="2400" dirty="0" err="1">
                <a:solidFill>
                  <a:srgbClr val="0070C0"/>
                </a:solidFill>
              </a:rPr>
              <a:t>Probit</a:t>
            </a:r>
            <a:r>
              <a:rPr lang="en-US" sz="2400" dirty="0">
                <a:solidFill>
                  <a:srgbClr val="0070C0"/>
                </a:solidFill>
              </a:rPr>
              <a:t>, LOM (Limit Order Models), SOR (Smart Order Routers)</a:t>
            </a:r>
          </a:p>
          <a:p>
            <a:pPr marL="457200" indent="-457200">
              <a:lnSpc>
                <a:spcPct val="105000"/>
              </a:lnSpc>
              <a:spcBef>
                <a:spcPts val="600"/>
              </a:spcBef>
              <a:buFont typeface="Arial" panose="020B0604020202020204" pitchFamily="34" charset="0"/>
              <a:buChar char="•"/>
            </a:pPr>
            <a:r>
              <a:rPr lang="en-US" sz="2400" dirty="0"/>
              <a:t>Non-Linear Model</a:t>
            </a:r>
          </a:p>
          <a:p>
            <a:pPr marL="914400" lvl="1" indent="-457200">
              <a:lnSpc>
                <a:spcPct val="105000"/>
              </a:lnSpc>
              <a:spcBef>
                <a:spcPts val="600"/>
              </a:spcBef>
              <a:buFont typeface="Arial" panose="020B0604020202020204" pitchFamily="34" charset="0"/>
              <a:buChar char="•"/>
            </a:pPr>
            <a:r>
              <a:rPr lang="en-US" sz="2400" dirty="0">
                <a:solidFill>
                  <a:srgbClr val="0070C0"/>
                </a:solidFill>
              </a:rPr>
              <a:t>Market Impact Models, Sports Models</a:t>
            </a:r>
          </a:p>
        </p:txBody>
      </p:sp>
    </p:spTree>
    <p:extLst>
      <p:ext uri="{BB962C8B-B14F-4D97-AF65-F5344CB8AC3E}">
        <p14:creationId xmlns:p14="http://schemas.microsoft.com/office/powerpoint/2010/main" val="394996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a:bodyPr>
          <a:lstStyle/>
          <a:p>
            <a:pPr algn="ctr"/>
            <a:r>
              <a:rPr lang="en-US" sz="3200" dirty="0"/>
              <a:t>F-Test Example</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1049000" cy="4347985"/>
              </a:xfrm>
              <a:prstGeom prst="rect">
                <a:avLst/>
              </a:prstGeom>
            </p:spPr>
            <p:txBody>
              <a:bodyPr wrap="square">
                <a:spAutoFit/>
              </a:bodyPr>
              <a:lstStyle/>
              <a:p>
                <a:r>
                  <a:rPr lang="en-US" sz="2400" dirty="0"/>
                  <a:t>Hypothesis Test of All Parameter Values</a:t>
                </a:r>
              </a:p>
              <a:p>
                <a:r>
                  <a:rPr lang="en-US" sz="2400" dirty="0"/>
                  <a:t>Our </a:t>
                </a:r>
                <a:r>
                  <a:rPr lang="en-US" sz="2400" dirty="0" err="1"/>
                  <a:t>FStat</a:t>
                </a:r>
                <a:r>
                  <a:rPr lang="en-US" sz="2400" dirty="0"/>
                  <a:t> has a F Distribution</a:t>
                </a:r>
              </a:p>
              <a:p>
                <a:endParaRPr lang="en-US" sz="2400" dirty="0"/>
              </a:p>
              <a:p>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𝐻</m:t>
                        </m:r>
                      </m:e>
                      <m:sub>
                        <m:r>
                          <a:rPr lang="en-US" sz="2400" i="1" dirty="0" smtClean="0">
                            <a:latin typeface="Cambria Math" panose="02040503050406030204" pitchFamily="18" charset="0"/>
                          </a:rPr>
                          <m:t>0</m:t>
                        </m:r>
                      </m:sub>
                    </m:sSub>
                    <m:r>
                      <a:rPr lang="en-US" sz="2400" i="1" dirty="0" smtClean="0">
                        <a:latin typeface="Cambria Math" panose="02040503050406030204" pitchFamily="18" charset="0"/>
                      </a:rPr>
                      <m:t>:</m:t>
                    </m:r>
                  </m:oMath>
                </a14:m>
                <a:r>
                  <a:rPr lang="en-US" sz="2400" i="1" dirty="0">
                    <a:latin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n-US" sz="2400" i="1">
                        <a:latin typeface="Cambria Math" panose="02040503050406030204" pitchFamily="18" charset="0"/>
                      </a:rPr>
                      <m:t>=0</m:t>
                    </m:r>
                  </m:oMath>
                </a14:m>
                <a:endParaRPr lang="en-US" sz="2400" dirty="0"/>
              </a:p>
              <a:p>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𝐻</m:t>
                        </m:r>
                      </m:e>
                      <m:sub>
                        <m:r>
                          <a:rPr lang="en-US" sz="2400" i="1" dirty="0" smtClean="0">
                            <a:latin typeface="Cambria Math" panose="02040503050406030204" pitchFamily="18" charset="0"/>
                          </a:rPr>
                          <m:t>1</m:t>
                        </m:r>
                      </m:sub>
                    </m:sSub>
                    <m:r>
                      <a:rPr lang="en-US" sz="2400" i="1" dirty="0" smtClean="0">
                        <a:latin typeface="Cambria Math" panose="02040503050406030204" pitchFamily="18" charset="0"/>
                      </a:rPr>
                      <m:t>:</m:t>
                    </m:r>
                  </m:oMath>
                </a14:m>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𝑛𝑜𝑡</m:t>
                    </m:r>
                    <m:r>
                      <a:rPr lang="en-US" sz="2400" b="0" i="1" smtClean="0">
                        <a:latin typeface="Cambria Math" panose="02040503050406030204" pitchFamily="18" charset="0"/>
                      </a:rPr>
                      <m:t> </m:t>
                    </m:r>
                    <m:r>
                      <a:rPr lang="en-US" sz="2400" b="0" i="1" smtClean="0">
                        <a:latin typeface="Cambria Math" panose="02040503050406030204" pitchFamily="18" charset="0"/>
                      </a:rPr>
                      <m:t>𝑧𝑒𝑟𝑜</m:t>
                    </m:r>
                    <m:r>
                      <a:rPr lang="en-US" sz="2400" b="0" i="1" smtClean="0">
                        <a:latin typeface="Cambria Math" panose="02040503050406030204" pitchFamily="18" charset="0"/>
                      </a:rPr>
                      <m:t> (</m:t>
                    </m:r>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𝑣𝑎𝑟𝑖𝑎𝑏𝑙𝑒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𝑠𝑖𝑔𝑛𝑖𝑓𝑖𝑐𝑎𝑛𝑡</m:t>
                    </m:r>
                    <m:r>
                      <a:rPr lang="en-US" sz="2400" b="0" i="1" smtClean="0">
                        <a:latin typeface="Cambria Math" panose="02040503050406030204" pitchFamily="18" charset="0"/>
                      </a:rPr>
                      <m:t>)</m:t>
                    </m:r>
                  </m:oMath>
                </a14:m>
                <a:endParaRPr lang="en-US" sz="2400" dirty="0"/>
              </a:p>
              <a:p>
                <a:endParaRPr lang="en-US" sz="2400" i="1" dirty="0">
                  <a:latin typeface="Cambria Math" panose="02040503050406030204" pitchFamily="18" charset="0"/>
                </a:endParaRPr>
              </a:p>
              <a:p>
                <a:r>
                  <a:rPr lang="en-US" sz="2400" i="1" dirty="0">
                    <a:latin typeface="Cambria Math" panose="02040503050406030204" pitchFamily="18" charset="0"/>
                  </a:rPr>
                  <a:t>Reject Null if:</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𝐹𝑆𝑡𝑎𝑡</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nary>
                                <m:naryPr>
                                  <m:chr m:val="∑"/>
                                  <m:subHide m:val="on"/>
                                  <m:supHide m:val="on"/>
                                  <m:ctrlPr>
                                    <a:rPr lang="en-US" sz="2400" i="1">
                                      <a:latin typeface="Cambria Math" panose="02040503050406030204" pitchFamily="18" charset="0"/>
                                      <a:ea typeface="Cambria Math" panose="02040503050406030204" pitchFamily="18" charset="0"/>
                                    </a:rPr>
                                  </m:ctrlPr>
                                </m:naryPr>
                                <m:sub/>
                                <m:sup/>
                                <m:e>
                                  <m:d>
                                    <m:dPr>
                                      <m:ctrlPr>
                                        <a:rPr lang="en-US"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e>
                                  </m:d>
                                </m:e>
                              </m:nary>
                            </m:e>
                            <m:sup>
                              <m:r>
                                <a:rPr lang="en-US" sz="2400" i="1">
                                  <a:latin typeface="Cambria Math" panose="02040503050406030204" pitchFamily="18" charset="0"/>
                                  <a:ea typeface="Cambria Math" panose="02040503050406030204" pitchFamily="18" charset="0"/>
                                </a:rPr>
                                <m:t>2</m:t>
                              </m:r>
                            </m:sup>
                          </m:sSup>
                        </m:num>
                        <m:den>
                          <m:f>
                            <m:fPr>
                              <m:type m:val="lin"/>
                              <m:ctrlPr>
                                <a:rPr lang="en-US" sz="2400" i="1">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nary>
                                    <m:naryPr>
                                      <m:chr m:val="∑"/>
                                      <m:subHide m:val="on"/>
                                      <m:supHide m:val="on"/>
                                      <m:ctrlPr>
                                        <a:rPr lang="en-US" sz="2400" i="1">
                                          <a:latin typeface="Cambria Math" panose="02040503050406030204" pitchFamily="18" charset="0"/>
                                          <a:ea typeface="Cambria Math" panose="02040503050406030204" pitchFamily="18" charset="0"/>
                                        </a:rPr>
                                      </m:ctrlPr>
                                    </m:naryPr>
                                    <m:sub/>
                                    <m:sup/>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e>
                                      </m:d>
                                    </m:e>
                                  </m:nary>
                                </m:e>
                                <m:sup>
                                  <m:r>
                                    <a:rPr lang="en-US" sz="2400" i="1">
                                      <a:latin typeface="Cambria Math" panose="02040503050406030204" pitchFamily="18" charset="0"/>
                                      <a:ea typeface="Cambria Math" panose="02040503050406030204" pitchFamily="18" charset="0"/>
                                    </a:rPr>
                                    <m:t>2</m:t>
                                  </m:r>
                                </m:sup>
                              </m:sSup>
                            </m:num>
                            <m:den>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−2</m:t>
                                  </m:r>
                                </m:e>
                              </m:d>
                            </m:den>
                          </m:f>
                        </m:den>
                      </m:f>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F</m:t>
                      </m:r>
                      <m:r>
                        <a:rPr lang="en-US" sz="240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n</m:t>
                      </m:r>
                      <m:r>
                        <a:rPr lang="en-US" sz="2400" b="0" i="0"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k</m:t>
                      </m:r>
                      <m:r>
                        <a:rPr lang="en-US" sz="2400" b="0" i="0" smtClean="0">
                          <a:latin typeface="Cambria Math" panose="02040503050406030204" pitchFamily="18" charset="0"/>
                          <a:ea typeface="Cambria Math" panose="02040503050406030204" pitchFamily="18" charset="0"/>
                        </a:rPr>
                        <m:t>−1,</m:t>
                      </m:r>
                      <m:r>
                        <m:rPr>
                          <m:sty m:val="p"/>
                        </m:rPr>
                        <a:rPr lang="en-US" sz="2400" b="0" i="0" smtClean="0">
                          <a:latin typeface="Cambria Math" panose="02040503050406030204" pitchFamily="18" charset="0"/>
                          <a:ea typeface="Cambria Math" panose="02040503050406030204" pitchFamily="18" charset="0"/>
                        </a:rPr>
                        <m:t>n</m:t>
                      </m:r>
                      <m:r>
                        <a:rPr lang="en-US" sz="2400" b="0" i="0" smtClean="0">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Alpha</m:t>
                      </m:r>
                      <m:r>
                        <a:rPr lang="en-US" sz="2400">
                          <a:latin typeface="Cambria Math" panose="02040503050406030204" pitchFamily="18" charset="0"/>
                          <a:ea typeface="Cambria Math" panose="02040503050406030204" pitchFamily="18" charset="0"/>
                        </a:rPr>
                        <m:t>)</m:t>
                      </m:r>
                    </m:oMath>
                  </m:oMathPara>
                </a14:m>
                <a:endParaRPr lang="en-US" sz="2400" dirty="0"/>
              </a:p>
              <a:p>
                <a:endParaRPr lang="en-US" sz="2400" dirty="0"/>
              </a:p>
              <a:p>
                <a:r>
                  <a:rPr lang="en-US" sz="2400" dirty="0"/>
                  <a:t>(We use T(Alpha)=2 as a rule of thumb.</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1049000" cy="4347985"/>
              </a:xfrm>
              <a:prstGeom prst="rect">
                <a:avLst/>
              </a:prstGeom>
              <a:blipFill>
                <a:blip r:embed="rId2"/>
                <a:stretch>
                  <a:fillRect l="-883" t="-1122" b="-2244"/>
                </a:stretch>
              </a:blipFill>
            </p:spPr>
            <p:txBody>
              <a:bodyPr/>
              <a:lstStyle/>
              <a:p>
                <a:r>
                  <a:rPr lang="en-US">
                    <a:noFill/>
                  </a:rPr>
                  <a:t> </a:t>
                </a:r>
              </a:p>
            </p:txBody>
          </p:sp>
        </mc:Fallback>
      </mc:AlternateContent>
    </p:spTree>
    <p:extLst>
      <p:ext uri="{BB962C8B-B14F-4D97-AF65-F5344CB8AC3E}">
        <p14:creationId xmlns:p14="http://schemas.microsoft.com/office/powerpoint/2010/main" val="1588980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F-Test Example</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F56CB6BC-C493-446C-B918-06EB932780B7}"/>
              </a:ext>
            </a:extLst>
          </p:cNvPr>
          <p:cNvPicPr>
            <a:picLocks noChangeAspect="1"/>
          </p:cNvPicPr>
          <p:nvPr/>
        </p:nvPicPr>
        <p:blipFill>
          <a:blip r:embed="rId2"/>
          <a:stretch>
            <a:fillRect/>
          </a:stretch>
        </p:blipFill>
        <p:spPr>
          <a:xfrm>
            <a:off x="1938479" y="1429169"/>
            <a:ext cx="7818363" cy="4683212"/>
          </a:xfrm>
          <a:prstGeom prst="rect">
            <a:avLst/>
          </a:prstGeom>
        </p:spPr>
      </p:pic>
      <p:sp>
        <p:nvSpPr>
          <p:cNvPr id="18" name="TextBox 17">
            <a:extLst>
              <a:ext uri="{FF2B5EF4-FFF2-40B4-BE49-F238E27FC236}">
                <a16:creationId xmlns:a16="http://schemas.microsoft.com/office/drawing/2014/main" id="{4F075BE6-FFB8-4728-96EE-E86D2DACB05E}"/>
              </a:ext>
            </a:extLst>
          </p:cNvPr>
          <p:cNvSpPr txBox="1"/>
          <p:nvPr/>
        </p:nvSpPr>
        <p:spPr>
          <a:xfrm>
            <a:off x="7234689" y="2323178"/>
            <a:ext cx="1974717" cy="369332"/>
          </a:xfrm>
          <a:prstGeom prst="rect">
            <a:avLst/>
          </a:prstGeom>
          <a:noFill/>
        </p:spPr>
        <p:txBody>
          <a:bodyPr wrap="square" rtlCol="0">
            <a:spAutoFit/>
          </a:bodyPr>
          <a:lstStyle/>
          <a:p>
            <a:r>
              <a:rPr lang="en-US" dirty="0"/>
              <a:t>Reject Null if </a:t>
            </a:r>
            <a:r>
              <a:rPr lang="en-US" dirty="0" err="1"/>
              <a:t>FStat</a:t>
            </a:r>
            <a:endParaRPr lang="en-US" dirty="0"/>
          </a:p>
        </p:txBody>
      </p:sp>
      <p:sp>
        <p:nvSpPr>
          <p:cNvPr id="19" name="TextBox 18">
            <a:extLst>
              <a:ext uri="{FF2B5EF4-FFF2-40B4-BE49-F238E27FC236}">
                <a16:creationId xmlns:a16="http://schemas.microsoft.com/office/drawing/2014/main" id="{9E35C96E-2BDA-4AC2-824C-8CEA7F884986}"/>
              </a:ext>
            </a:extLst>
          </p:cNvPr>
          <p:cNvSpPr txBox="1"/>
          <p:nvPr/>
        </p:nvSpPr>
        <p:spPr>
          <a:xfrm>
            <a:off x="3808371" y="2160992"/>
            <a:ext cx="2524335" cy="369332"/>
          </a:xfrm>
          <a:prstGeom prst="rect">
            <a:avLst/>
          </a:prstGeom>
          <a:noFill/>
        </p:spPr>
        <p:txBody>
          <a:bodyPr wrap="square" rtlCol="0">
            <a:spAutoFit/>
          </a:bodyPr>
          <a:lstStyle/>
          <a:p>
            <a:r>
              <a:rPr lang="en-US" dirty="0"/>
              <a:t>Fail to Reject Null if </a:t>
            </a:r>
            <a:r>
              <a:rPr lang="en-US" dirty="0" err="1"/>
              <a:t>FStat</a:t>
            </a:r>
            <a:endParaRPr lang="en-US" dirty="0"/>
          </a:p>
        </p:txBody>
      </p:sp>
      <p:cxnSp>
        <p:nvCxnSpPr>
          <p:cNvPr id="20" name="Straight Arrow Connector 19">
            <a:extLst>
              <a:ext uri="{FF2B5EF4-FFF2-40B4-BE49-F238E27FC236}">
                <a16:creationId xmlns:a16="http://schemas.microsoft.com/office/drawing/2014/main" id="{AF5513AC-A41E-4E8E-BC24-466DFD90A84C}"/>
              </a:ext>
            </a:extLst>
          </p:cNvPr>
          <p:cNvCxnSpPr>
            <a:cxnSpLocks/>
          </p:cNvCxnSpPr>
          <p:nvPr/>
        </p:nvCxnSpPr>
        <p:spPr>
          <a:xfrm flipH="1">
            <a:off x="4665750" y="2624417"/>
            <a:ext cx="194553" cy="202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6A15B2-B3D2-4576-B217-4ECE9F0C621F}"/>
              </a:ext>
            </a:extLst>
          </p:cNvPr>
          <p:cNvCxnSpPr>
            <a:cxnSpLocks/>
          </p:cNvCxnSpPr>
          <p:nvPr/>
        </p:nvCxnSpPr>
        <p:spPr>
          <a:xfrm flipH="1">
            <a:off x="7782128" y="2692510"/>
            <a:ext cx="328306" cy="21810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90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624866"/>
            <a:ext cx="10023486" cy="5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i="1" dirty="0">
                <a:solidFill>
                  <a:srgbClr val="0070C0"/>
                </a:solidFill>
                <a:latin typeface="+mn-lt"/>
              </a:rPr>
              <a:t>Comparison of </a:t>
            </a:r>
            <a:r>
              <a:rPr lang="en-US" sz="2800" i="1" dirty="0" err="1">
                <a:solidFill>
                  <a:srgbClr val="0070C0"/>
                </a:solidFill>
                <a:latin typeface="+mn-lt"/>
              </a:rPr>
              <a:t>TTest</a:t>
            </a:r>
            <a:r>
              <a:rPr lang="en-US" sz="2800" i="1" dirty="0">
                <a:solidFill>
                  <a:srgbClr val="0070C0"/>
                </a:solidFill>
                <a:latin typeface="+mn-lt"/>
              </a:rPr>
              <a:t> &amp; </a:t>
            </a:r>
            <a:r>
              <a:rPr lang="en-US" sz="2800" i="1" dirty="0" err="1">
                <a:solidFill>
                  <a:srgbClr val="0070C0"/>
                </a:solidFill>
                <a:latin typeface="+mn-lt"/>
              </a:rPr>
              <a:t>FTest</a:t>
            </a:r>
            <a:endParaRPr lang="en-US" sz="2800" i="1" dirty="0">
              <a:solidFill>
                <a:srgbClr val="0070C0"/>
              </a:solidFill>
              <a:latin typeface="+mn-lt"/>
            </a:endParaRPr>
          </a:p>
        </p:txBody>
      </p:sp>
      <p:cxnSp>
        <p:nvCxnSpPr>
          <p:cNvPr id="3" name="Straight Connector 2"/>
          <p:cNvCxnSpPr>
            <a:cxnSpLocks/>
          </p:cNvCxnSpPr>
          <p:nvPr/>
        </p:nvCxnSpPr>
        <p:spPr>
          <a:xfrm>
            <a:off x="1106630" y="3158836"/>
            <a:ext cx="1002348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7771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Question #1</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515600" cy="4893647"/>
              </a:xfrm>
              <a:prstGeom prst="rect">
                <a:avLst/>
              </a:prstGeom>
            </p:spPr>
            <p:txBody>
              <a:bodyPr wrap="square">
                <a:spAutoFit/>
              </a:bodyPr>
              <a:lstStyle/>
              <a:p>
                <a:r>
                  <a:rPr lang="en-US" sz="2400" dirty="0"/>
                  <a:t>Is it possible to have OLS Regression results with:</a:t>
                </a:r>
              </a:p>
              <a:p>
                <a:pPr marL="342900" indent="-342900">
                  <a:buFont typeface="Arial" panose="020B0604020202020204" pitchFamily="34" charset="0"/>
                  <a:buChar char="•"/>
                </a:pPr>
                <a:endParaRPr lang="en-US" sz="2400" dirty="0"/>
              </a:p>
              <a:p>
                <a:r>
                  <a:rPr lang="en-US" sz="2400" dirty="0"/>
                  <a:t>	Accept all T-Test as significant (e.g., &gt;2)</a:t>
                </a:r>
              </a:p>
              <a:p>
                <a:pPr marL="342900" indent="-342900">
                  <a:buFont typeface="Arial" panose="020B0604020202020204" pitchFamily="34" charset="0"/>
                  <a:buChar char="•"/>
                </a:pPr>
                <a:endParaRPr lang="en-US" sz="2400" dirty="0"/>
              </a:p>
              <a:p>
                <a:pPr marL="914400" indent="-914400"/>
                <a:r>
                  <a:rPr lang="en-US" sz="2400" dirty="0"/>
                  <a:t>	Fail to Accept F-Test? (Meaning that NOT at least one of the factors are significant), and therefore, the explanatory factors are not believed to be statistically significant.</a:t>
                </a:r>
              </a:p>
              <a:p>
                <a:pPr marL="914400" indent="-914400"/>
                <a:endParaRPr lang="en-US" sz="2400" dirty="0"/>
              </a:p>
              <a:p>
                <a:pPr marL="914400" indent="-914400"/>
                <a:r>
                  <a:rPr lang="en-US" sz="2400" dirty="0"/>
                  <a:t>E.g., Is it possible to have:</a:t>
                </a:r>
              </a:p>
              <a:p>
                <a:pPr marL="914400" indent="-914400"/>
                <a:endParaRPr lang="en-US" sz="2400" dirty="0"/>
              </a:p>
              <a:p>
                <a:pPr marL="1828800" lvl="2" indent="-914400"/>
                <a:r>
                  <a:rPr lang="en-US" sz="2400" dirty="0"/>
                  <a:t>Each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0 </m:t>
                    </m:r>
                  </m:oMath>
                </a14:m>
                <a:r>
                  <a:rPr lang="en-US" sz="2400" dirty="0"/>
                  <a:t>individually</a:t>
                </a:r>
              </a:p>
              <a:p>
                <a:pPr marL="1828800" lvl="2" indent="-914400"/>
                <a:endParaRPr lang="en-US" sz="2400" dirty="0"/>
              </a:p>
              <a:p>
                <a:pPr marL="1828800" lvl="2" indent="-914400"/>
                <a:r>
                  <a:rPr lang="en-US" sz="2400" b="0" dirty="0"/>
                  <a:t>But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=0</m:t>
                    </m:r>
                  </m:oMath>
                </a14:m>
                <a:r>
                  <a:rPr lang="en-US" sz="2400" dirty="0"/>
                  <a:t> combined</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515600" cy="4893647"/>
              </a:xfrm>
              <a:prstGeom prst="rect">
                <a:avLst/>
              </a:prstGeom>
              <a:blipFill>
                <a:blip r:embed="rId2"/>
                <a:stretch>
                  <a:fillRect l="-928" t="-998" b="-1995"/>
                </a:stretch>
              </a:blipFill>
            </p:spPr>
            <p:txBody>
              <a:bodyPr/>
              <a:lstStyle/>
              <a:p>
                <a:r>
                  <a:rPr lang="en-US">
                    <a:noFill/>
                  </a:rPr>
                  <a:t> </a:t>
                </a:r>
              </a:p>
            </p:txBody>
          </p:sp>
        </mc:Fallback>
      </mc:AlternateContent>
    </p:spTree>
    <p:extLst>
      <p:ext uri="{BB962C8B-B14F-4D97-AF65-F5344CB8AC3E}">
        <p14:creationId xmlns:p14="http://schemas.microsoft.com/office/powerpoint/2010/main" val="3551185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Question #1 - Solution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5156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m:t>
                          </m:r>
                        </m:sub>
                      </m:sSub>
                    </m:oMath>
                  </m:oMathPara>
                </a14:m>
                <a:endParaRPr lang="en-US" sz="2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515600" cy="461665"/>
              </a:xfrm>
              <a:prstGeom prst="rect">
                <a:avLst/>
              </a:prstGeom>
              <a:blipFill>
                <a:blip r:embed="rId2"/>
                <a:stretch>
                  <a:fillRect t="-4000" b="-10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E4E368F-BC5C-47C5-954D-1E90D9E1A180}"/>
              </a:ext>
            </a:extLst>
          </p:cNvPr>
          <p:cNvSpPr txBox="1"/>
          <p:nvPr/>
        </p:nvSpPr>
        <p:spPr>
          <a:xfrm>
            <a:off x="838200" y="5505170"/>
            <a:ext cx="9859212" cy="584775"/>
          </a:xfrm>
          <a:prstGeom prst="rect">
            <a:avLst/>
          </a:prstGeom>
          <a:noFill/>
        </p:spPr>
        <p:txBody>
          <a:bodyPr wrap="square" rtlCol="0">
            <a:spAutoFit/>
          </a:bodyPr>
          <a:lstStyle/>
          <a:p>
            <a:r>
              <a:rPr lang="en-US" sz="1600" dirty="0"/>
              <a:t>In this regression we have significant T-Test for each parameter, and we have a significant F-Test for all the parameters together.</a:t>
            </a:r>
          </a:p>
        </p:txBody>
      </p:sp>
      <p:pic>
        <p:nvPicPr>
          <p:cNvPr id="6" name="Picture 5">
            <a:extLst>
              <a:ext uri="{FF2B5EF4-FFF2-40B4-BE49-F238E27FC236}">
                <a16:creationId xmlns:a16="http://schemas.microsoft.com/office/drawing/2014/main" id="{8C96693E-C316-4894-BEE2-3E3F364F27E8}"/>
              </a:ext>
            </a:extLst>
          </p:cNvPr>
          <p:cNvPicPr>
            <a:picLocks noChangeAspect="1"/>
          </p:cNvPicPr>
          <p:nvPr/>
        </p:nvPicPr>
        <p:blipFill>
          <a:blip r:embed="rId3"/>
          <a:stretch>
            <a:fillRect/>
          </a:stretch>
        </p:blipFill>
        <p:spPr>
          <a:xfrm>
            <a:off x="815861" y="1885009"/>
            <a:ext cx="9903890" cy="3428654"/>
          </a:xfrm>
          <a:prstGeom prst="rect">
            <a:avLst/>
          </a:prstGeom>
        </p:spPr>
      </p:pic>
    </p:spTree>
    <p:extLst>
      <p:ext uri="{BB962C8B-B14F-4D97-AF65-F5344CB8AC3E}">
        <p14:creationId xmlns:p14="http://schemas.microsoft.com/office/powerpoint/2010/main" val="3646574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Question #2</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515600" cy="4524315"/>
              </a:xfrm>
              <a:prstGeom prst="rect">
                <a:avLst/>
              </a:prstGeom>
            </p:spPr>
            <p:txBody>
              <a:bodyPr wrap="square">
                <a:spAutoFit/>
              </a:bodyPr>
              <a:lstStyle/>
              <a:p>
                <a:r>
                  <a:rPr lang="en-US" sz="2400" i="1" dirty="0">
                    <a:latin typeface="Cambria Math" panose="02040503050406030204" pitchFamily="18" charset="0"/>
                  </a:rPr>
                  <a:t>Now, let us</a:t>
                </a:r>
              </a:p>
              <a:p>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m:t>
                          </m:r>
                        </m:sub>
                      </m:sSub>
                    </m:oMath>
                  </m:oMathPara>
                </a14:m>
                <a:endParaRPr lang="en-US" sz="2400" dirty="0"/>
              </a:p>
              <a:p>
                <a:endParaRPr lang="en-US" sz="2400" dirty="0"/>
              </a:p>
              <a:p>
                <a:r>
                  <a:rPr lang="en-US" sz="2400" dirty="0"/>
                  <a:t>Let,</a:t>
                </a:r>
              </a:p>
              <a:p>
                <a:pPr lvl="1"/>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	</m:t>
                      </m:r>
                      <m:r>
                        <a:rPr lang="en-US" sz="2400" i="1" dirty="0" smtClean="0">
                          <a:latin typeface="Cambria Math" panose="02040503050406030204" pitchFamily="18" charset="0"/>
                        </a:rPr>
                        <m:t>𝑌</m:t>
                      </m:r>
                      <m:r>
                        <a:rPr lang="en-US" sz="2400" i="1" dirty="0" smtClean="0">
                          <a:latin typeface="Cambria Math" panose="02040503050406030204" pitchFamily="18" charset="0"/>
                        </a:rPr>
                        <m:t>= </m:t>
                      </m:r>
                      <m:r>
                        <a:rPr lang="en-US" sz="2400" i="1" dirty="0" smtClean="0">
                          <a:latin typeface="Cambria Math" panose="02040503050406030204" pitchFamily="18" charset="0"/>
                        </a:rPr>
                        <m:t>𝑟𝑎𝑛𝑑</m:t>
                      </m:r>
                      <m:r>
                        <a:rPr lang="en-US" sz="2400" i="1" dirty="0" smtClean="0">
                          <a:latin typeface="Cambria Math" panose="02040503050406030204" pitchFamily="18" charset="0"/>
                        </a:rPr>
                        <m:t>()∗10</m:t>
                      </m:r>
                    </m:oMath>
                  </m:oMathPara>
                </a14:m>
                <a:endParaRPr lang="en-US" sz="2400" dirty="0"/>
              </a:p>
              <a:p>
                <a:pPr lvl="1"/>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𝑟𝑎𝑛𝑑</m:t>
                      </m:r>
                      <m:r>
                        <a:rPr lang="en-US" sz="2400" i="1" dirty="0" smtClean="0">
                          <a:latin typeface="Cambria Math" panose="02040503050406030204" pitchFamily="18" charset="0"/>
                        </a:rPr>
                        <m:t>()</m:t>
                      </m:r>
                    </m:oMath>
                  </m:oMathPara>
                </a14:m>
                <a:endParaRPr lang="en-US" sz="2400" dirty="0"/>
              </a:p>
              <a:p>
                <a:pPr lvl="1"/>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b="0" i="1" dirty="0" smtClean="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𝑟𝑎𝑛𝑑</m:t>
                      </m:r>
                      <m:r>
                        <a:rPr lang="en-US" sz="2400" i="1" dirty="0">
                          <a:latin typeface="Cambria Math" panose="02040503050406030204" pitchFamily="18" charset="0"/>
                        </a:rPr>
                        <m:t>()</m:t>
                      </m:r>
                    </m:oMath>
                  </m:oMathPara>
                </a14:m>
                <a:endParaRPr lang="en-US" sz="2400" dirty="0"/>
              </a:p>
              <a:p>
                <a:pPr lvl="1"/>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𝑟𝑎𝑛𝑑</m:t>
                      </m:r>
                      <m:r>
                        <a:rPr lang="en-US" sz="2400" i="1" dirty="0">
                          <a:latin typeface="Cambria Math" panose="02040503050406030204" pitchFamily="18" charset="0"/>
                        </a:rPr>
                        <m:t>()</m:t>
                      </m:r>
                    </m:oMath>
                  </m:oMathPara>
                </a14:m>
                <a:endParaRPr lang="en-US" sz="2400" dirty="0"/>
              </a:p>
              <a:p>
                <a:endParaRPr lang="en-US" sz="2400" dirty="0"/>
              </a:p>
              <a:p>
                <a:endParaRPr lang="en-US" sz="2400" dirty="0"/>
              </a:p>
              <a:p>
                <a:endParaRPr lang="en-US" sz="2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515600" cy="4524315"/>
              </a:xfrm>
              <a:prstGeom prst="rect">
                <a:avLst/>
              </a:prstGeom>
              <a:blipFill>
                <a:blip r:embed="rId2"/>
                <a:stretch>
                  <a:fillRect l="-928" t="-1078"/>
                </a:stretch>
              </a:blipFill>
            </p:spPr>
            <p:txBody>
              <a:bodyPr/>
              <a:lstStyle/>
              <a:p>
                <a:r>
                  <a:rPr lang="en-US">
                    <a:noFill/>
                  </a:rPr>
                  <a:t> </a:t>
                </a:r>
              </a:p>
            </p:txBody>
          </p:sp>
        </mc:Fallback>
      </mc:AlternateContent>
    </p:spTree>
    <p:extLst>
      <p:ext uri="{BB962C8B-B14F-4D97-AF65-F5344CB8AC3E}">
        <p14:creationId xmlns:p14="http://schemas.microsoft.com/office/powerpoint/2010/main" val="301694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Question #2 - Solution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8D5EA06-F984-47A5-9171-D61CFB6932A3}"/>
                  </a:ext>
                </a:extLst>
              </p:cNvPr>
              <p:cNvSpPr/>
              <p:nvPr/>
            </p:nvSpPr>
            <p:spPr>
              <a:xfrm>
                <a:off x="3779243" y="937666"/>
                <a:ext cx="416724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dirty="0"/>
              </a:p>
            </p:txBody>
          </p:sp>
        </mc:Choice>
        <mc:Fallback xmlns="">
          <p:sp>
            <p:nvSpPr>
              <p:cNvPr id="6" name="Rectangle 5">
                <a:extLst>
                  <a:ext uri="{FF2B5EF4-FFF2-40B4-BE49-F238E27FC236}">
                    <a16:creationId xmlns:a16="http://schemas.microsoft.com/office/drawing/2014/main" id="{88D5EA06-F984-47A5-9171-D61CFB6932A3}"/>
                  </a:ext>
                </a:extLst>
              </p:cNvPr>
              <p:cNvSpPr>
                <a:spLocks noRot="1" noChangeAspect="1" noMove="1" noResize="1" noEditPoints="1" noAdjustHandles="1" noChangeArrowheads="1" noChangeShapeType="1" noTextEdit="1"/>
              </p:cNvSpPr>
              <p:nvPr/>
            </p:nvSpPr>
            <p:spPr>
              <a:xfrm>
                <a:off x="3779243" y="937666"/>
                <a:ext cx="4167249" cy="369332"/>
              </a:xfrm>
              <a:prstGeom prst="rect">
                <a:avLst/>
              </a:prstGeom>
              <a:blipFill>
                <a:blip r:embed="rId2"/>
                <a:stretch>
                  <a:fillRect t="-6667" b="-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ECD07AD-A281-4321-8009-E0708E1951D5}"/>
              </a:ext>
            </a:extLst>
          </p:cNvPr>
          <p:cNvSpPr txBox="1"/>
          <p:nvPr/>
        </p:nvSpPr>
        <p:spPr>
          <a:xfrm>
            <a:off x="838200" y="5139268"/>
            <a:ext cx="10165017" cy="1077218"/>
          </a:xfrm>
          <a:prstGeom prst="rect">
            <a:avLst/>
          </a:prstGeom>
          <a:noFill/>
        </p:spPr>
        <p:txBody>
          <a:bodyPr wrap="square" rtlCol="0">
            <a:spAutoFit/>
          </a:bodyPr>
          <a:lstStyle/>
          <a:p>
            <a:r>
              <a:rPr lang="en-US" sz="1600" dirty="0"/>
              <a:t>In this regression we have high R2 and significant T-Test for each parameter, but the F-Test for all the parameters together is not significant. Therefore, this set of x factors is not significant predictors of the y variable. We cannot ignore the F-Test!</a:t>
            </a:r>
          </a:p>
          <a:p>
            <a:r>
              <a:rPr lang="en-US" sz="1600" dirty="0"/>
              <a:t>This makes sense since the x variables are random numbers. </a:t>
            </a:r>
          </a:p>
        </p:txBody>
      </p:sp>
      <p:pic>
        <p:nvPicPr>
          <p:cNvPr id="3" name="Picture 2">
            <a:extLst>
              <a:ext uri="{FF2B5EF4-FFF2-40B4-BE49-F238E27FC236}">
                <a16:creationId xmlns:a16="http://schemas.microsoft.com/office/drawing/2014/main" id="{592909C7-EB6B-4185-A285-53A8883E2406}"/>
              </a:ext>
            </a:extLst>
          </p:cNvPr>
          <p:cNvPicPr>
            <a:picLocks noChangeAspect="1"/>
          </p:cNvPicPr>
          <p:nvPr/>
        </p:nvPicPr>
        <p:blipFill>
          <a:blip r:embed="rId3"/>
          <a:stretch>
            <a:fillRect/>
          </a:stretch>
        </p:blipFill>
        <p:spPr>
          <a:xfrm>
            <a:off x="838200" y="1448332"/>
            <a:ext cx="10165017" cy="3507125"/>
          </a:xfrm>
          <a:prstGeom prst="rect">
            <a:avLst/>
          </a:prstGeom>
        </p:spPr>
      </p:pic>
    </p:spTree>
    <p:extLst>
      <p:ext uri="{BB962C8B-B14F-4D97-AF65-F5344CB8AC3E}">
        <p14:creationId xmlns:p14="http://schemas.microsoft.com/office/powerpoint/2010/main" val="2002343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Question #3</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515600" cy="4524315"/>
              </a:xfrm>
              <a:prstGeom prst="rect">
                <a:avLst/>
              </a:prstGeom>
            </p:spPr>
            <p:txBody>
              <a:bodyPr wrap="square">
                <a:spAutoFit/>
              </a:bodyPr>
              <a:lstStyle/>
              <a:p>
                <a:r>
                  <a:rPr lang="en-US" sz="2400" i="1" dirty="0">
                    <a:latin typeface="Cambria Math" panose="02040503050406030204" pitchFamily="18" charset="0"/>
                  </a:rPr>
                  <a:t>Now, let us</a:t>
                </a:r>
              </a:p>
              <a:p>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m:t>
                          </m:r>
                        </m:sub>
                      </m:sSub>
                    </m:oMath>
                  </m:oMathPara>
                </a14:m>
                <a:endParaRPr lang="en-US" sz="2400" dirty="0"/>
              </a:p>
              <a:p>
                <a:endParaRPr lang="en-US" sz="2400" dirty="0"/>
              </a:p>
              <a:p>
                <a:r>
                  <a:rPr lang="en-US" sz="2400" dirty="0"/>
                  <a:t>Let,</a:t>
                </a:r>
              </a:p>
              <a:p>
                <a:pPr lvl="1"/>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	</m:t>
                      </m:r>
                      <m:r>
                        <a:rPr lang="en-US" sz="2400" i="1" dirty="0" smtClean="0">
                          <a:latin typeface="Cambria Math" panose="02040503050406030204" pitchFamily="18" charset="0"/>
                        </a:rPr>
                        <m:t>𝑌</m:t>
                      </m:r>
                      <m:r>
                        <a:rPr lang="en-US" sz="2400" i="1" dirty="0" smtClean="0">
                          <a:latin typeface="Cambria Math" panose="02040503050406030204" pitchFamily="18" charset="0"/>
                        </a:rPr>
                        <m:t>= </m:t>
                      </m:r>
                      <m:r>
                        <a:rPr lang="en-US" sz="2400" i="1" dirty="0" smtClean="0">
                          <a:latin typeface="Cambria Math" panose="02040503050406030204" pitchFamily="18" charset="0"/>
                        </a:rPr>
                        <m:t>𝑟𝑎𝑛𝑑</m:t>
                      </m:r>
                      <m:r>
                        <a:rPr lang="en-US" sz="2400" i="1" dirty="0" smtClean="0">
                          <a:latin typeface="Cambria Math" panose="02040503050406030204" pitchFamily="18" charset="0"/>
                        </a:rPr>
                        <m:t>()∗10</m:t>
                      </m:r>
                    </m:oMath>
                  </m:oMathPara>
                </a14:m>
                <a:endParaRPr lang="en-US" sz="2400" dirty="0"/>
              </a:p>
              <a:p>
                <a:pPr lvl="1"/>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𝑟𝑎𝑛𝑑</m:t>
                      </m:r>
                      <m:r>
                        <a:rPr lang="en-US" sz="2400" i="1" dirty="0" smtClean="0">
                          <a:latin typeface="Cambria Math" panose="02040503050406030204" pitchFamily="18" charset="0"/>
                        </a:rPr>
                        <m:t>()</m:t>
                      </m:r>
                    </m:oMath>
                  </m:oMathPara>
                </a14:m>
                <a:endParaRPr lang="en-US" sz="2400" dirty="0"/>
              </a:p>
              <a:p>
                <a:pPr lvl="1"/>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b="0" i="1" dirty="0" smtClean="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𝑟𝑎𝑛𝑑</m:t>
                      </m:r>
                      <m:r>
                        <a:rPr lang="en-US" sz="2400" i="1" dirty="0">
                          <a:latin typeface="Cambria Math" panose="02040503050406030204" pitchFamily="18" charset="0"/>
                        </a:rPr>
                        <m:t>()</m:t>
                      </m:r>
                    </m:oMath>
                  </m:oMathPara>
                </a14:m>
                <a:endParaRPr lang="en-US" sz="2400" dirty="0"/>
              </a:p>
              <a:p>
                <a:pPr lvl="1"/>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𝑟𝑎𝑛𝑑</m:t>
                      </m:r>
                      <m:r>
                        <a:rPr lang="en-US" sz="2400" i="1" dirty="0">
                          <a:latin typeface="Cambria Math" panose="02040503050406030204" pitchFamily="18" charset="0"/>
                        </a:rPr>
                        <m:t>()</m:t>
                      </m:r>
                    </m:oMath>
                  </m:oMathPara>
                </a14:m>
                <a:endParaRPr lang="en-US" sz="2400" dirty="0"/>
              </a:p>
              <a:p>
                <a:endParaRPr lang="en-US" sz="2400" dirty="0"/>
              </a:p>
              <a:p>
                <a:endParaRPr lang="en-US" sz="2400" dirty="0"/>
              </a:p>
              <a:p>
                <a:endParaRPr lang="en-US" sz="2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515600" cy="4524315"/>
              </a:xfrm>
              <a:prstGeom prst="rect">
                <a:avLst/>
              </a:prstGeom>
              <a:blipFill>
                <a:blip r:embed="rId2"/>
                <a:stretch>
                  <a:fillRect l="-928" t="-1078"/>
                </a:stretch>
              </a:blipFill>
            </p:spPr>
            <p:txBody>
              <a:bodyPr/>
              <a:lstStyle/>
              <a:p>
                <a:r>
                  <a:rPr lang="en-US">
                    <a:noFill/>
                  </a:rPr>
                  <a:t> </a:t>
                </a:r>
              </a:p>
            </p:txBody>
          </p:sp>
        </mc:Fallback>
      </mc:AlternateContent>
    </p:spTree>
    <p:extLst>
      <p:ext uri="{BB962C8B-B14F-4D97-AF65-F5344CB8AC3E}">
        <p14:creationId xmlns:p14="http://schemas.microsoft.com/office/powerpoint/2010/main" val="155869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Question #3 - Solution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8D5EA06-F984-47A5-9171-D61CFB6932A3}"/>
                  </a:ext>
                </a:extLst>
              </p:cNvPr>
              <p:cNvSpPr/>
              <p:nvPr/>
            </p:nvSpPr>
            <p:spPr>
              <a:xfrm>
                <a:off x="3779243" y="937666"/>
                <a:ext cx="416724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dirty="0"/>
              </a:p>
            </p:txBody>
          </p:sp>
        </mc:Choice>
        <mc:Fallback xmlns="">
          <p:sp>
            <p:nvSpPr>
              <p:cNvPr id="6" name="Rectangle 5">
                <a:extLst>
                  <a:ext uri="{FF2B5EF4-FFF2-40B4-BE49-F238E27FC236}">
                    <a16:creationId xmlns:a16="http://schemas.microsoft.com/office/drawing/2014/main" id="{88D5EA06-F984-47A5-9171-D61CFB6932A3}"/>
                  </a:ext>
                </a:extLst>
              </p:cNvPr>
              <p:cNvSpPr>
                <a:spLocks noRot="1" noChangeAspect="1" noMove="1" noResize="1" noEditPoints="1" noAdjustHandles="1" noChangeArrowheads="1" noChangeShapeType="1" noTextEdit="1"/>
              </p:cNvSpPr>
              <p:nvPr/>
            </p:nvSpPr>
            <p:spPr>
              <a:xfrm>
                <a:off x="3779243" y="937666"/>
                <a:ext cx="4167249" cy="369332"/>
              </a:xfrm>
              <a:prstGeom prst="rect">
                <a:avLst/>
              </a:prstGeom>
              <a:blipFill>
                <a:blip r:embed="rId2"/>
                <a:stretch>
                  <a:fillRect t="-6667" b="-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ECD07AD-A281-4321-8009-E0708E1951D5}"/>
              </a:ext>
            </a:extLst>
          </p:cNvPr>
          <p:cNvSpPr txBox="1"/>
          <p:nvPr/>
        </p:nvSpPr>
        <p:spPr>
          <a:xfrm>
            <a:off x="838200" y="5139268"/>
            <a:ext cx="10165017" cy="830997"/>
          </a:xfrm>
          <a:prstGeom prst="rect">
            <a:avLst/>
          </a:prstGeom>
          <a:noFill/>
        </p:spPr>
        <p:txBody>
          <a:bodyPr wrap="square" rtlCol="0">
            <a:spAutoFit/>
          </a:bodyPr>
          <a:lstStyle/>
          <a:p>
            <a:r>
              <a:rPr lang="en-US" sz="1600" dirty="0"/>
              <a:t>In this regression we have high R2 and significant F-Test, but the T-Test is insignificant for each variable. </a:t>
            </a:r>
          </a:p>
          <a:p>
            <a:r>
              <a:rPr lang="en-US" sz="1600" dirty="0"/>
              <a:t>Therefore, this set of x factors is not significant predictors of the y variable. We cannot ignore the F-Test!</a:t>
            </a:r>
          </a:p>
          <a:p>
            <a:r>
              <a:rPr lang="en-US" sz="1600" dirty="0"/>
              <a:t>This makes sense since the x variables are random numbers. </a:t>
            </a:r>
          </a:p>
        </p:txBody>
      </p:sp>
      <p:pic>
        <p:nvPicPr>
          <p:cNvPr id="4" name="Picture 3">
            <a:extLst>
              <a:ext uri="{FF2B5EF4-FFF2-40B4-BE49-F238E27FC236}">
                <a16:creationId xmlns:a16="http://schemas.microsoft.com/office/drawing/2014/main" id="{3B230CF6-365A-4AA0-B6E5-6A1F65060E3C}"/>
              </a:ext>
            </a:extLst>
          </p:cNvPr>
          <p:cNvPicPr>
            <a:picLocks noChangeAspect="1"/>
          </p:cNvPicPr>
          <p:nvPr/>
        </p:nvPicPr>
        <p:blipFill>
          <a:blip r:embed="rId3"/>
          <a:stretch>
            <a:fillRect/>
          </a:stretch>
        </p:blipFill>
        <p:spPr>
          <a:xfrm>
            <a:off x="1512632" y="1425154"/>
            <a:ext cx="8662006" cy="3625395"/>
          </a:xfrm>
          <a:prstGeom prst="rect">
            <a:avLst/>
          </a:prstGeom>
        </p:spPr>
      </p:pic>
    </p:spTree>
    <p:extLst>
      <p:ext uri="{BB962C8B-B14F-4D97-AF65-F5344CB8AC3E}">
        <p14:creationId xmlns:p14="http://schemas.microsoft.com/office/powerpoint/2010/main" val="2515570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1106630" y="2624866"/>
            <a:ext cx="10023486" cy="5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i="1" dirty="0">
                <a:solidFill>
                  <a:srgbClr val="0070C0"/>
                </a:solidFill>
                <a:latin typeface="+mn-lt"/>
              </a:rPr>
              <a:t>OLS Assumptions</a:t>
            </a:r>
          </a:p>
        </p:txBody>
      </p:sp>
      <p:cxnSp>
        <p:nvCxnSpPr>
          <p:cNvPr id="3" name="Straight Connector 2"/>
          <p:cNvCxnSpPr>
            <a:cxnSpLocks/>
          </p:cNvCxnSpPr>
          <p:nvPr/>
        </p:nvCxnSpPr>
        <p:spPr>
          <a:xfrm>
            <a:off x="1106630" y="3158836"/>
            <a:ext cx="1002348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5483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072055" y="228600"/>
            <a:ext cx="10058400" cy="669220"/>
          </a:xfrm>
        </p:spPr>
        <p:txBody>
          <a:bodyPr/>
          <a:lstStyle/>
          <a:p>
            <a:r>
              <a:rPr lang="en-US" sz="2800" dirty="0">
                <a:latin typeface="+mn-lt"/>
              </a:rPr>
              <a:t>Regression Models – Solution Techniques</a:t>
            </a:r>
          </a:p>
        </p:txBody>
      </p:sp>
      <p:sp>
        <p:nvSpPr>
          <p:cNvPr id="7170" name="Rectangle 3"/>
          <p:cNvSpPr>
            <a:spLocks noGrp="1" noChangeArrowheads="1"/>
          </p:cNvSpPr>
          <p:nvPr>
            <p:ph type="body" idx="1"/>
          </p:nvPr>
        </p:nvSpPr>
        <p:spPr>
          <a:xfrm>
            <a:off x="1072055" y="1013583"/>
            <a:ext cx="10058400" cy="5229562"/>
          </a:xfrm>
        </p:spPr>
        <p:txBody>
          <a:bodyPr>
            <a:noAutofit/>
          </a:bodyPr>
          <a:lstStyle/>
          <a:p>
            <a:pPr>
              <a:lnSpc>
                <a:spcPct val="105000"/>
              </a:lnSpc>
              <a:spcBef>
                <a:spcPts val="0"/>
              </a:spcBef>
            </a:pPr>
            <a:r>
              <a:rPr lang="en-US" sz="1800" b="1" dirty="0"/>
              <a:t>Linear Regression</a:t>
            </a:r>
          </a:p>
          <a:p>
            <a:pPr lvl="1">
              <a:lnSpc>
                <a:spcPct val="105000"/>
              </a:lnSpc>
              <a:spcBef>
                <a:spcPts val="0"/>
              </a:spcBef>
            </a:pPr>
            <a:r>
              <a:rPr lang="en-US" sz="1800" dirty="0"/>
              <a:t>Solve via Ordinary Least Squares (OLS)</a:t>
            </a:r>
          </a:p>
          <a:p>
            <a:pPr>
              <a:lnSpc>
                <a:spcPct val="105000"/>
              </a:lnSpc>
              <a:spcBef>
                <a:spcPts val="0"/>
              </a:spcBef>
            </a:pPr>
            <a:r>
              <a:rPr lang="en-US" sz="1800" b="1" dirty="0"/>
              <a:t>Polynomial Regression</a:t>
            </a:r>
          </a:p>
          <a:p>
            <a:pPr lvl="1">
              <a:lnSpc>
                <a:spcPct val="105000"/>
              </a:lnSpc>
              <a:spcBef>
                <a:spcPts val="0"/>
              </a:spcBef>
            </a:pPr>
            <a:r>
              <a:rPr lang="en-US" sz="1800" dirty="0"/>
              <a:t>A regression equation that is linear in parameters.</a:t>
            </a:r>
          </a:p>
          <a:p>
            <a:pPr lvl="1">
              <a:lnSpc>
                <a:spcPct val="105000"/>
              </a:lnSpc>
              <a:spcBef>
                <a:spcPts val="0"/>
              </a:spcBef>
            </a:pPr>
            <a:r>
              <a:rPr lang="en-US" sz="1800" dirty="0"/>
              <a:t>The variables may have exponents that are not one,</a:t>
            </a:r>
          </a:p>
          <a:p>
            <a:pPr lvl="1">
              <a:lnSpc>
                <a:spcPct val="105000"/>
              </a:lnSpc>
              <a:spcBef>
                <a:spcPts val="0"/>
              </a:spcBef>
            </a:pPr>
            <a:r>
              <a:rPr lang="en-US" sz="1800" dirty="0"/>
              <a:t>Solve via Ordinary Least Squares (OLS)</a:t>
            </a:r>
          </a:p>
          <a:p>
            <a:pPr>
              <a:lnSpc>
                <a:spcPct val="105000"/>
              </a:lnSpc>
              <a:spcBef>
                <a:spcPts val="0"/>
              </a:spcBef>
            </a:pPr>
            <a:r>
              <a:rPr lang="en-US" sz="1800" b="1" dirty="0"/>
              <a:t>Log-Linear Regression</a:t>
            </a:r>
          </a:p>
          <a:p>
            <a:pPr lvl="1">
              <a:lnSpc>
                <a:spcPct val="105000"/>
              </a:lnSpc>
              <a:spcBef>
                <a:spcPts val="0"/>
              </a:spcBef>
            </a:pPr>
            <a:r>
              <a:rPr lang="en-US" sz="1800" dirty="0"/>
              <a:t>Convert to Linear Model, solve via OLS</a:t>
            </a:r>
          </a:p>
          <a:p>
            <a:pPr lvl="1">
              <a:lnSpc>
                <a:spcPct val="105000"/>
              </a:lnSpc>
              <a:spcBef>
                <a:spcPts val="0"/>
              </a:spcBef>
            </a:pPr>
            <a:r>
              <a:rPr lang="en-US" sz="1800" dirty="0"/>
              <a:t>Need to Adjust for Error Term (Log-Normal)</a:t>
            </a:r>
          </a:p>
          <a:p>
            <a:pPr>
              <a:lnSpc>
                <a:spcPct val="105000"/>
              </a:lnSpc>
              <a:spcBef>
                <a:spcPts val="0"/>
              </a:spcBef>
            </a:pPr>
            <a:r>
              <a:rPr lang="en-US" sz="1800" b="1" dirty="0"/>
              <a:t>Probability Model</a:t>
            </a:r>
          </a:p>
          <a:p>
            <a:pPr lvl="1">
              <a:lnSpc>
                <a:spcPct val="105000"/>
              </a:lnSpc>
              <a:spcBef>
                <a:spcPts val="0"/>
              </a:spcBef>
            </a:pPr>
            <a:r>
              <a:rPr lang="en-US" sz="1800" dirty="0"/>
              <a:t>Solve via Maximum Likelihood Estimates (MLE)</a:t>
            </a:r>
          </a:p>
          <a:p>
            <a:pPr>
              <a:lnSpc>
                <a:spcPct val="105000"/>
              </a:lnSpc>
              <a:spcBef>
                <a:spcPts val="0"/>
              </a:spcBef>
            </a:pPr>
            <a:r>
              <a:rPr lang="en-US" sz="1800" b="1" dirty="0"/>
              <a:t>Logit - Probability Model</a:t>
            </a:r>
          </a:p>
          <a:p>
            <a:pPr lvl="1">
              <a:lnSpc>
                <a:spcPct val="105000"/>
              </a:lnSpc>
              <a:spcBef>
                <a:spcPts val="0"/>
              </a:spcBef>
            </a:pPr>
            <a:r>
              <a:rPr lang="en-US" sz="1800" dirty="0"/>
              <a:t>Convert to Linear Model via Wins Ratio “p/(1-p)”</a:t>
            </a:r>
          </a:p>
          <a:p>
            <a:pPr lvl="1">
              <a:lnSpc>
                <a:spcPct val="105000"/>
              </a:lnSpc>
              <a:spcBef>
                <a:spcPts val="0"/>
              </a:spcBef>
            </a:pPr>
            <a:r>
              <a:rPr lang="en-US" sz="1800" dirty="0"/>
              <a:t>Do NOT need to adjust for Error Term</a:t>
            </a:r>
          </a:p>
          <a:p>
            <a:pPr lvl="1">
              <a:lnSpc>
                <a:spcPct val="105000"/>
              </a:lnSpc>
              <a:spcBef>
                <a:spcPts val="0"/>
              </a:spcBef>
            </a:pPr>
            <a:r>
              <a:rPr lang="en-US" sz="1800" dirty="0"/>
              <a:t>Solve via MLE, OLS is ok in some situations</a:t>
            </a:r>
          </a:p>
          <a:p>
            <a:pPr>
              <a:lnSpc>
                <a:spcPct val="105000"/>
              </a:lnSpc>
              <a:spcBef>
                <a:spcPts val="0"/>
              </a:spcBef>
            </a:pPr>
            <a:r>
              <a:rPr lang="en-US" sz="1800" b="1" dirty="0"/>
              <a:t>Non-Linear Regression</a:t>
            </a:r>
          </a:p>
          <a:p>
            <a:pPr lvl="1">
              <a:lnSpc>
                <a:spcPct val="105000"/>
              </a:lnSpc>
              <a:spcBef>
                <a:spcPts val="0"/>
              </a:spcBef>
            </a:pPr>
            <a:r>
              <a:rPr lang="en-US" sz="1800" dirty="0"/>
              <a:t>More Difficult Transformation is Needed (if possible)</a:t>
            </a:r>
          </a:p>
          <a:p>
            <a:pPr lvl="1">
              <a:lnSpc>
                <a:spcPct val="105000"/>
              </a:lnSpc>
              <a:spcBef>
                <a:spcPts val="0"/>
              </a:spcBef>
            </a:pPr>
            <a:r>
              <a:rPr lang="en-US" sz="1800" dirty="0"/>
              <a:t>May need to solve via more complex estimation techniques such as Non-Linear OLS, MLE, GMM</a:t>
            </a:r>
          </a:p>
        </p:txBody>
      </p:sp>
      <p:cxnSp>
        <p:nvCxnSpPr>
          <p:cNvPr id="6" name="Straight Connector 5">
            <a:extLst>
              <a:ext uri="{FF2B5EF4-FFF2-40B4-BE49-F238E27FC236}">
                <a16:creationId xmlns:a16="http://schemas.microsoft.com/office/drawing/2014/main" id="{11C877E1-E441-4162-9E21-2EBE6B7F26C2}"/>
              </a:ext>
            </a:extLst>
          </p:cNvPr>
          <p:cNvCxnSpPr>
            <a:cxnSpLocks/>
          </p:cNvCxnSpPr>
          <p:nvPr/>
        </p:nvCxnSpPr>
        <p:spPr>
          <a:xfrm>
            <a:off x="1072055" y="897820"/>
            <a:ext cx="10058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243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81549" y="207102"/>
            <a:ext cx="9553500" cy="651164"/>
          </a:xfrm>
        </p:spPr>
        <p:txBody>
          <a:bodyPr>
            <a:normAutofit/>
          </a:bodyPr>
          <a:lstStyle/>
          <a:p>
            <a:r>
              <a:rPr lang="en-US" altLang="en-US" sz="2800" dirty="0"/>
              <a:t>Linear Regression Model – Properties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a:cxnSpLocks/>
          </p:cNvCxnSpPr>
          <p:nvPr/>
        </p:nvCxnSpPr>
        <p:spPr>
          <a:xfrm>
            <a:off x="1081549" y="858266"/>
            <a:ext cx="100583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1203960" y="1088539"/>
                <a:ext cx="10195560" cy="4838119"/>
              </a:xfrm>
              <a:prstGeom prst="rect">
                <a:avLst/>
              </a:prstGeom>
            </p:spPr>
            <p:txBody>
              <a:bodyPr wrap="square">
                <a:spAutoFit/>
              </a:bodyPr>
              <a:lstStyle/>
              <a:p>
                <a:pPr>
                  <a:lnSpc>
                    <a:spcPct val="105000"/>
                  </a:lnSpc>
                  <a:spcBef>
                    <a:spcPts val="600"/>
                  </a:spcBef>
                </a:pPr>
                <a:r>
                  <a:rPr lang="en-US" sz="2000" u="sng" dirty="0">
                    <a:ea typeface="Times New Roman" panose="02020603050405020304" pitchFamily="18" charset="0"/>
                    <a:cs typeface="Times New Roman" panose="02020603050405020304" pitchFamily="18" charset="0"/>
                  </a:rPr>
                  <a:t>Properties of a Linear Regression Model – We need to verify each property</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A1)	Model is Linear in the Parameters</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A2)	Error term is mean zero</a:t>
                </a:r>
              </a:p>
              <a:p>
                <a:pPr lvl="2">
                  <a:lnSpc>
                    <a:spcPct val="105000"/>
                  </a:lnSpc>
                  <a:spcBef>
                    <a:spcPts val="600"/>
                  </a:spcBef>
                </a:pPr>
                <a14:m>
                  <m:oMathPara xmlns:m="http://schemas.openxmlformats.org/officeDocument/2006/math">
                    <m:oMathParaPr>
                      <m:jc m:val="left"/>
                    </m:oMathParaPr>
                    <m:oMath xmlns:m="http://schemas.openxmlformats.org/officeDocument/2006/math">
                      <m:r>
                        <a:rPr lang="en-US" sz="200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𝐸</m:t>
                      </m:r>
                      <m:r>
                        <a:rPr lang="en-US" sz="2000" b="0" i="1" smtClean="0">
                          <a:solidFill>
                            <a:srgbClr val="0070C0"/>
                          </a:solidFill>
                          <a:latin typeface="Cambria Math" panose="02040503050406030204" pitchFamily="18" charset="0"/>
                          <a:cs typeface="Times New Roman" panose="02020603050405020304" pitchFamily="18" charset="0"/>
                        </a:rPr>
                        <m:t>(</m:t>
                      </m:r>
                      <m:r>
                        <a:rPr lang="en-US" sz="2000" b="0" i="1" smtClean="0">
                          <a:solidFill>
                            <a:srgbClr val="0070C0"/>
                          </a:solidFill>
                          <a:latin typeface="Cambria Math" panose="02040503050406030204" pitchFamily="18" charset="0"/>
                          <a:cs typeface="Times New Roman" panose="02020603050405020304" pitchFamily="18" charset="0"/>
                        </a:rPr>
                        <m:t>𝑒</m:t>
                      </m:r>
                      <m:r>
                        <a:rPr lang="en-US" sz="2000" b="0" i="1" smtClean="0">
                          <a:solidFill>
                            <a:srgbClr val="0070C0"/>
                          </a:solidFill>
                          <a:latin typeface="Cambria Math" panose="02040503050406030204" pitchFamily="18" charset="0"/>
                          <a:cs typeface="Times New Roman" panose="02020603050405020304" pitchFamily="18" charset="0"/>
                        </a:rPr>
                        <m:t>)=0</m:t>
                      </m:r>
                    </m:oMath>
                  </m:oMathPara>
                </a14:m>
                <a:endParaRPr lang="en-US" sz="2000" dirty="0">
                  <a:solidFill>
                    <a:srgbClr val="0070C0"/>
                  </a:solidFill>
                  <a:ea typeface="Times New Roman" panose="02020603050405020304" pitchFamily="18" charset="0"/>
                  <a:cs typeface="Times New Roman" panose="02020603050405020304" pitchFamily="18" charset="0"/>
                </a:endParaRPr>
              </a:p>
              <a:p>
                <a:pPr>
                  <a:lnSpc>
                    <a:spcPct val="105000"/>
                  </a:lnSpc>
                  <a:spcBef>
                    <a:spcPts val="600"/>
                  </a:spcBef>
                </a:pPr>
                <a:r>
                  <a:rPr lang="en-US" sz="2000" dirty="0">
                    <a:ea typeface="Times New Roman" panose="02020603050405020304" pitchFamily="18" charset="0"/>
                    <a:cs typeface="Times New Roman" panose="02020603050405020304" pitchFamily="18" charset="0"/>
                  </a:rPr>
                  <a:t>A3)	Heteroskedasticity</a:t>
                </a:r>
              </a:p>
              <a:p>
                <a:pPr lvl="2">
                  <a:lnSpc>
                    <a:spcPct val="105000"/>
                  </a:lnSpc>
                  <a:spcBef>
                    <a:spcPts val="600"/>
                  </a:spcBef>
                </a:pPr>
                <a14:m>
                  <m:oMath xmlns:m="http://schemas.openxmlformats.org/officeDocument/2006/math">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sz="2000" dirty="0">
                    <a:solidFill>
                      <a:srgbClr val="0070C0"/>
                    </a:solidFill>
                    <a:ea typeface="Times New Roman" panose="02020603050405020304" pitchFamily="18" charset="0"/>
                    <a:cs typeface="Times New Roman" panose="02020603050405020304" pitchFamily="18" charset="0"/>
                  </a:rPr>
                  <a:t> for all time period t</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A4)	Serial Autocorrelation</a:t>
                </a:r>
              </a:p>
              <a:p>
                <a:pPr lvl="2">
                  <a:lnSpc>
                    <a:spcPct val="105000"/>
                  </a:lnSpc>
                  <a:spcBef>
                    <a:spcPts val="600"/>
                  </a:spcBef>
                </a:pPr>
                <a14:m>
                  <m:oMath xmlns:m="http://schemas.openxmlformats.org/officeDocument/2006/math">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𝐸</m:t>
                    </m:r>
                    <m:d>
                      <m:d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000" dirty="0">
                    <a:solidFill>
                      <a:srgbClr val="0070C0"/>
                    </a:solidFill>
                    <a:ea typeface="Times New Roman" panose="02020603050405020304" pitchFamily="18" charset="0"/>
                    <a:cs typeface="Times New Roman" panose="02020603050405020304" pitchFamily="18" charset="0"/>
                  </a:rPr>
                  <a:t> for all time lags j</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A5)	Multicollinearity</a:t>
                </a:r>
              </a:p>
              <a:p>
                <a:pPr lvl="2">
                  <a:lnSpc>
                    <a:spcPct val="105000"/>
                  </a:lnSpc>
                  <a:spcBef>
                    <a:spcPts val="600"/>
                  </a:spcBef>
                </a:pPr>
                <a14:m>
                  <m:oMath xmlns:m="http://schemas.openxmlformats.org/officeDocument/2006/math">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𝐶𝑜𝑣</m:t>
                    </m:r>
                    <m:d>
                      <m:d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000" dirty="0">
                    <a:solidFill>
                      <a:srgbClr val="0070C0"/>
                    </a:solidFill>
                    <a:ea typeface="Times New Roman" panose="02020603050405020304" pitchFamily="18" charset="0"/>
                    <a:cs typeface="Times New Roman" panose="02020603050405020304" pitchFamily="18" charset="0"/>
                  </a:rPr>
                  <a:t> for all factors j and k</a:t>
                </a:r>
              </a:p>
              <a:p>
                <a:pPr>
                  <a:lnSpc>
                    <a:spcPct val="105000"/>
                  </a:lnSpc>
                  <a:spcBef>
                    <a:spcPts val="600"/>
                  </a:spcBef>
                </a:pPr>
                <a:r>
                  <a:rPr lang="en-US" sz="2000" dirty="0">
                    <a:ea typeface="Times New Roman" panose="02020603050405020304" pitchFamily="18" charset="0"/>
                    <a:cs typeface="Times New Roman" panose="02020603050405020304" pitchFamily="18" charset="0"/>
                  </a:rPr>
                  <a:t>A6)</a:t>
                </a:r>
                <a:r>
                  <a:rPr lang="en-US" sz="2000" dirty="0">
                    <a:solidFill>
                      <a:srgbClr val="0070C0"/>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Errors are independent of explanatory factors</a:t>
                </a:r>
              </a:p>
              <a:p>
                <a:pPr lvl="2">
                  <a:lnSpc>
                    <a:spcPct val="105000"/>
                  </a:lnSpc>
                  <a:spcBef>
                    <a:spcPts val="600"/>
                  </a:spcBef>
                </a:pPr>
                <a14:m>
                  <m:oMath xmlns:m="http://schemas.openxmlformats.org/officeDocument/2006/math">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𝐶𝑜𝑣</m:t>
                    </m:r>
                    <m:d>
                      <m:d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b="0" i="1" smtClean="0">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n-US" sz="2000" i="1">
                        <a:solidFill>
                          <a:srgbClr val="0070C0"/>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000" dirty="0">
                    <a:solidFill>
                      <a:srgbClr val="0070C0"/>
                    </a:solidFill>
                    <a:ea typeface="Times New Roman" panose="02020603050405020304" pitchFamily="18" charset="0"/>
                    <a:cs typeface="Times New Roman" panose="02020603050405020304" pitchFamily="18" charset="0"/>
                  </a:rPr>
                  <a:t> for all factors k</a:t>
                </a:r>
              </a:p>
            </p:txBody>
          </p:sp>
        </mc:Choice>
        <mc:Fallback xmlns="">
          <p:sp>
            <p:nvSpPr>
              <p:cNvPr id="6" name="Rectangle 5"/>
              <p:cNvSpPr>
                <a:spLocks noRot="1" noChangeAspect="1" noMove="1" noResize="1" noEditPoints="1" noAdjustHandles="1" noChangeArrowheads="1" noChangeShapeType="1" noTextEdit="1"/>
              </p:cNvSpPr>
              <p:nvPr/>
            </p:nvSpPr>
            <p:spPr>
              <a:xfrm>
                <a:off x="1203960" y="1088539"/>
                <a:ext cx="10195560" cy="4838119"/>
              </a:xfrm>
              <a:prstGeom prst="rect">
                <a:avLst/>
              </a:prstGeom>
              <a:blipFill>
                <a:blip r:embed="rId2"/>
                <a:stretch>
                  <a:fillRect l="-658" t="-757" b="-1135"/>
                </a:stretch>
              </a:blipFill>
            </p:spPr>
            <p:txBody>
              <a:bodyPr/>
              <a:lstStyle/>
              <a:p>
                <a:r>
                  <a:rPr lang="en-US">
                    <a:noFill/>
                  </a:rPr>
                  <a:t> </a:t>
                </a:r>
              </a:p>
            </p:txBody>
          </p:sp>
        </mc:Fallback>
      </mc:AlternateContent>
    </p:spTree>
    <p:extLst>
      <p:ext uri="{BB962C8B-B14F-4D97-AF65-F5344CB8AC3E}">
        <p14:creationId xmlns:p14="http://schemas.microsoft.com/office/powerpoint/2010/main" val="4041368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59" y="207102"/>
            <a:ext cx="9431089" cy="651164"/>
          </a:xfrm>
        </p:spPr>
        <p:txBody>
          <a:bodyPr>
            <a:normAutofit/>
          </a:bodyPr>
          <a:lstStyle/>
          <a:p>
            <a:r>
              <a:rPr lang="en-US" altLang="en-US" sz="2800" dirty="0">
                <a:latin typeface="+mn-lt"/>
              </a:rPr>
              <a:t>Models that are Linear in the Parameters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4CED375-F3AF-40BE-A16B-08F422E20978}"/>
                  </a:ext>
                </a:extLst>
              </p:cNvPr>
              <p:cNvSpPr/>
              <p:nvPr/>
            </p:nvSpPr>
            <p:spPr>
              <a:xfrm>
                <a:off x="3190075" y="1227100"/>
                <a:ext cx="4567576" cy="4544899"/>
              </a:xfrm>
              <a:prstGeom prst="rect">
                <a:avLst/>
              </a:prstGeom>
            </p:spPr>
            <p:txBody>
              <a:bodyPr wrap="square">
                <a:spAutoFit/>
              </a:bodyPr>
              <a:lstStyle/>
              <a:p>
                <a:pPr>
                  <a:lnSpc>
                    <a:spcPct val="114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en-US" sz="2000" b="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b="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US" sz="2000" b="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b="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rad>
                        <m:radPr>
                          <m:degHide m:val="on"/>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rad>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func>
                        <m:func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d>
                        </m:e>
                      </m:func>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𝑦</m:t>
                              </m:r>
                            </m:e>
                          </m:d>
                        </m:e>
                      </m:func>
                      <m:r>
                        <a:rPr lang="en-US" sz="20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e>
                          </m:d>
                        </m:e>
                      </m:func>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func>
                        <m:func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e>
                          </m:d>
                        </m:e>
                      </m:func>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𝑥</m:t>
                          </m:r>
                        </m:den>
                      </m:f>
                    </m:oMath>
                  </m:oMathPara>
                </a14:m>
                <a:endParaRPr lang="en-US" sz="1600" b="0" i="1" dirty="0">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94CED375-F3AF-40BE-A16B-08F422E20978}"/>
                  </a:ext>
                </a:extLst>
              </p:cNvPr>
              <p:cNvSpPr>
                <a:spLocks noRot="1" noChangeAspect="1" noMove="1" noResize="1" noEditPoints="1" noAdjustHandles="1" noChangeArrowheads="1" noChangeShapeType="1" noTextEdit="1"/>
              </p:cNvSpPr>
              <p:nvPr/>
            </p:nvSpPr>
            <p:spPr>
              <a:xfrm>
                <a:off x="3190075" y="1227100"/>
                <a:ext cx="4567576" cy="454489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45841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59" y="207102"/>
            <a:ext cx="9431089" cy="651164"/>
          </a:xfrm>
        </p:spPr>
        <p:txBody>
          <a:bodyPr>
            <a:normAutofit/>
          </a:bodyPr>
          <a:lstStyle/>
          <a:p>
            <a:r>
              <a:rPr lang="en-US" altLang="en-US" sz="2800" dirty="0">
                <a:latin typeface="+mn-lt"/>
              </a:rPr>
              <a:t>Models that are Not Linear in the Parameters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4CED375-F3AF-40BE-A16B-08F422E20978}"/>
                  </a:ext>
                </a:extLst>
              </p:cNvPr>
              <p:cNvSpPr/>
              <p:nvPr/>
            </p:nvSpPr>
            <p:spPr>
              <a:xfrm>
                <a:off x="2842269" y="1066519"/>
                <a:ext cx="4498751" cy="5138779"/>
              </a:xfrm>
              <a:prstGeom prst="rect">
                <a:avLst/>
              </a:prstGeom>
            </p:spPr>
            <p:txBody>
              <a:bodyPr wrap="square">
                <a:spAutoFit/>
              </a:bodyPr>
              <a:lstStyle/>
              <a:p>
                <a:pPr>
                  <a:lnSpc>
                    <a:spcPct val="114000"/>
                  </a:lnSpc>
                </a:pPr>
                <a:endParaRPr lang="en-US" sz="1600" i="1" dirty="0">
                  <a:latin typeface="Cambria Math" panose="02040503050406030204" pitchFamily="18" charset="0"/>
                  <a:ea typeface="Calibri" panose="020F0502020204030204" pitchFamily="34"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b="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num>
                        <m:den>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3</m:t>
                              </m:r>
                            </m:sub>
                          </m:sSub>
                        </m:den>
                      </m:f>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b="0" i="1"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𝑦</m:t>
                      </m:r>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p>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𝑏</m:t>
                          </m:r>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1</m:t>
                          </m:r>
                        </m:sup>
                      </m:sSup>
                    </m:oMath>
                  </m:oMathPara>
                </a14:m>
                <a:endParaRPr lang="en-US" sz="20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sin</m:t>
                          </m:r>
                        </m:fName>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d>
                        </m:e>
                      </m:func>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p>
                          <m:r>
                            <a:rPr lang="en-US" sz="2000" i="1">
                              <a:latin typeface="Cambria Math" panose="02040503050406030204" pitchFamily="18" charset="0"/>
                              <a:ea typeface="Cambria Math" panose="02040503050406030204" pitchFamily="18" charset="0"/>
                              <a:cs typeface="Times New Roman" panose="02020603050405020304" pitchFamily="18" charset="0"/>
                            </a:rPr>
                            <m:t>𝑏</m:t>
                          </m:r>
                          <m:r>
                            <a:rPr lang="en-US" sz="2000" i="1">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p>
                          <m:r>
                            <a:rPr lang="en-US" sz="2000" i="1">
                              <a:latin typeface="Cambria Math" panose="02040503050406030204" pitchFamily="18" charset="0"/>
                              <a:ea typeface="Cambria Math" panose="02040503050406030204" pitchFamily="18" charset="0"/>
                              <a:cs typeface="Times New Roman" panose="02020603050405020304" pitchFamily="18" charset="0"/>
                            </a:rPr>
                            <m:t>𝑏</m:t>
                          </m:r>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5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1+</m:t>
                          </m:r>
                          <m:func>
                            <m:func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a:latin typeface="Cambria Math" panose="02040503050406030204" pitchFamily="18" charset="0"/>
                                  <a:ea typeface="Cambria Math" panose="02040503050406030204" pitchFamily="18" charset="0"/>
                                  <a:cs typeface="Times New Roman" panose="02020603050405020304" pitchFamily="18" charset="0"/>
                                </a:rPr>
                                <m:t>exp</m:t>
                              </m:r>
                            </m:fName>
                            <m:e>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e>
                                  </m:d>
                                </m:e>
                              </m:d>
                            </m:e>
                          </m:func>
                        </m:den>
                      </m:f>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94CED375-F3AF-40BE-A16B-08F422E20978}"/>
                  </a:ext>
                </a:extLst>
              </p:cNvPr>
              <p:cNvSpPr>
                <a:spLocks noRot="1" noChangeAspect="1" noMove="1" noResize="1" noEditPoints="1" noAdjustHandles="1" noChangeArrowheads="1" noChangeShapeType="1" noTextEdit="1"/>
              </p:cNvSpPr>
              <p:nvPr/>
            </p:nvSpPr>
            <p:spPr>
              <a:xfrm>
                <a:off x="2842269" y="1066519"/>
                <a:ext cx="4498751" cy="513877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3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59" y="207102"/>
            <a:ext cx="9431089" cy="651164"/>
          </a:xfrm>
        </p:spPr>
        <p:txBody>
          <a:bodyPr>
            <a:normAutofit/>
          </a:bodyPr>
          <a:lstStyle/>
          <a:p>
            <a:r>
              <a:rPr lang="en-US" altLang="en-US" sz="3200" dirty="0"/>
              <a:t>Models that can be Linearized</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4CED375-F3AF-40BE-A16B-08F422E20978}"/>
                  </a:ext>
                </a:extLst>
              </p:cNvPr>
              <p:cNvSpPr/>
              <p:nvPr/>
            </p:nvSpPr>
            <p:spPr>
              <a:xfrm>
                <a:off x="1203959" y="1418838"/>
                <a:ext cx="10195561" cy="3415487"/>
              </a:xfrm>
              <a:prstGeom prst="rect">
                <a:avLst/>
              </a:prstGeom>
            </p:spPr>
            <p:txBody>
              <a:bodyPr wrap="square">
                <a:spAutoFit/>
              </a:bodyPr>
              <a:lstStyle/>
              <a:p>
                <a:pPr>
                  <a:lnSpc>
                    <a:spcPct val="114000"/>
                  </a:lnSpc>
                </a:pPr>
                <a:r>
                  <a:rPr lang="en-US" sz="2000" b="1" dirty="0">
                    <a:ea typeface="Calibri" panose="020F0502020204030204" pitchFamily="34" charset="0"/>
                    <a:cs typeface="Times New Roman" panose="02020603050405020304" pitchFamily="18" charset="0"/>
                  </a:rPr>
                  <a:t>Special Cases – These Models are not linear in the parameters, but they can be Linearized!</a:t>
                </a:r>
              </a:p>
              <a:p>
                <a:pPr>
                  <a:lnSpc>
                    <a:spcPct val="114000"/>
                  </a:lnSpc>
                </a:pPr>
                <a:endParaRPr lang="en-US" sz="2000" b="0" i="1" dirty="0">
                  <a:effectLst/>
                  <a:ea typeface="Calibri" panose="020F0502020204030204" pitchFamily="34" charset="0"/>
                  <a:cs typeface="Times New Roman" panose="02020603050405020304" pitchFamily="18" charset="0"/>
                </a:endParaRPr>
              </a:p>
              <a:p>
                <a:pPr>
                  <a:lnSpc>
                    <a:spcPct val="114000"/>
                  </a:lnSpc>
                </a:pPr>
                <a:endParaRPr lang="en-US" sz="2000" b="0" i="1"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14000"/>
                  </a:lnSpc>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𝑦</m:t>
                      </m:r>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0</m:t>
                          </m:r>
                        </m:sub>
                      </m:sSub>
                      <m:sSup>
                        <m:sSupPr>
                          <m:ctrlP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p>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𝑏</m:t>
                          </m:r>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𝑥</m:t>
                          </m:r>
                        </m:e>
                        <m:sup>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𝑏</m:t>
                          </m:r>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US" sz="2000" dirty="0">
                  <a:effectLst/>
                  <a:latin typeface="Cambria Math" panose="02040503050406030204" pitchFamily="18" charset="0"/>
                  <a:ea typeface="Cambria Math" panose="02040503050406030204" pitchFamily="18" charset="0"/>
                  <a:cs typeface="Times New Roman" panose="02020603050405020304" pitchFamily="18" charset="0"/>
                </a:endParaRPr>
              </a:p>
              <a:p>
                <a:pPr>
                  <a:lnSpc>
                    <a:spcPct val="105000"/>
                  </a:lnSpc>
                  <a:spcBef>
                    <a:spcPts val="1200"/>
                  </a:spcBef>
                  <a:spcAft>
                    <a:spcPts val="1200"/>
                  </a:spcAft>
                </a:pP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5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𝑦</m:t>
                      </m:r>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func>
                            <m:func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ea typeface="Cambria Math" panose="02040503050406030204" pitchFamily="18" charset="0"/>
                                  <a:cs typeface="Times New Roman" panose="02020603050405020304" pitchFamily="18" charset="0"/>
                                </a:rPr>
                                <m:t>exp</m:t>
                              </m:r>
                            </m:fName>
                            <m:e>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e>
                              </m:d>
                            </m:e>
                          </m:func>
                        </m:den>
                      </m:f>
                    </m:oMath>
                  </m:oMathPara>
                </a14:m>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5000"/>
                  </a:lnSpc>
                  <a:spcBef>
                    <a:spcPts val="1200"/>
                  </a:spcBef>
                  <a:spcAft>
                    <a:spcPts val="12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94CED375-F3AF-40BE-A16B-08F422E20978}"/>
                  </a:ext>
                </a:extLst>
              </p:cNvPr>
              <p:cNvSpPr>
                <a:spLocks noRot="1" noChangeAspect="1" noMove="1" noResize="1" noEditPoints="1" noAdjustHandles="1" noChangeArrowheads="1" noChangeShapeType="1" noTextEdit="1"/>
              </p:cNvSpPr>
              <p:nvPr/>
            </p:nvSpPr>
            <p:spPr>
              <a:xfrm>
                <a:off x="1203959" y="1418838"/>
                <a:ext cx="10195561" cy="3415487"/>
              </a:xfrm>
              <a:prstGeom prst="rect">
                <a:avLst/>
              </a:prstGeom>
              <a:blipFill>
                <a:blip r:embed="rId2"/>
                <a:stretch>
                  <a:fillRect l="-598" t="-357"/>
                </a:stretch>
              </a:blipFill>
            </p:spPr>
            <p:txBody>
              <a:bodyPr/>
              <a:lstStyle/>
              <a:p>
                <a:r>
                  <a:rPr lang="en-US">
                    <a:noFill/>
                  </a:rPr>
                  <a:t> </a:t>
                </a:r>
              </a:p>
            </p:txBody>
          </p:sp>
        </mc:Fallback>
      </mc:AlternateContent>
    </p:spTree>
    <p:extLst>
      <p:ext uri="{BB962C8B-B14F-4D97-AF65-F5344CB8AC3E}">
        <p14:creationId xmlns:p14="http://schemas.microsoft.com/office/powerpoint/2010/main" val="2560793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Solving the Linear Regression Model: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6291846-A437-4AD3-8BA8-3BC785D593A6}"/>
                  </a:ext>
                </a:extLst>
              </p:cNvPr>
              <p:cNvSpPr/>
              <p:nvPr/>
            </p:nvSpPr>
            <p:spPr>
              <a:xfrm>
                <a:off x="1203960" y="1255069"/>
                <a:ext cx="6096000" cy="4560223"/>
              </a:xfrm>
              <a:prstGeom prst="rect">
                <a:avLst/>
              </a:prstGeom>
            </p:spPr>
            <p:txBody>
              <a:bodyPr>
                <a:spAutoFit/>
              </a:bodyPr>
              <a:lstStyle/>
              <a:p>
                <a:pPr>
                  <a:lnSpc>
                    <a:spcPct val="115000"/>
                  </a:lnSpc>
                  <a:spcAft>
                    <a:spcPts val="1000"/>
                  </a:spcAft>
                </a:pPr>
                <a:r>
                  <a:rPr lang="en-US" dirty="0">
                    <a:ea typeface="Calibri" panose="020F0502020204030204" pitchFamily="34" charset="0"/>
                    <a:cs typeface="Times New Roman" panose="02020603050405020304" pitchFamily="18" charset="0"/>
                  </a:rPr>
                  <a:t>Actual Model</a:t>
                </a: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𝑦</m:t>
                      </m:r>
                      <m:r>
                        <a:rPr lang="en-US"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𝐵</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𝐵</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𝐵</m:t>
                          </m:r>
                        </m:e>
                        <m:sub>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𝐵</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𝑘</m:t>
                          </m:r>
                        </m:sub>
                      </m:s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𝑢</m:t>
                      </m:r>
                    </m:oMath>
                  </m:oMathPara>
                </a14:m>
                <a:endParaRPr lang="en-US" dirty="0">
                  <a:solidFill>
                    <a:schemeClr val="tx1"/>
                  </a:solidFill>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𝑢</m:t>
                      </m:r>
                      <m:r>
                        <a:rPr lang="en-US"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i="1">
                              <a:solidFill>
                                <a:schemeClr val="tx1"/>
                              </a:solidFill>
                              <a:latin typeface="Cambria Math" panose="02040503050406030204" pitchFamily="18" charset="0"/>
                              <a:cs typeface="Times New Roman" panose="02020603050405020304" pitchFamily="18" charset="0"/>
                            </a:rPr>
                          </m:ctrlPr>
                        </m:dPr>
                        <m:e>
                          <m:r>
                            <a:rPr lang="en-US" i="1">
                              <a:solidFill>
                                <a:schemeClr val="tx1"/>
                              </a:solidFill>
                              <a:latin typeface="Cambria Math" panose="02040503050406030204" pitchFamily="18" charset="0"/>
                              <a:cs typeface="Times New Roman" panose="02020603050405020304" pitchFamily="18" charset="0"/>
                            </a:rPr>
                            <m:t>0,</m:t>
                          </m:r>
                          <m:sSubSup>
                            <m:sSubSupPr>
                              <m:ctrlP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𝑢</m:t>
                              </m:r>
                            </m:sub>
                            <m:sup>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i="1" dirty="0">
                  <a:solidFill>
                    <a:schemeClr val="tx1"/>
                  </a:solidFill>
                  <a:ea typeface="Calibri" panose="020F0502020204030204" pitchFamily="34" charset="0"/>
                  <a:cs typeface="Times New Roman" panose="02020603050405020304" pitchFamily="18" charset="0"/>
                </a:endParaRPr>
              </a:p>
              <a:p>
                <a:pPr>
                  <a:lnSpc>
                    <a:spcPct val="115000"/>
                  </a:lnSpc>
                  <a:spcAft>
                    <a:spcPts val="1000"/>
                  </a:spcAft>
                </a:pPr>
                <a:r>
                  <a:rPr lang="en-US" dirty="0">
                    <a:ea typeface="Calibri" panose="020F0502020204030204" pitchFamily="34" charset="0"/>
                    <a:cs typeface="Times New Roman" panose="02020603050405020304" pitchFamily="18" charset="0"/>
                  </a:rPr>
                  <a:t>Estimation Model</a:t>
                </a:r>
              </a:p>
              <a:p>
                <a:pPr>
                  <a:lnSpc>
                    <a:spcPct val="115000"/>
                  </a:lnSpc>
                  <a:spcAft>
                    <a:spcPts val="1000"/>
                  </a:spcAft>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𝑒</m:t>
                      </m:r>
                    </m:oMath>
                  </m:oMathPara>
                </a14:m>
                <a:endParaRPr lang="en-US" dirty="0"/>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𝑒</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i="1">
                              <a:solidFill>
                                <a:schemeClr val="tx1"/>
                              </a:solidFill>
                              <a:latin typeface="Cambria Math" panose="02040503050406030204" pitchFamily="18" charset="0"/>
                              <a:cs typeface="Times New Roman" panose="02020603050405020304" pitchFamily="18" charset="0"/>
                            </a:rPr>
                          </m:ctrlPr>
                        </m:dPr>
                        <m:e>
                          <m:r>
                            <a:rPr lang="en-US" i="1">
                              <a:solidFill>
                                <a:schemeClr val="tx1"/>
                              </a:solidFill>
                              <a:latin typeface="Cambria Math" panose="02040503050406030204" pitchFamily="18" charset="0"/>
                              <a:cs typeface="Times New Roman" panose="02020603050405020304" pitchFamily="18" charset="0"/>
                            </a:rPr>
                            <m:t>0,</m:t>
                          </m:r>
                          <m:sSubSup>
                            <m:sSubSupPr>
                              <m:ctrlP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𝑒</m:t>
                              </m:r>
                            </m:sub>
                            <m:sup>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i="1" dirty="0">
                  <a:solidFill>
                    <a:schemeClr val="tx1"/>
                  </a:solidFill>
                  <a:ea typeface="Calibri" panose="020F0502020204030204" pitchFamily="34" charset="0"/>
                  <a:cs typeface="Times New Roman" panose="02020603050405020304" pitchFamily="18" charset="0"/>
                </a:endParaRPr>
              </a:p>
              <a:p>
                <a:pPr>
                  <a:lnSpc>
                    <a:spcPct val="115000"/>
                  </a:lnSpc>
                  <a:spcAft>
                    <a:spcPts val="1000"/>
                  </a:spcAft>
                </a:pPr>
                <a:r>
                  <a:rPr lang="en-US" dirty="0">
                    <a:ea typeface="Calibri" panose="020F0502020204030204" pitchFamily="34" charset="0"/>
                    <a:cs typeface="Times New Roman" panose="02020603050405020304" pitchFamily="18" charset="0"/>
                  </a:rPr>
                  <a:t>Regression Model</a:t>
                </a:r>
                <a:endParaRPr lang="en-US" dirty="0">
                  <a:solidFill>
                    <a:schemeClr val="tx1"/>
                  </a:solidFill>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𝑘</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𝑘</m:t>
                          </m:r>
                        </m:sub>
                      </m:sSub>
                    </m:oMath>
                  </m:oMathPara>
                </a14:m>
                <a:endParaRPr lang="en-US" dirty="0">
                  <a:solidFill>
                    <a:schemeClr val="tx1"/>
                  </a:solidFill>
                </a:endParaRPr>
              </a:p>
              <a:p>
                <a:pPr>
                  <a:lnSpc>
                    <a:spcPct val="115000"/>
                  </a:lnSpc>
                  <a:spcAft>
                    <a:spcPts val="1000"/>
                  </a:spcAft>
                </a:pPr>
                <a:r>
                  <a:rPr lang="en-US" dirty="0">
                    <a:solidFill>
                      <a:schemeClr val="tx1"/>
                    </a:solidFill>
                  </a:rPr>
                  <a:t>Regression Error</a:t>
                </a:r>
              </a:p>
              <a:p>
                <a:pPr>
                  <a:lnSpc>
                    <a:spcPct val="115000"/>
                  </a:lnSpc>
                  <a:spcAft>
                    <a:spcPts val="1000"/>
                  </a:spcAf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𝑦</m:t>
                          </m:r>
                        </m:e>
                      </m:d>
                    </m:oMath>
                  </m:oMathPara>
                </a14:m>
                <a:endParaRPr lang="en-US" dirty="0">
                  <a:solidFill>
                    <a:schemeClr val="tx1"/>
                  </a:solidFill>
                </a:endParaRPr>
              </a:p>
            </p:txBody>
          </p:sp>
        </mc:Choice>
        <mc:Fallback xmlns="">
          <p:sp>
            <p:nvSpPr>
              <p:cNvPr id="2" name="Rectangle 1">
                <a:extLst>
                  <a:ext uri="{FF2B5EF4-FFF2-40B4-BE49-F238E27FC236}">
                    <a16:creationId xmlns:a16="http://schemas.microsoft.com/office/drawing/2014/main" id="{46291846-A437-4AD3-8BA8-3BC785D593A6}"/>
                  </a:ext>
                </a:extLst>
              </p:cNvPr>
              <p:cNvSpPr>
                <a:spLocks noRot="1" noChangeAspect="1" noMove="1" noResize="1" noEditPoints="1" noAdjustHandles="1" noChangeArrowheads="1" noChangeShapeType="1" noTextEdit="1"/>
              </p:cNvSpPr>
              <p:nvPr/>
            </p:nvSpPr>
            <p:spPr>
              <a:xfrm>
                <a:off x="1203960" y="1255069"/>
                <a:ext cx="6096000" cy="4560223"/>
              </a:xfrm>
              <a:prstGeom prst="rect">
                <a:avLst/>
              </a:prstGeom>
              <a:blipFill>
                <a:blip r:embed="rId2"/>
                <a:stretch>
                  <a:fillRect l="-900" t="-2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FC73801-EE44-404E-8771-D75C67E04817}"/>
                  </a:ext>
                </a:extLst>
              </p:cNvPr>
              <p:cNvSpPr/>
              <p:nvPr/>
            </p:nvSpPr>
            <p:spPr>
              <a:xfrm>
                <a:off x="7819505" y="1255069"/>
                <a:ext cx="3574473" cy="3985194"/>
              </a:xfrm>
              <a:prstGeom prst="rect">
                <a:avLst/>
              </a:prstGeom>
            </p:spPr>
            <p:txBody>
              <a:bodyPr wrap="square">
                <a:spAutoFit/>
              </a:bodyPr>
              <a:lstStyle/>
              <a:p>
                <a:pPr>
                  <a:lnSpc>
                    <a:spcPct val="115000"/>
                  </a:lnSpc>
                  <a:spcAft>
                    <a:spcPts val="1000"/>
                  </a:spcAft>
                </a:pPr>
                <a:r>
                  <a:rPr lang="en-US" i="1" u="sng" dirty="0">
                    <a:latin typeface="Cambria Math" panose="02040503050406030204" pitchFamily="18" charset="0"/>
                    <a:ea typeface="Calibri" panose="020F0502020204030204" pitchFamily="34" charset="0"/>
                    <a:cs typeface="Times New Roman" panose="02020603050405020304" pitchFamily="18" charset="0"/>
                  </a:rPr>
                  <a:t>Notation:</a:t>
                </a:r>
              </a:p>
              <a:p>
                <a:pPr>
                  <a:lnSpc>
                    <a:spcPct val="115000"/>
                  </a:lnSpc>
                  <a:spcAft>
                    <a:spcPts val="1000"/>
                  </a:spcAft>
                </a:pPr>
                <a:r>
                  <a:rPr lang="en-US" i="1" dirty="0">
                    <a:latin typeface="Cambria Math" panose="02040503050406030204" pitchFamily="18" charset="0"/>
                    <a:ea typeface="Calibri" panose="020F0502020204030204" pitchFamily="34" charset="0"/>
                    <a:cs typeface="Times New Roman" panose="02020603050405020304" pitchFamily="18" charset="0"/>
                  </a:rPr>
                  <a:t>If, </a:t>
                </a:r>
                <a14:m>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  </m:t>
                    </m:r>
                  </m:oMath>
                </a14:m>
                <a:endParaRPr lang="en-US" b="0" i="1" dirty="0">
                  <a:latin typeface="Cambria Math" panose="02040503050406030204" pitchFamily="18" charset="0"/>
                  <a:ea typeface="Calibri" panose="020F0502020204030204" pitchFamily="34" charset="0"/>
                  <a:cs typeface="Times New Roman" panose="02020603050405020304" pitchFamily="18" charset="0"/>
                </a:endParaRPr>
              </a:p>
              <a:p>
                <a:pPr lvl="1">
                  <a:lnSpc>
                    <a:spcPct val="115000"/>
                  </a:lnSpc>
                  <a:spcAft>
                    <a:spcPts val="10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𝑧</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m:t>
                          </m:r>
                          <m:sSup>
                            <m:sSup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ea typeface="Cambria Math" panose="02040503050406030204" pitchFamily="18" charset="0"/>
                                  <a:cs typeface="Times New Roman" panose="02020603050405020304" pitchFamily="18" charset="0"/>
                                </a:rPr>
                                <m:t>𝜎</m:t>
                              </m:r>
                            </m:e>
                            <m:sup>
                              <m:r>
                                <a:rPr lang="en-US" i="1" dirty="0">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i="1" dirty="0">
                  <a:ea typeface="Calibri" panose="020F0502020204030204" pitchFamily="34" charset="0"/>
                  <a:cs typeface="Times New Roman" panose="02020603050405020304" pitchFamily="18" charset="0"/>
                </a:endParaRPr>
              </a:p>
              <a:p>
                <a:pPr>
                  <a:lnSpc>
                    <a:spcPct val="115000"/>
                  </a:lnSpc>
                  <a:spcAft>
                    <a:spcPts val="1000"/>
                  </a:spcAft>
                </a:pPr>
                <a:endParaRPr lang="en-US" i="1" dirty="0">
                  <a:ea typeface="Calibri" panose="020F0502020204030204" pitchFamily="34" charset="0"/>
                  <a:cs typeface="Times New Roman" panose="02020603050405020304" pitchFamily="18" charset="0"/>
                </a:endParaRPr>
              </a:p>
              <a:p>
                <a:pPr>
                  <a:lnSpc>
                    <a:spcPct val="115000"/>
                  </a:lnSpc>
                  <a:spcAft>
                    <a:spcPts val="1000"/>
                  </a:spcAft>
                </a:pPr>
                <a:r>
                  <a:rPr lang="en-US" i="1" dirty="0">
                    <a:ea typeface="Calibri" panose="020F0502020204030204" pitchFamily="34" charset="0"/>
                    <a:cs typeface="Times New Roman" panose="02020603050405020304" pitchFamily="18" charset="0"/>
                  </a:rPr>
                  <a:t>Then,</a:t>
                </a:r>
              </a:p>
              <a:p>
                <a:pPr lvl="1">
                  <a:lnSpc>
                    <a:spcPct val="115000"/>
                  </a:lnSpc>
                  <a:spcAft>
                    <a:spcPts val="1000"/>
                  </a:spcAft>
                </a:pPr>
                <a:r>
                  <a:rPr lang="en-US" i="1" dirty="0">
                    <a:ea typeface="Calibri" panose="020F0502020204030204" pitchFamily="34" charset="0"/>
                    <a:cs typeface="Times New Roman" panose="02020603050405020304" pitchFamily="18" charset="0"/>
                  </a:rPr>
                  <a:t>Z is from a Normal Distribution</a:t>
                </a:r>
              </a:p>
              <a:p>
                <a:pPr lvl="1">
                  <a:lnSpc>
                    <a:spcPct val="115000"/>
                  </a:lnSpc>
                  <a:spcAft>
                    <a:spcPts val="1000"/>
                  </a:spcAft>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𝐸</m:t>
                      </m:r>
                      <m:r>
                        <a:rPr lang="en-US" i="1" dirty="0" smtClean="0">
                          <a:latin typeface="Cambria Math" panose="02040503050406030204" pitchFamily="18" charset="0"/>
                          <a:ea typeface="Calibri" panose="020F0502020204030204" pitchFamily="34" charset="0"/>
                          <a:cs typeface="Times New Roman" panose="02020603050405020304" pitchFamily="18" charset="0"/>
                        </a:rPr>
                        <m:t>(</m:t>
                      </m:r>
                      <m:r>
                        <a:rPr lang="en-US" i="1" dirty="0" smtClean="0">
                          <a:latin typeface="Cambria Math" panose="02040503050406030204" pitchFamily="18" charset="0"/>
                          <a:ea typeface="Calibri" panose="020F0502020204030204" pitchFamily="34" charset="0"/>
                          <a:cs typeface="Times New Roman" panose="02020603050405020304" pitchFamily="18" charset="0"/>
                        </a:rPr>
                        <m:t>𝑧</m:t>
                      </m:r>
                      <m:r>
                        <a:rPr lang="en-US" i="1" dirty="0" smtClean="0">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i="1" dirty="0">
                  <a:ea typeface="Calibri" panose="020F0502020204030204" pitchFamily="34" charset="0"/>
                  <a:cs typeface="Times New Roman" panose="02020603050405020304" pitchFamily="18" charset="0"/>
                </a:endParaRPr>
              </a:p>
              <a:p>
                <a:pPr lvl="1">
                  <a:lnSpc>
                    <a:spcPct val="115000"/>
                  </a:lnSpc>
                  <a:spcAft>
                    <a:spcPts val="1000"/>
                  </a:spcAft>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𝑉</m:t>
                      </m:r>
                      <m:r>
                        <a:rPr lang="en-US" i="1" dirty="0" smtClean="0">
                          <a:latin typeface="Cambria Math" panose="02040503050406030204" pitchFamily="18" charset="0"/>
                          <a:ea typeface="Calibri" panose="020F0502020204030204" pitchFamily="34" charset="0"/>
                          <a:cs typeface="Times New Roman" panose="02020603050405020304" pitchFamily="18" charset="0"/>
                        </a:rPr>
                        <m:t>(</m:t>
                      </m:r>
                      <m:r>
                        <a:rPr lang="en-US" i="1" dirty="0" smtClean="0">
                          <a:latin typeface="Cambria Math" panose="02040503050406030204" pitchFamily="18" charset="0"/>
                          <a:ea typeface="Calibri" panose="020F0502020204030204" pitchFamily="34" charset="0"/>
                          <a:cs typeface="Times New Roman" panose="02020603050405020304" pitchFamily="18" charset="0"/>
                        </a:rPr>
                        <m:t>𝑧</m:t>
                      </m:r>
                      <m:r>
                        <a:rPr lang="en-US" i="1" dirty="0"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US"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i="1" dirty="0"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US" i="1" dirty="0">
                  <a:ea typeface="Calibri" panose="020F0502020204030204" pitchFamily="34" charset="0"/>
                  <a:cs typeface="Times New Roman" panose="02020603050405020304" pitchFamily="18" charset="0"/>
                </a:endParaRPr>
              </a:p>
              <a:p>
                <a:pPr>
                  <a:lnSpc>
                    <a:spcPct val="115000"/>
                  </a:lnSpc>
                  <a:spcAft>
                    <a:spcPts val="1000"/>
                  </a:spcAft>
                </a:pPr>
                <a:endParaRPr lang="en-US" i="1" dirty="0">
                  <a:ea typeface="Calibri" panose="020F0502020204030204" pitchFamily="34"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3FC73801-EE44-404E-8771-D75C67E04817}"/>
                  </a:ext>
                </a:extLst>
              </p:cNvPr>
              <p:cNvSpPr>
                <a:spLocks noRot="1" noChangeAspect="1" noMove="1" noResize="1" noEditPoints="1" noAdjustHandles="1" noChangeArrowheads="1" noChangeShapeType="1" noTextEdit="1"/>
              </p:cNvSpPr>
              <p:nvPr/>
            </p:nvSpPr>
            <p:spPr>
              <a:xfrm>
                <a:off x="7819505" y="1255069"/>
                <a:ext cx="3574473" cy="3985194"/>
              </a:xfrm>
              <a:prstGeom prst="rect">
                <a:avLst/>
              </a:prstGeom>
              <a:blipFill>
                <a:blip r:embed="rId3"/>
                <a:stretch>
                  <a:fillRect l="-1536" t="-612"/>
                </a:stretch>
              </a:blipFill>
            </p:spPr>
            <p:txBody>
              <a:bodyPr/>
              <a:lstStyle/>
              <a:p>
                <a:r>
                  <a:rPr lang="en-US">
                    <a:noFill/>
                  </a:rPr>
                  <a:t> </a:t>
                </a:r>
              </a:p>
            </p:txBody>
          </p:sp>
        </mc:Fallback>
      </mc:AlternateContent>
    </p:spTree>
    <p:extLst>
      <p:ext uri="{BB962C8B-B14F-4D97-AF65-F5344CB8AC3E}">
        <p14:creationId xmlns:p14="http://schemas.microsoft.com/office/powerpoint/2010/main" val="2454441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Regression in Excel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1203960" y="871279"/>
                <a:ext cx="10195560" cy="4664354"/>
              </a:xfrm>
              <a:prstGeom prst="rect">
                <a:avLst/>
              </a:prstGeom>
            </p:spPr>
            <p:txBody>
              <a:bodyPr wrap="square">
                <a:spAutoFit/>
              </a:bodyPr>
              <a:lstStyle/>
              <a:p>
                <a:pPr>
                  <a:lnSpc>
                    <a:spcPct val="105000"/>
                  </a:lnSpc>
                  <a:spcBef>
                    <a:spcPts val="300"/>
                  </a:spcBef>
                </a:pPr>
                <a:r>
                  <a:rPr lang="en-US" dirty="0"/>
                  <a:t>Excel has three different ways to perform Regression Analysis:</a:t>
                </a:r>
              </a:p>
              <a:p>
                <a:pPr lvl="1" indent="-457200">
                  <a:lnSpc>
                    <a:spcPct val="105000"/>
                  </a:lnSpc>
                  <a:spcBef>
                    <a:spcPts val="300"/>
                  </a:spcBef>
                  <a:buFont typeface="+mj-lt"/>
                  <a:buAutoNum type="arabicPeriod"/>
                </a:pPr>
                <a:r>
                  <a:rPr lang="en-US" dirty="0"/>
                  <a:t>XY Graphs</a:t>
                </a:r>
              </a:p>
              <a:p>
                <a:pPr lvl="2" indent="-457200">
                  <a:lnSpc>
                    <a:spcPct val="105000"/>
                  </a:lnSpc>
                  <a:spcBef>
                    <a:spcPts val="300"/>
                  </a:spcBef>
                  <a:buFont typeface="Arial" panose="020B0604020202020204" pitchFamily="34" charset="0"/>
                  <a:buChar char="•"/>
                </a:pPr>
                <a:r>
                  <a:rPr lang="en-US" dirty="0"/>
                  <a:t>Simple linear regression model only, e.g.,</a:t>
                </a:r>
              </a:p>
              <a:p>
                <a:pPr lvl="3" indent="-457200">
                  <a:lnSpc>
                    <a:spcPct val="105000"/>
                  </a:lnSpc>
                  <a:spcBef>
                    <a:spcPts val="300"/>
                  </a:spcBef>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0</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oMath>
                </a14:m>
                <a:endParaRPr lang="en-US" b="0" dirty="0"/>
              </a:p>
              <a:p>
                <a:pPr lvl="3" indent="-457200">
                  <a:lnSpc>
                    <a:spcPct val="105000"/>
                  </a:lnSpc>
                  <a:spcBef>
                    <a:spcPts val="300"/>
                  </a:spcBef>
                  <a:buFont typeface="Arial" panose="020B0604020202020204" pitchFamily="34" charset="0"/>
                  <a:buChar char="•"/>
                </a:pPr>
                <a:r>
                  <a:rPr lang="en-US" dirty="0"/>
                  <a:t>CAPM</a:t>
                </a:r>
              </a:p>
              <a:p>
                <a:pPr lvl="1" indent="-457200">
                  <a:lnSpc>
                    <a:spcPct val="105000"/>
                  </a:lnSpc>
                  <a:spcBef>
                    <a:spcPts val="300"/>
                  </a:spcBef>
                  <a:buFont typeface="+mj-lt"/>
                  <a:buAutoNum type="arabicPeriod"/>
                </a:pPr>
                <a:r>
                  <a:rPr lang="en-US" dirty="0"/>
                  <a:t>“=</a:t>
                </a:r>
                <a:r>
                  <a:rPr lang="en-US" dirty="0" err="1"/>
                  <a:t>linest</a:t>
                </a:r>
                <a:r>
                  <a:rPr lang="en-US" dirty="0"/>
                  <a:t>()”</a:t>
                </a:r>
              </a:p>
              <a:p>
                <a:pPr lvl="2" indent="-457200">
                  <a:lnSpc>
                    <a:spcPct val="105000"/>
                  </a:lnSpc>
                  <a:spcBef>
                    <a:spcPts val="300"/>
                  </a:spcBef>
                  <a:buFont typeface="Arial" panose="020B0604020202020204" pitchFamily="34" charset="0"/>
                  <a:buChar char="•"/>
                </a:pPr>
                <a:r>
                  <a:rPr lang="en-US" dirty="0"/>
                  <a:t>Excel Array function formula, Control-Shift-Enter</a:t>
                </a:r>
              </a:p>
              <a:p>
                <a:pPr lvl="2" indent="-457200">
                  <a:lnSpc>
                    <a:spcPct val="105000"/>
                  </a:lnSpc>
                  <a:spcBef>
                    <a:spcPts val="300"/>
                  </a:spcBef>
                  <a:buFont typeface="Arial" panose="020B0604020202020204" pitchFamily="34" charset="0"/>
                  <a:buChar char="•"/>
                </a:pPr>
                <a:r>
                  <a:rPr lang="en-US" dirty="0"/>
                  <a:t>Updates in Real-Time whenever the data is updated</a:t>
                </a:r>
              </a:p>
              <a:p>
                <a:pPr lvl="2" indent="-457200">
                  <a:lnSpc>
                    <a:spcPct val="105000"/>
                  </a:lnSpc>
                  <a:spcBef>
                    <a:spcPts val="300"/>
                  </a:spcBef>
                  <a:buFont typeface="Arial" panose="020B0604020202020204" pitchFamily="34" charset="0"/>
                  <a:buChar char="•"/>
                </a:pPr>
                <a:r>
                  <a:rPr lang="en-US" dirty="0"/>
                  <a:t>Very Good for iterations and loops</a:t>
                </a:r>
              </a:p>
              <a:p>
                <a:pPr lvl="1" indent="-457200">
                  <a:lnSpc>
                    <a:spcPct val="105000"/>
                  </a:lnSpc>
                  <a:spcBef>
                    <a:spcPts val="300"/>
                  </a:spcBef>
                  <a:buFont typeface="+mj-lt"/>
                  <a:buAutoNum type="arabicPeriod"/>
                </a:pPr>
                <a:r>
                  <a:rPr lang="en-US" dirty="0"/>
                  <a:t>Analysis </a:t>
                </a:r>
                <a:r>
                  <a:rPr lang="en-US" dirty="0" err="1"/>
                  <a:t>ToolPak</a:t>
                </a:r>
                <a:r>
                  <a:rPr lang="en-US" dirty="0"/>
                  <a:t> Add-In</a:t>
                </a:r>
              </a:p>
              <a:p>
                <a:pPr lvl="2" indent="-457200">
                  <a:lnSpc>
                    <a:spcPct val="105000"/>
                  </a:lnSpc>
                  <a:spcBef>
                    <a:spcPts val="300"/>
                  </a:spcBef>
                  <a:buFont typeface="Arial" panose="020B0604020202020204" pitchFamily="34" charset="0"/>
                  <a:buChar char="•"/>
                </a:pPr>
                <a:r>
                  <a:rPr lang="en-US" dirty="0"/>
                  <a:t>Select “Data” – “Data Analysis” – “Regression”</a:t>
                </a:r>
              </a:p>
              <a:p>
                <a:pPr lvl="1" indent="-457200">
                  <a:lnSpc>
                    <a:spcPct val="105000"/>
                  </a:lnSpc>
                  <a:spcBef>
                    <a:spcPts val="300"/>
                  </a:spcBef>
                  <a:buFont typeface="+mj-lt"/>
                  <a:buAutoNum type="arabicPeriod"/>
                </a:pPr>
                <a:r>
                  <a:rPr lang="en-US" dirty="0"/>
                  <a:t>Solver Add-In</a:t>
                </a:r>
              </a:p>
              <a:p>
                <a:pPr lvl="2" indent="-457200">
                  <a:lnSpc>
                    <a:spcPct val="105000"/>
                  </a:lnSpc>
                  <a:spcBef>
                    <a:spcPts val="300"/>
                  </a:spcBef>
                  <a:buFont typeface="Arial" panose="020B0604020202020204" pitchFamily="34" charset="0"/>
                  <a:buChar char="•"/>
                </a:pPr>
                <a:r>
                  <a:rPr lang="en-US" dirty="0"/>
                  <a:t>Select “Data” – “Solver”</a:t>
                </a:r>
              </a:p>
              <a:p>
                <a:pPr lvl="2" indent="-457200">
                  <a:lnSpc>
                    <a:spcPct val="105000"/>
                  </a:lnSpc>
                  <a:spcBef>
                    <a:spcPts val="300"/>
                  </a:spcBef>
                  <a:buFont typeface="Arial" panose="020B0604020202020204" pitchFamily="34" charset="0"/>
                  <a:buChar char="•"/>
                </a:pPr>
                <a:r>
                  <a:rPr lang="en-US" dirty="0"/>
                  <a:t>Need to set up the error function as a column to minimize and define all variables</a:t>
                </a:r>
              </a:p>
            </p:txBody>
          </p:sp>
        </mc:Choice>
        <mc:Fallback xmlns="">
          <p:sp>
            <p:nvSpPr>
              <p:cNvPr id="2" name="Rectangle 1"/>
              <p:cNvSpPr>
                <a:spLocks noRot="1" noChangeAspect="1" noMove="1" noResize="1" noEditPoints="1" noAdjustHandles="1" noChangeArrowheads="1" noChangeShapeType="1" noTextEdit="1"/>
              </p:cNvSpPr>
              <p:nvPr/>
            </p:nvSpPr>
            <p:spPr>
              <a:xfrm>
                <a:off x="1203960" y="871279"/>
                <a:ext cx="10195560" cy="4664354"/>
              </a:xfrm>
              <a:prstGeom prst="rect">
                <a:avLst/>
              </a:prstGeom>
              <a:blipFill>
                <a:blip r:embed="rId2"/>
                <a:stretch>
                  <a:fillRect l="-538" t="-784" b="-915"/>
                </a:stretch>
              </a:blipFill>
            </p:spPr>
            <p:txBody>
              <a:bodyPr/>
              <a:lstStyle/>
              <a:p>
                <a:r>
                  <a:rPr lang="en-US">
                    <a:noFill/>
                  </a:rPr>
                  <a:t> </a:t>
                </a:r>
              </a:p>
            </p:txBody>
          </p:sp>
        </mc:Fallback>
      </mc:AlternateContent>
    </p:spTree>
    <p:extLst>
      <p:ext uri="{BB962C8B-B14F-4D97-AF65-F5344CB8AC3E}">
        <p14:creationId xmlns:p14="http://schemas.microsoft.com/office/powerpoint/2010/main" val="1481033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509590"/>
          </a:xfrm>
        </p:spPr>
        <p:txBody>
          <a:bodyPr>
            <a:normAutofit/>
          </a:bodyPr>
          <a:lstStyle/>
          <a:p>
            <a:r>
              <a:rPr lang="en-US" altLang="en-US" sz="2800" dirty="0"/>
              <a:t>Regressions in MATLAB</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716692"/>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203960" y="1114680"/>
            <a:ext cx="10195560" cy="4429802"/>
          </a:xfrm>
          <a:prstGeom prst="rect">
            <a:avLst/>
          </a:prstGeom>
        </p:spPr>
        <p:txBody>
          <a:bodyPr wrap="square">
            <a:spAutoFit/>
          </a:bodyPr>
          <a:lstStyle/>
          <a:p>
            <a:pPr>
              <a:lnSpc>
                <a:spcPct val="105000"/>
              </a:lnSpc>
            </a:pPr>
            <a:r>
              <a:rPr lang="en-US" sz="2400" dirty="0"/>
              <a:t>MATLAB has several different ways to Run Regressions:</a:t>
            </a:r>
          </a:p>
          <a:p>
            <a:pPr lvl="1">
              <a:lnSpc>
                <a:spcPct val="105000"/>
              </a:lnSpc>
            </a:pPr>
            <a:endParaRPr lang="en-US" sz="2400" dirty="0"/>
          </a:p>
          <a:p>
            <a:pPr lvl="1">
              <a:lnSpc>
                <a:spcPct val="105000"/>
              </a:lnSpc>
            </a:pPr>
            <a:r>
              <a:rPr lang="en-US" sz="2400" dirty="0"/>
              <a:t>Regress()</a:t>
            </a:r>
          </a:p>
          <a:p>
            <a:pPr marL="914400" lvl="1" indent="-457200">
              <a:lnSpc>
                <a:spcPct val="105000"/>
              </a:lnSpc>
              <a:buFont typeface="Arial" panose="020B0604020202020204" pitchFamily="34" charset="0"/>
              <a:buChar char="•"/>
            </a:pPr>
            <a:r>
              <a:rPr lang="en-US" sz="2400" dirty="0"/>
              <a:t>Need to add the constant column of 1’s</a:t>
            </a:r>
          </a:p>
          <a:p>
            <a:pPr lvl="1">
              <a:lnSpc>
                <a:spcPct val="105000"/>
              </a:lnSpc>
            </a:pPr>
            <a:endParaRPr lang="en-US" sz="2400" dirty="0"/>
          </a:p>
          <a:p>
            <a:pPr lvl="1">
              <a:lnSpc>
                <a:spcPct val="105000"/>
              </a:lnSpc>
            </a:pPr>
            <a:r>
              <a:rPr lang="en-US" sz="2400" dirty="0" err="1"/>
              <a:t>Regstats</a:t>
            </a:r>
            <a:r>
              <a:rPr lang="en-US" sz="2400" dirty="0"/>
              <a:t>()</a:t>
            </a:r>
          </a:p>
          <a:p>
            <a:pPr marL="914400" lvl="1" indent="-457200">
              <a:lnSpc>
                <a:spcPct val="105000"/>
              </a:lnSpc>
              <a:buFont typeface="Arial" panose="020B0604020202020204" pitchFamily="34" charset="0"/>
              <a:buChar char="•"/>
            </a:pPr>
            <a:r>
              <a:rPr lang="en-US" sz="2400" dirty="0"/>
              <a:t>Need to specify the regression statistics to show</a:t>
            </a:r>
          </a:p>
          <a:p>
            <a:pPr lvl="1">
              <a:lnSpc>
                <a:spcPct val="105000"/>
              </a:lnSpc>
            </a:pPr>
            <a:endParaRPr lang="en-US" sz="2400" dirty="0"/>
          </a:p>
          <a:p>
            <a:pPr lvl="1">
              <a:lnSpc>
                <a:spcPct val="105000"/>
              </a:lnSpc>
            </a:pPr>
            <a:r>
              <a:rPr lang="en-US" sz="2400" dirty="0" err="1"/>
              <a:t>Fitlm</a:t>
            </a:r>
            <a:r>
              <a:rPr lang="en-US" sz="2400" dirty="0"/>
              <a:t>()</a:t>
            </a:r>
          </a:p>
          <a:p>
            <a:pPr marL="914400" lvl="1" indent="-457200">
              <a:lnSpc>
                <a:spcPct val="105000"/>
              </a:lnSpc>
              <a:buFont typeface="Arial" panose="020B0604020202020204" pitchFamily="34" charset="0"/>
              <a:buChar char="•"/>
            </a:pPr>
            <a:r>
              <a:rPr lang="en-US" sz="2400" dirty="0"/>
              <a:t>Provides regression output in table form</a:t>
            </a:r>
          </a:p>
          <a:p>
            <a:pPr marL="914400" lvl="1" indent="-457200">
              <a:lnSpc>
                <a:spcPct val="114000"/>
              </a:lnSpc>
              <a:spcBef>
                <a:spcPts val="300"/>
              </a:spcBef>
              <a:buFont typeface="+mj-lt"/>
              <a:buAutoNum type="arabicPeriod"/>
            </a:pPr>
            <a:endParaRPr lang="en-US" sz="2400" dirty="0"/>
          </a:p>
        </p:txBody>
      </p:sp>
    </p:spTree>
    <p:extLst>
      <p:ext uri="{BB962C8B-B14F-4D97-AF65-F5344CB8AC3E}">
        <p14:creationId xmlns:p14="http://schemas.microsoft.com/office/powerpoint/2010/main" val="2965509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Polynomial Regression</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62770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Polynomial &amp; Square Root Regression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334445" cy="4674934"/>
              </a:xfrm>
              <a:prstGeom prst="rect">
                <a:avLst/>
              </a:prstGeom>
            </p:spPr>
            <p:txBody>
              <a:bodyPr wrap="square">
                <a:spAutoFit/>
              </a:bodyPr>
              <a:lstStyle/>
              <a:p>
                <a:pPr marL="342900" indent="-342900">
                  <a:lnSpc>
                    <a:spcPct val="105000"/>
                  </a:lnSpc>
                  <a:spcBef>
                    <a:spcPts val="600"/>
                  </a:spcBef>
                  <a:buFont typeface="Arial" panose="020B0604020202020204" pitchFamily="34" charset="0"/>
                  <a:buChar char="•"/>
                </a:pPr>
                <a:r>
                  <a:rPr lang="en-US" sz="2000" dirty="0"/>
                  <a:t>Polynomial Regression is a statistical approach for modeling the relationship between a dependent variable </a:t>
                </a:r>
                <a14:m>
                  <m:oMath xmlns:m="http://schemas.openxmlformats.org/officeDocument/2006/math">
                    <m:r>
                      <a:rPr lang="en-US" sz="2000" i="1" dirty="0" smtClean="0">
                        <a:latin typeface="Cambria Math" panose="02040503050406030204" pitchFamily="18" charset="0"/>
                      </a:rPr>
                      <m:t>𝑦</m:t>
                    </m:r>
                  </m:oMath>
                </a14:m>
                <a:r>
                  <a:rPr lang="en-US" sz="2000" dirty="0"/>
                  <a:t> and the independent variable </a:t>
                </a:r>
                <a14:m>
                  <m:oMath xmlns:m="http://schemas.openxmlformats.org/officeDocument/2006/math">
                    <m:r>
                      <a:rPr lang="en-US" sz="2000" i="1" dirty="0" smtClean="0">
                        <a:latin typeface="Cambria Math" panose="02040503050406030204" pitchFamily="18" charset="0"/>
                      </a:rPr>
                      <m:t>𝑥</m:t>
                    </m:r>
                  </m:oMath>
                </a14:m>
                <a:r>
                  <a:rPr lang="en-US" sz="2000" dirty="0"/>
                  <a:t> when the relationship follows an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𝑡h</m:t>
                        </m:r>
                      </m:sup>
                    </m:sSup>
                  </m:oMath>
                </a14:m>
                <a:r>
                  <a:rPr lang="en-US" sz="2000" dirty="0"/>
                  <a:t> degree equation.</a:t>
                </a:r>
              </a:p>
              <a:p>
                <a:pPr marL="342900" indent="-342900">
                  <a:lnSpc>
                    <a:spcPct val="105000"/>
                  </a:lnSpc>
                  <a:spcBef>
                    <a:spcPts val="600"/>
                  </a:spcBef>
                  <a:buFont typeface="Arial" panose="020B0604020202020204" pitchFamily="34" charset="0"/>
                  <a:buChar char="•"/>
                </a:pPr>
                <a:r>
                  <a:rPr lang="en-US" sz="2000" dirty="0"/>
                  <a:t>In these types of regression analysis, the we estimate the model parameters via ordinary least squares (OLS). This is the same estimate process as the linear regression model.</a:t>
                </a:r>
              </a:p>
              <a:p>
                <a:pPr marL="342900" indent="-342900">
                  <a:lnSpc>
                    <a:spcPct val="105000"/>
                  </a:lnSpc>
                  <a:spcBef>
                    <a:spcPts val="600"/>
                  </a:spcBef>
                  <a:buFont typeface="Arial" panose="020B0604020202020204" pitchFamily="34" charset="0"/>
                  <a:buChar char="•"/>
                </a:pPr>
                <a:endParaRPr lang="en-US" sz="2000" dirty="0"/>
              </a:p>
              <a:p>
                <a:pPr marL="342900" indent="-342900">
                  <a:lnSpc>
                    <a:spcPct val="105000"/>
                  </a:lnSpc>
                  <a:spcBef>
                    <a:spcPts val="600"/>
                  </a:spcBef>
                  <a:buFont typeface="Arial" panose="020B0604020202020204" pitchFamily="34" charset="0"/>
                  <a:buChar char="•"/>
                </a:pPr>
                <a:r>
                  <a:rPr lang="en-US" sz="2000" dirty="0"/>
                  <a:t>A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𝑡h</m:t>
                        </m:r>
                      </m:sup>
                    </m:sSup>
                  </m:oMath>
                </a14:m>
                <a:r>
                  <a:rPr lang="en-US" sz="2000" dirty="0"/>
                  <a:t>degree polynomial has form:</a:t>
                </a:r>
              </a:p>
              <a:p>
                <a:pPr>
                  <a:lnSpc>
                    <a:spcPct val="105000"/>
                  </a:lnSpc>
                  <a:spcBef>
                    <a:spcPts val="600"/>
                  </a:spcBef>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𝑑</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m:t>
                      </m:r>
                      <m:r>
                        <a:rPr lang="en-US" sz="2000" b="0" i="1" smtClean="0">
                          <a:latin typeface="Cambria Math" panose="02040503050406030204" pitchFamily="18" charset="0"/>
                        </a:rPr>
                        <m:t>𝑘</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𝑛</m:t>
                          </m:r>
                        </m:sup>
                      </m:sSup>
                    </m:oMath>
                  </m:oMathPara>
                </a14:m>
                <a:endParaRPr lang="en-US" sz="2000" dirty="0"/>
              </a:p>
              <a:p>
                <a:endParaRPr lang="en-US" sz="2400" dirty="0"/>
              </a:p>
              <a:p>
                <a:pPr marL="342900" indent="-342900">
                  <a:lnSpc>
                    <a:spcPct val="105000"/>
                  </a:lnSpc>
                  <a:spcBef>
                    <a:spcPts val="600"/>
                  </a:spcBef>
                  <a:buFont typeface="Arial" panose="020B0604020202020204" pitchFamily="34" charset="0"/>
                  <a:buChar char="•"/>
                </a:pPr>
                <a:r>
                  <a:rPr lang="en-US" sz="2000" dirty="0"/>
                  <a:t>A square root regression has form:</a:t>
                </a:r>
              </a:p>
              <a:p>
                <a:pPr>
                  <a:lnSpc>
                    <a:spcPct val="105000"/>
                  </a:lnSpc>
                  <a:spcBef>
                    <a:spcPts val="600"/>
                  </a:spcBef>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𝑏</m:t>
                      </m:r>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𝑥</m:t>
                          </m:r>
                        </m:e>
                      </m:rad>
                      <m:r>
                        <a:rPr lang="en-US" sz="2000" i="1">
                          <a:latin typeface="Cambria Math" panose="02040503050406030204" pitchFamily="18" charset="0"/>
                        </a:rPr>
                        <m:t>+</m:t>
                      </m:r>
                      <m:r>
                        <a:rPr lang="en-US" sz="2000" i="1">
                          <a:latin typeface="Cambria Math" panose="02040503050406030204" pitchFamily="18" charset="0"/>
                        </a:rPr>
                        <m:t>𝑐𝑥</m:t>
                      </m:r>
                    </m:oMath>
                  </m:oMathPara>
                </a14:m>
                <a:endParaRPr lang="en-US" sz="2000" b="0" dirty="0"/>
              </a:p>
              <a:p>
                <a:pPr marL="285750" indent="-285750">
                  <a:lnSpc>
                    <a:spcPct val="105000"/>
                  </a:lnSpc>
                  <a:spcBef>
                    <a:spcPts val="600"/>
                  </a:spcBef>
                  <a:buFont typeface="Arial" panose="020B0604020202020204" pitchFamily="34" charset="0"/>
                  <a:buChar char="•"/>
                </a:pPr>
                <a:r>
                  <a:rPr lang="en-US" dirty="0"/>
                  <a:t>Important note: an equation with a decimal exponent (such as the square root of x) is not a polynomial – but we can solve for this models the same way as we solve the polynomial regression models</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334445" cy="4674934"/>
              </a:xfrm>
              <a:prstGeom prst="rect">
                <a:avLst/>
              </a:prstGeom>
              <a:blipFill>
                <a:blip r:embed="rId2"/>
                <a:stretch>
                  <a:fillRect l="-531" t="-782" b="-913"/>
                </a:stretch>
              </a:blipFill>
            </p:spPr>
            <p:txBody>
              <a:bodyPr/>
              <a:lstStyle/>
              <a:p>
                <a:r>
                  <a:rPr lang="en-US">
                    <a:noFill/>
                  </a:rPr>
                  <a:t> </a:t>
                </a:r>
              </a:p>
            </p:txBody>
          </p:sp>
        </mc:Fallback>
      </mc:AlternateContent>
    </p:spTree>
    <p:extLst>
      <p:ext uri="{BB962C8B-B14F-4D97-AF65-F5344CB8AC3E}">
        <p14:creationId xmlns:p14="http://schemas.microsoft.com/office/powerpoint/2010/main" val="1280812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Types of Polynomial Equations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6291846-A437-4AD3-8BA8-3BC785D593A6}"/>
                  </a:ext>
                </a:extLst>
              </p:cNvPr>
              <p:cNvSpPr/>
              <p:nvPr/>
            </p:nvSpPr>
            <p:spPr>
              <a:xfrm>
                <a:off x="1203960" y="1189304"/>
                <a:ext cx="8047615" cy="4124334"/>
              </a:xfrm>
              <a:prstGeom prst="rect">
                <a:avLst/>
              </a:prstGeom>
            </p:spPr>
            <p:txBody>
              <a:bodyPr wrap="square">
                <a:spAutoFit/>
              </a:bodyPr>
              <a:lstStyle/>
              <a:p>
                <a:pPr>
                  <a:lnSpc>
                    <a:spcPct val="105000"/>
                  </a:lnSpc>
                  <a:spcBef>
                    <a:spcPts val="600"/>
                  </a:spcBef>
                </a:pPr>
                <a:r>
                  <a:rPr lang="en-US" u="sng" dirty="0">
                    <a:ea typeface="Calibri" panose="020F0502020204030204" pitchFamily="34" charset="0"/>
                    <a:cs typeface="Times New Roman" panose="02020603050405020304" pitchFamily="18" charset="0"/>
                  </a:rPr>
                  <a:t>Linear Polynomial</a:t>
                </a:r>
                <a:endParaRPr lang="en-US" b="0" u="sng" dirty="0">
                  <a:ea typeface="Calibri" panose="020F0502020204030204" pitchFamily="34" charset="0"/>
                  <a:cs typeface="Times New Roman" panose="02020603050405020304" pitchFamily="18" charset="0"/>
                </a:endParaRP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𝑦</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𝑏𝑥</m:t>
                      </m:r>
                    </m:oMath>
                  </m:oMathPara>
                </a14:m>
                <a:endParaRPr lang="en-US" b="0" dirty="0">
                  <a:ea typeface="Calibri" panose="020F0502020204030204" pitchFamily="34" charset="0"/>
                  <a:cs typeface="Times New Roman" panose="02020603050405020304" pitchFamily="18" charset="0"/>
                </a:endParaRPr>
              </a:p>
              <a:p>
                <a:pPr>
                  <a:lnSpc>
                    <a:spcPct val="105000"/>
                  </a:lnSpc>
                  <a:spcBef>
                    <a:spcPts val="600"/>
                  </a:spcBef>
                </a:pPr>
                <a:endParaRPr lang="en-US" dirty="0">
                  <a:ea typeface="Calibri" panose="020F0502020204030204" pitchFamily="34" charset="0"/>
                  <a:cs typeface="Times New Roman" panose="02020603050405020304" pitchFamily="18" charset="0"/>
                </a:endParaRPr>
              </a:p>
              <a:p>
                <a:pPr>
                  <a:lnSpc>
                    <a:spcPct val="105000"/>
                  </a:lnSpc>
                  <a:spcBef>
                    <a:spcPts val="600"/>
                  </a:spcBef>
                </a:pPr>
                <a:r>
                  <a:rPr lang="en-US" u="sng" dirty="0">
                    <a:ea typeface="Calibri" panose="020F0502020204030204" pitchFamily="34" charset="0"/>
                    <a:cs typeface="Times New Roman" panose="02020603050405020304" pitchFamily="18" charset="0"/>
                  </a:rPr>
                  <a:t>Quadratic Polynomial</a:t>
                </a: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libri" panose="020F0502020204030204" pitchFamily="34" charset="0"/>
                          <a:cs typeface="Times New Roman" panose="02020603050405020304" pitchFamily="18" charset="0"/>
                        </a:rPr>
                        <m:t>𝑦</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𝑏𝑥</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b="0" i="1" smtClean="0">
                              <a:latin typeface="Cambria Math" panose="02040503050406030204" pitchFamily="18" charset="0"/>
                              <a:ea typeface="Calibri" panose="020F0502020204030204" pitchFamily="34" charset="0"/>
                              <a:cs typeface="Times New Roman" panose="02020603050405020304" pitchFamily="18" charset="0"/>
                            </a:rPr>
                            <m:t>𝑥</m:t>
                          </m:r>
                        </m:e>
                        <m:sup>
                          <m:r>
                            <a:rPr lang="en-US" b="0" i="1" smtClean="0">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pPr>
                <a:endParaRPr lang="en-US" dirty="0">
                  <a:ea typeface="Calibri" panose="020F0502020204030204" pitchFamily="34" charset="0"/>
                  <a:cs typeface="Times New Roman" panose="02020603050405020304" pitchFamily="18" charset="0"/>
                </a:endParaRPr>
              </a:p>
              <a:p>
                <a:pPr>
                  <a:lnSpc>
                    <a:spcPct val="105000"/>
                  </a:lnSpc>
                  <a:spcBef>
                    <a:spcPts val="600"/>
                  </a:spcBef>
                </a:pPr>
                <a:r>
                  <a:rPr lang="en-US" u="sng" dirty="0">
                    <a:ea typeface="Calibri" panose="020F0502020204030204" pitchFamily="34" charset="0"/>
                    <a:cs typeface="Times New Roman" panose="02020603050405020304" pitchFamily="18" charset="0"/>
                  </a:rPr>
                  <a:t>Cubic Polynomial</a:t>
                </a: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𝑏</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b="0" i="1" smtClean="0">
                              <a:latin typeface="Cambria Math" panose="02040503050406030204" pitchFamily="18" charset="0"/>
                              <a:ea typeface="Calibri" panose="020F0502020204030204" pitchFamily="34" charset="0"/>
                              <a:cs typeface="Times New Roman" panose="02020603050405020304" pitchFamily="18" charset="0"/>
                            </a:rPr>
                            <m:t>𝑥</m:t>
                          </m:r>
                        </m:e>
                        <m:sup>
                          <m:r>
                            <a:rPr lang="en-US"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b="0" i="1" smtClean="0">
                              <a:latin typeface="Cambria Math" panose="02040503050406030204" pitchFamily="18" charset="0"/>
                              <a:ea typeface="Calibri" panose="020F0502020204030204" pitchFamily="34" charset="0"/>
                              <a:cs typeface="Times New Roman" panose="02020603050405020304" pitchFamily="18" charset="0"/>
                            </a:rPr>
                            <m:t>𝑥</m:t>
                          </m:r>
                        </m:e>
                        <m:sup>
                          <m:r>
                            <a:rPr lang="en-US" b="0" i="1" smtClean="0">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pPr>
                <a:endParaRPr lang="en-US" u="sng" dirty="0">
                  <a:ea typeface="Calibri" panose="020F0502020204030204" pitchFamily="34" charset="0"/>
                  <a:cs typeface="Times New Roman" panose="02020603050405020304" pitchFamily="18" charset="0"/>
                </a:endParaRPr>
              </a:p>
              <a:p>
                <a:pPr>
                  <a:lnSpc>
                    <a:spcPct val="105000"/>
                  </a:lnSpc>
                  <a:spcBef>
                    <a:spcPts val="600"/>
                  </a:spcBef>
                </a:pPr>
                <a:r>
                  <a:rPr lang="en-US" u="sng" dirty="0">
                    <a:ea typeface="Calibri" panose="020F0502020204030204" pitchFamily="34" charset="0"/>
                    <a:cs typeface="Times New Roman" panose="02020603050405020304" pitchFamily="18" charset="0"/>
                  </a:rPr>
                  <a:t>Square Root Regression</a:t>
                </a:r>
              </a:p>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m:t>
                      </m:r>
                      <m:rad>
                        <m:radPr>
                          <m:degHide m:val="on"/>
                          <m:ctrlPr>
                            <a:rPr lang="en-US" i="1">
                              <a:latin typeface="Cambria Math" panose="02040503050406030204" pitchFamily="18" charset="0"/>
                              <a:cs typeface="Times New Roman" panose="02020603050405020304" pitchFamily="18" charset="0"/>
                            </a:rPr>
                          </m:ctrlPr>
                        </m:radPr>
                        <m:deg/>
                        <m:e>
                          <m:r>
                            <a:rPr lang="en-US" i="1">
                              <a:latin typeface="Cambria Math" panose="02040503050406030204" pitchFamily="18" charset="0"/>
                              <a:cs typeface="Times New Roman" panose="02020603050405020304" pitchFamily="18" charset="0"/>
                            </a:rPr>
                            <m:t>𝑥</m:t>
                          </m:r>
                        </m:e>
                      </m:ra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𝑐𝑥</m:t>
                      </m:r>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pPr>
                <a:endParaRPr lang="en-US" u="sng" dirty="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6291846-A437-4AD3-8BA8-3BC785D593A6}"/>
                  </a:ext>
                </a:extLst>
              </p:cNvPr>
              <p:cNvSpPr>
                <a:spLocks noRot="1" noChangeAspect="1" noMove="1" noResize="1" noEditPoints="1" noAdjustHandles="1" noChangeArrowheads="1" noChangeShapeType="1" noTextEdit="1"/>
              </p:cNvSpPr>
              <p:nvPr/>
            </p:nvSpPr>
            <p:spPr>
              <a:xfrm>
                <a:off x="1203960" y="1189304"/>
                <a:ext cx="8047615" cy="4124334"/>
              </a:xfrm>
              <a:prstGeom prst="rect">
                <a:avLst/>
              </a:prstGeom>
              <a:blipFill>
                <a:blip r:embed="rId2"/>
                <a:stretch>
                  <a:fillRect l="-682" t="-739"/>
                </a:stretch>
              </a:blipFill>
            </p:spPr>
            <p:txBody>
              <a:bodyPr/>
              <a:lstStyle/>
              <a:p>
                <a:r>
                  <a:rPr lang="en-US">
                    <a:noFill/>
                  </a:rPr>
                  <a:t> </a:t>
                </a:r>
              </a:p>
            </p:txBody>
          </p:sp>
        </mc:Fallback>
      </mc:AlternateContent>
    </p:spTree>
    <p:extLst>
      <p:ext uri="{BB962C8B-B14F-4D97-AF65-F5344CB8AC3E}">
        <p14:creationId xmlns:p14="http://schemas.microsoft.com/office/powerpoint/2010/main" val="144203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2417619" y="2344882"/>
            <a:ext cx="7391400" cy="6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4000" dirty="0">
                <a:solidFill>
                  <a:srgbClr val="0070C0"/>
                </a:solidFill>
                <a:latin typeface="+mn-lt"/>
              </a:rPr>
              <a:t>Linear Regression</a:t>
            </a:r>
          </a:p>
        </p:txBody>
      </p:sp>
      <p:cxnSp>
        <p:nvCxnSpPr>
          <p:cNvPr id="3" name="Straight Connector 2"/>
          <p:cNvCxnSpPr/>
          <p:nvPr/>
        </p:nvCxnSpPr>
        <p:spPr>
          <a:xfrm>
            <a:off x="1106630" y="3144988"/>
            <a:ext cx="9476510" cy="1384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55611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9008986" cy="651164"/>
          </a:xfrm>
        </p:spPr>
        <p:txBody>
          <a:bodyPr>
            <a:normAutofit/>
          </a:bodyPr>
          <a:lstStyle/>
          <a:p>
            <a:pPr algn="ctr"/>
            <a:r>
              <a:rPr lang="en-US" altLang="en-US" sz="3200" dirty="0"/>
              <a:t>Linear Polynomial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76176F6-A707-482D-AE66-DA6CD65FBEBC}"/>
              </a:ext>
            </a:extLst>
          </p:cNvPr>
          <p:cNvPicPr>
            <a:picLocks noChangeAspect="1"/>
          </p:cNvPicPr>
          <p:nvPr/>
        </p:nvPicPr>
        <p:blipFill>
          <a:blip r:embed="rId2"/>
          <a:stretch>
            <a:fillRect/>
          </a:stretch>
        </p:blipFill>
        <p:spPr>
          <a:xfrm>
            <a:off x="2126912" y="1181995"/>
            <a:ext cx="7474287" cy="4549510"/>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80F220-1BDA-4CA1-B3AD-806E82491C7A}"/>
                  </a:ext>
                </a:extLst>
              </p:cNvPr>
              <p:cNvSpPr/>
              <p:nvPr/>
            </p:nvSpPr>
            <p:spPr>
              <a:xfrm>
                <a:off x="2690338" y="1801415"/>
                <a:ext cx="1337802"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oMath>
                  </m:oMathPara>
                </a14:m>
                <a:endParaRPr lang="en-US" dirty="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80F220-1BDA-4CA1-B3AD-806E82491C7A}"/>
                  </a:ext>
                </a:extLst>
              </p:cNvPr>
              <p:cNvSpPr>
                <a:spLocks noRot="1" noChangeAspect="1" noMove="1" noResize="1" noEditPoints="1" noAdjustHandles="1" noChangeArrowheads="1" noChangeShapeType="1" noTextEdit="1"/>
              </p:cNvSpPr>
              <p:nvPr/>
            </p:nvSpPr>
            <p:spPr>
              <a:xfrm>
                <a:off x="2690338" y="1801415"/>
                <a:ext cx="1337802" cy="383182"/>
              </a:xfrm>
              <a:prstGeom prst="rect">
                <a:avLst/>
              </a:prstGeom>
              <a:blipFill>
                <a:blip r:embed="rId3"/>
                <a:stretch>
                  <a:fillRect b="-3226"/>
                </a:stretch>
              </a:blipFill>
            </p:spPr>
            <p:txBody>
              <a:bodyPr/>
              <a:lstStyle/>
              <a:p>
                <a:r>
                  <a:rPr lang="en-US">
                    <a:noFill/>
                  </a:rPr>
                  <a:t> </a:t>
                </a:r>
              </a:p>
            </p:txBody>
          </p:sp>
        </mc:Fallback>
      </mc:AlternateContent>
    </p:spTree>
    <p:extLst>
      <p:ext uri="{BB962C8B-B14F-4D97-AF65-F5344CB8AC3E}">
        <p14:creationId xmlns:p14="http://schemas.microsoft.com/office/powerpoint/2010/main" val="4265721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9491944" cy="651164"/>
          </a:xfrm>
        </p:spPr>
        <p:txBody>
          <a:bodyPr>
            <a:normAutofit/>
          </a:bodyPr>
          <a:lstStyle/>
          <a:p>
            <a:pPr algn="ctr"/>
            <a:r>
              <a:rPr lang="en-US" altLang="en-US" sz="3200" dirty="0"/>
              <a:t>Quadratic Polynomial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2387E55-B739-40E6-BCC8-0F60D84A589B}"/>
              </a:ext>
            </a:extLst>
          </p:cNvPr>
          <p:cNvPicPr>
            <a:picLocks noChangeAspect="1"/>
          </p:cNvPicPr>
          <p:nvPr/>
        </p:nvPicPr>
        <p:blipFill>
          <a:blip r:embed="rId2"/>
          <a:stretch>
            <a:fillRect/>
          </a:stretch>
        </p:blipFill>
        <p:spPr>
          <a:xfrm>
            <a:off x="2126519" y="1251915"/>
            <a:ext cx="7828849" cy="4757398"/>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36AA362-4507-4EA8-9E3C-59C9F85C97C6}"/>
                  </a:ext>
                </a:extLst>
              </p:cNvPr>
              <p:cNvSpPr/>
              <p:nvPr/>
            </p:nvSpPr>
            <p:spPr>
              <a:xfrm>
                <a:off x="2606046" y="2174902"/>
                <a:ext cx="1970026"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dirty="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36AA362-4507-4EA8-9E3C-59C9F85C97C6}"/>
                  </a:ext>
                </a:extLst>
              </p:cNvPr>
              <p:cNvSpPr>
                <a:spLocks noRot="1" noChangeAspect="1" noMove="1" noResize="1" noEditPoints="1" noAdjustHandles="1" noChangeArrowheads="1" noChangeShapeType="1" noTextEdit="1"/>
              </p:cNvSpPr>
              <p:nvPr/>
            </p:nvSpPr>
            <p:spPr>
              <a:xfrm>
                <a:off x="2606046" y="2174902"/>
                <a:ext cx="1970026" cy="383182"/>
              </a:xfrm>
              <a:prstGeom prst="rect">
                <a:avLst/>
              </a:prstGeom>
              <a:blipFill>
                <a:blip r:embed="rId3"/>
                <a:stretch>
                  <a:fillRect b="-1587"/>
                </a:stretch>
              </a:blipFill>
            </p:spPr>
            <p:txBody>
              <a:bodyPr/>
              <a:lstStyle/>
              <a:p>
                <a:r>
                  <a:rPr lang="en-US">
                    <a:noFill/>
                  </a:rPr>
                  <a:t> </a:t>
                </a:r>
              </a:p>
            </p:txBody>
          </p:sp>
        </mc:Fallback>
      </mc:AlternateContent>
    </p:spTree>
    <p:extLst>
      <p:ext uri="{BB962C8B-B14F-4D97-AF65-F5344CB8AC3E}">
        <p14:creationId xmlns:p14="http://schemas.microsoft.com/office/powerpoint/2010/main" val="2770275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59" y="207102"/>
            <a:ext cx="9433989" cy="651164"/>
          </a:xfrm>
        </p:spPr>
        <p:txBody>
          <a:bodyPr>
            <a:normAutofit/>
          </a:bodyPr>
          <a:lstStyle/>
          <a:p>
            <a:pPr algn="ctr"/>
            <a:r>
              <a:rPr lang="en-US" altLang="en-US" sz="3200" dirty="0"/>
              <a:t>Cubic Polynomial</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272AE14-D075-4006-90E8-0B5A605EEC3F}"/>
              </a:ext>
            </a:extLst>
          </p:cNvPr>
          <p:cNvPicPr>
            <a:picLocks noChangeAspect="1"/>
          </p:cNvPicPr>
          <p:nvPr/>
        </p:nvPicPr>
        <p:blipFill>
          <a:blip r:embed="rId2"/>
          <a:stretch>
            <a:fillRect/>
          </a:stretch>
        </p:blipFill>
        <p:spPr>
          <a:xfrm>
            <a:off x="1911026" y="1086788"/>
            <a:ext cx="8019853" cy="4881590"/>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C7F37CA-1FE2-41D4-B630-49688344B6DD}"/>
                  </a:ext>
                </a:extLst>
              </p:cNvPr>
              <p:cNvSpPr/>
              <p:nvPr/>
            </p:nvSpPr>
            <p:spPr>
              <a:xfrm>
                <a:off x="2205474" y="2013916"/>
                <a:ext cx="2629502"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n-US" dirty="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1C7F37CA-1FE2-41D4-B630-49688344B6DD}"/>
                  </a:ext>
                </a:extLst>
              </p:cNvPr>
              <p:cNvSpPr>
                <a:spLocks noRot="1" noChangeAspect="1" noMove="1" noResize="1" noEditPoints="1" noAdjustHandles="1" noChangeArrowheads="1" noChangeShapeType="1" noTextEdit="1"/>
              </p:cNvSpPr>
              <p:nvPr/>
            </p:nvSpPr>
            <p:spPr>
              <a:xfrm>
                <a:off x="2205474" y="2013916"/>
                <a:ext cx="2629502" cy="383182"/>
              </a:xfrm>
              <a:prstGeom prst="rect">
                <a:avLst/>
              </a:prstGeom>
              <a:blipFill>
                <a:blip r:embed="rId3"/>
                <a:stretch>
                  <a:fillRect b="-3175"/>
                </a:stretch>
              </a:blipFill>
            </p:spPr>
            <p:txBody>
              <a:bodyPr/>
              <a:lstStyle/>
              <a:p>
                <a:r>
                  <a:rPr lang="en-US">
                    <a:noFill/>
                  </a:rPr>
                  <a:t> </a:t>
                </a:r>
              </a:p>
            </p:txBody>
          </p:sp>
        </mc:Fallback>
      </mc:AlternateContent>
    </p:spTree>
    <p:extLst>
      <p:ext uri="{BB962C8B-B14F-4D97-AF65-F5344CB8AC3E}">
        <p14:creationId xmlns:p14="http://schemas.microsoft.com/office/powerpoint/2010/main" val="529129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59" y="207102"/>
            <a:ext cx="9433989" cy="651164"/>
          </a:xfrm>
        </p:spPr>
        <p:txBody>
          <a:bodyPr>
            <a:normAutofit/>
          </a:bodyPr>
          <a:lstStyle/>
          <a:p>
            <a:pPr algn="ctr"/>
            <a:r>
              <a:rPr lang="en-US" altLang="en-US" sz="3200" dirty="0"/>
              <a:t>Square Root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1D702F1-5F7D-4324-B4DC-C61FE0BEFD37}"/>
              </a:ext>
            </a:extLst>
          </p:cNvPr>
          <p:cNvPicPr>
            <a:picLocks noChangeAspect="1"/>
          </p:cNvPicPr>
          <p:nvPr/>
        </p:nvPicPr>
        <p:blipFill>
          <a:blip r:embed="rId2"/>
          <a:stretch>
            <a:fillRect/>
          </a:stretch>
        </p:blipFill>
        <p:spPr>
          <a:xfrm>
            <a:off x="2043128" y="1082201"/>
            <a:ext cx="7519513" cy="4781887"/>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EBA1EFE-FFF2-4498-B4C4-13B13D906BF2}"/>
                  </a:ext>
                </a:extLst>
              </p:cNvPr>
              <p:cNvSpPr/>
              <p:nvPr/>
            </p:nvSpPr>
            <p:spPr>
              <a:xfrm>
                <a:off x="3175373" y="2236163"/>
                <a:ext cx="2006383" cy="386388"/>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libri" panose="020F0502020204030204" pitchFamily="34" charset="0"/>
                          <a:cs typeface="Times New Roman" panose="02020603050405020304" pitchFamily="18" charset="0"/>
                        </a:rPr>
                        <m:t>𝑦</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𝑎</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𝑏</m:t>
                      </m:r>
                      <m:rad>
                        <m:radPr>
                          <m:degHide m:val="on"/>
                          <m:ctrlPr>
                            <a:rPr lang="en-US" i="1" smtClean="0">
                              <a:latin typeface="Cambria Math" panose="02040503050406030204" pitchFamily="18" charset="0"/>
                              <a:cs typeface="Times New Roman" panose="02020603050405020304" pitchFamily="18" charset="0"/>
                            </a:rPr>
                          </m:ctrlPr>
                        </m:radPr>
                        <m:deg/>
                        <m:e>
                          <m:r>
                            <a:rPr lang="en-US" b="0" i="1" smtClean="0">
                              <a:latin typeface="Cambria Math" panose="02040503050406030204" pitchFamily="18" charset="0"/>
                              <a:cs typeface="Times New Roman" panose="02020603050405020304" pitchFamily="18" charset="0"/>
                            </a:rPr>
                            <m:t>𝑥</m:t>
                          </m:r>
                        </m:e>
                      </m:rad>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𝑐𝑥</m:t>
                      </m:r>
                    </m:oMath>
                  </m:oMathPara>
                </a14:m>
                <a:endParaRPr lang="en-US" dirty="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5EBA1EFE-FFF2-4498-B4C4-13B13D906BF2}"/>
                  </a:ext>
                </a:extLst>
              </p:cNvPr>
              <p:cNvSpPr>
                <a:spLocks noRot="1" noChangeAspect="1" noMove="1" noResize="1" noEditPoints="1" noAdjustHandles="1" noChangeArrowheads="1" noChangeShapeType="1" noTextEdit="1"/>
              </p:cNvSpPr>
              <p:nvPr/>
            </p:nvSpPr>
            <p:spPr>
              <a:xfrm>
                <a:off x="3175373" y="2236163"/>
                <a:ext cx="2006383" cy="386388"/>
              </a:xfrm>
              <a:prstGeom prst="rect">
                <a:avLst/>
              </a:prstGeom>
              <a:blipFill>
                <a:blip r:embed="rId3"/>
                <a:stretch>
                  <a:fillRect b="-3175"/>
                </a:stretch>
              </a:blipFill>
            </p:spPr>
            <p:txBody>
              <a:bodyPr/>
              <a:lstStyle/>
              <a:p>
                <a:r>
                  <a:rPr lang="en-US">
                    <a:noFill/>
                  </a:rPr>
                  <a:t> </a:t>
                </a:r>
              </a:p>
            </p:txBody>
          </p:sp>
        </mc:Fallback>
      </mc:AlternateContent>
    </p:spTree>
    <p:extLst>
      <p:ext uri="{BB962C8B-B14F-4D97-AF65-F5344CB8AC3E}">
        <p14:creationId xmlns:p14="http://schemas.microsoft.com/office/powerpoint/2010/main" val="2713528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Solving Polynomial Regression Parameters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6291846-A437-4AD3-8BA8-3BC785D593A6}"/>
                  </a:ext>
                </a:extLst>
              </p:cNvPr>
              <p:cNvSpPr/>
              <p:nvPr/>
            </p:nvSpPr>
            <p:spPr>
              <a:xfrm>
                <a:off x="1203960" y="1189304"/>
                <a:ext cx="8047615" cy="4229363"/>
              </a:xfrm>
              <a:prstGeom prst="rect">
                <a:avLst/>
              </a:prstGeom>
            </p:spPr>
            <p:txBody>
              <a:bodyPr wrap="square">
                <a:spAutoFit/>
              </a:bodyPr>
              <a:lstStyle/>
              <a:p>
                <a:pPr>
                  <a:lnSpc>
                    <a:spcPct val="105000"/>
                  </a:lnSpc>
                  <a:spcBef>
                    <a:spcPts val="600"/>
                  </a:spcBef>
                </a:pPr>
                <a:r>
                  <a:rPr lang="en-US" dirty="0">
                    <a:cs typeface="Times New Roman" panose="02020603050405020304" pitchFamily="18" charset="0"/>
                  </a:rPr>
                  <a:t>Quadratic Polynomial</a:t>
                </a:r>
              </a:p>
              <a:p>
                <a:pPr>
                  <a:lnSpc>
                    <a:spcPct val="105000"/>
                  </a:lnSpc>
                  <a:spcBef>
                    <a:spcPts val="600"/>
                  </a:spcBef>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𝑦</m:t>
                          </m:r>
                        </m:e>
                      </m:acc>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𝑏</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b="0" i="1" smtClean="0">
                              <a:latin typeface="Cambria Math" panose="02040503050406030204" pitchFamily="18" charset="0"/>
                              <a:ea typeface="Calibri" panose="020F0502020204030204" pitchFamily="34" charset="0"/>
                              <a:cs typeface="Times New Roman" panose="02020603050405020304" pitchFamily="18" charset="0"/>
                            </a:rPr>
                            <m:t>𝑥</m:t>
                          </m:r>
                        </m:e>
                        <m:sup>
                          <m:r>
                            <a:rPr lang="en-US" b="0" i="1" smtClean="0">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pPr>
                <a:endParaRPr lang="en-US" dirty="0">
                  <a:ea typeface="Calibri" panose="020F0502020204030204" pitchFamily="34" charset="0"/>
                  <a:cs typeface="Times New Roman" panose="02020603050405020304" pitchFamily="18" charset="0"/>
                </a:endParaRPr>
              </a:p>
              <a:p>
                <a:pPr>
                  <a:lnSpc>
                    <a:spcPct val="105000"/>
                  </a:lnSpc>
                  <a:spcBef>
                    <a:spcPts val="600"/>
                  </a:spcBef>
                </a:pPr>
                <a:r>
                  <a:rPr lang="en-US" dirty="0">
                    <a:ea typeface="Calibri" panose="020F0502020204030204" pitchFamily="34" charset="0"/>
                    <a:cs typeface="Times New Roman" panose="02020603050405020304" pitchFamily="18" charset="0"/>
                  </a:rPr>
                  <a:t>Error Term</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𝑒</m:t>
                      </m:r>
                      <m:r>
                        <a:rPr lang="en-US" b="0" i="1" smtClean="0">
                          <a:latin typeface="Cambria Math" panose="02040503050406030204" pitchFamily="18" charset="0"/>
                          <a:ea typeface="Calibri" panose="020F0502020204030204" pitchFamily="34"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cs typeface="Times New Roman" panose="02020603050405020304" pitchFamily="18" charset="0"/>
                            </a:rPr>
                            <m:t>−</m:t>
                          </m:r>
                          <m:acc>
                            <m:accPr>
                              <m:chr m:val="̂"/>
                              <m:ctrlPr>
                                <a:rPr lang="en-US" i="1" smtClean="0">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𝑦</m:t>
                              </m:r>
                            </m:e>
                          </m:acc>
                        </m:e>
                      </m:d>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spcAft>
                    <a:spcPts val="600"/>
                  </a:spcAft>
                </a:pPr>
                <a:r>
                  <a:rPr lang="en-US" dirty="0">
                    <a:ea typeface="Calibri" panose="020F0502020204030204" pitchFamily="34" charset="0"/>
                    <a:cs typeface="Times New Roman" panose="02020603050405020304" pitchFamily="18" charset="0"/>
                  </a:rPr>
                  <a:t>Sum Square Error</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𝐿</m:t>
                      </m:r>
                      <m:r>
                        <a:rPr lang="en-US" b="0" i="1" smtClean="0">
                          <a:latin typeface="Cambria Math" panose="02040503050406030204" pitchFamily="18" charset="0"/>
                          <a:ea typeface="Calibri" panose="020F0502020204030204" pitchFamily="34" charset="0"/>
                          <a:cs typeface="Times New Roman" panose="02020603050405020304" pitchFamily="18" charset="0"/>
                        </a:rPr>
                        <m:t>=</m:t>
                      </m:r>
                      <m:nary>
                        <m:naryPr>
                          <m:chr m:val="∑"/>
                          <m:subHide m:val="on"/>
                          <m:supHide m:val="on"/>
                          <m:ctrlPr>
                            <a:rPr lang="en-US" b="0" i="1" smtClean="0">
                              <a:latin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cs typeface="Times New Roman" panose="020206030504050203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𝑦</m:t>
                                      </m:r>
                                    </m:e>
                                  </m:acc>
                                </m:e>
                              </m:d>
                            </m:e>
                            <m:sup>
                              <m:r>
                                <a:rPr lang="en-US" b="0" i="1" smtClean="0">
                                  <a:latin typeface="Cambria Math" panose="02040503050406030204" pitchFamily="18" charset="0"/>
                                  <a:cs typeface="Times New Roman" panose="02020603050405020304" pitchFamily="18" charset="0"/>
                                </a:rPr>
                                <m:t>2</m:t>
                              </m:r>
                            </m:sup>
                          </m:sSup>
                        </m:e>
                      </m:nary>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spcAft>
                    <a:spcPts val="600"/>
                  </a:spcAft>
                </a:pPr>
                <a:r>
                  <a:rPr lang="en-US" dirty="0">
                    <a:ea typeface="Calibri" panose="020F0502020204030204" pitchFamily="34" charset="0"/>
                    <a:cs typeface="Times New Roman" panose="02020603050405020304" pitchFamily="18" charset="0"/>
                  </a:rPr>
                  <a:t>Sum Square Error (Expanded)</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𝐿</m:t>
                      </m:r>
                      <m:r>
                        <a:rPr lang="en-US" i="1">
                          <a:latin typeface="Cambria Math" panose="02040503050406030204" pitchFamily="18" charset="0"/>
                          <a:ea typeface="Calibri" panose="020F0502020204030204" pitchFamily="34" charset="0"/>
                          <a:cs typeface="Times New Roman" panose="02020603050405020304" pitchFamily="18" charset="0"/>
                        </a:rPr>
                        <m:t>=</m:t>
                      </m:r>
                      <m:nary>
                        <m:naryPr>
                          <m:chr m:val="∑"/>
                          <m:subHide m:val="on"/>
                          <m:supHide m:val="on"/>
                          <m:ctrlPr>
                            <a:rPr lang="en-US" i="1">
                              <a:latin typeface="Cambria Math" panose="02040503050406030204" pitchFamily="18" charset="0"/>
                              <a:cs typeface="Times New Roman" panose="02020603050405020304" pitchFamily="18" charset="0"/>
                            </a:rPr>
                          </m:ctrlPr>
                        </m:naryPr>
                        <m:sub/>
                        <m:sup/>
                        <m:e>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𝑦</m:t>
                                  </m:r>
                                  <m:r>
                                    <a:rPr lang="en-US" i="1">
                                      <a:latin typeface="Cambria Math" panose="02040503050406030204" pitchFamily="18" charset="0"/>
                                      <a:cs typeface="Times New Roman" panose="02020603050405020304" pitchFamily="18" charset="0"/>
                                    </a:rPr>
                                    <m:t>−</m:t>
                                  </m:r>
                                  <m:r>
                                    <m:rPr>
                                      <m:nor/>
                                    </m:rPr>
                                    <a:rPr lang="en-US" dirty="0">
                                      <a:ea typeface="Calibri" panose="020F0502020204030204" pitchFamily="34" charset="0"/>
                                      <a:cs typeface="Times New Roman" panose="02020603050405020304" pitchFamily="18" charset="0"/>
                                    </a:rPr>
                                    <m:t> </m:t>
                                  </m:r>
                                  <m:d>
                                    <m:dPr>
                                      <m:ctrlPr>
                                        <a:rPr lang="en-US" b="0" i="1" dirty="0" smtClean="0">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𝑏</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e>
                                  </m:d>
                                </m:e>
                              </m:d>
                            </m:e>
                            <m:sup>
                              <m:r>
                                <a:rPr lang="en-US" i="1">
                                  <a:latin typeface="Cambria Math" panose="02040503050406030204" pitchFamily="18" charset="0"/>
                                  <a:cs typeface="Times New Roman" panose="02020603050405020304" pitchFamily="18" charset="0"/>
                                </a:rPr>
                                <m:t>2</m:t>
                              </m:r>
                            </m:sup>
                          </m:sSup>
                        </m:e>
                      </m:nary>
                    </m:oMath>
                  </m:oMathPara>
                </a14:m>
                <a:endParaRPr lang="en-US" dirty="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6291846-A437-4AD3-8BA8-3BC785D593A6}"/>
                  </a:ext>
                </a:extLst>
              </p:cNvPr>
              <p:cNvSpPr>
                <a:spLocks noRot="1" noChangeAspect="1" noMove="1" noResize="1" noEditPoints="1" noAdjustHandles="1" noChangeArrowheads="1" noChangeShapeType="1" noTextEdit="1"/>
              </p:cNvSpPr>
              <p:nvPr/>
            </p:nvSpPr>
            <p:spPr>
              <a:xfrm>
                <a:off x="1203960" y="1189304"/>
                <a:ext cx="8047615" cy="4229363"/>
              </a:xfrm>
              <a:prstGeom prst="rect">
                <a:avLst/>
              </a:prstGeom>
              <a:blipFill>
                <a:blip r:embed="rId2"/>
                <a:stretch>
                  <a:fillRect l="-682" t="-720"/>
                </a:stretch>
              </a:blipFill>
            </p:spPr>
            <p:txBody>
              <a:bodyPr/>
              <a:lstStyle/>
              <a:p>
                <a:r>
                  <a:rPr lang="en-US">
                    <a:noFill/>
                  </a:rPr>
                  <a:t> </a:t>
                </a:r>
              </a:p>
            </p:txBody>
          </p:sp>
        </mc:Fallback>
      </mc:AlternateContent>
    </p:spTree>
    <p:extLst>
      <p:ext uri="{BB962C8B-B14F-4D97-AF65-F5344CB8AC3E}">
        <p14:creationId xmlns:p14="http://schemas.microsoft.com/office/powerpoint/2010/main" val="3444831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fontScale="90000"/>
          </a:bodyPr>
          <a:lstStyle/>
          <a:p>
            <a:r>
              <a:rPr lang="en-US" altLang="en-US" sz="3200" dirty="0"/>
              <a:t>Solving Quadratic Polynomial Regression Parameters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6291846-A437-4AD3-8BA8-3BC785D593A6}"/>
                  </a:ext>
                </a:extLst>
              </p:cNvPr>
              <p:cNvSpPr/>
              <p:nvPr/>
            </p:nvSpPr>
            <p:spPr>
              <a:xfrm>
                <a:off x="1203960" y="1189304"/>
                <a:ext cx="9523034" cy="4676986"/>
              </a:xfrm>
              <a:prstGeom prst="rect">
                <a:avLst/>
              </a:prstGeom>
            </p:spPr>
            <p:txBody>
              <a:bodyPr wrap="square">
                <a:spAutoFit/>
              </a:bodyPr>
              <a:lstStyle/>
              <a:p>
                <a:pPr>
                  <a:lnSpc>
                    <a:spcPct val="105000"/>
                  </a:lnSpc>
                  <a:spcBef>
                    <a:spcPts val="600"/>
                  </a:spcBef>
                  <a:spcAft>
                    <a:spcPts val="600"/>
                  </a:spcAft>
                </a:pPr>
                <a:r>
                  <a:rPr lang="en-US" dirty="0">
                    <a:ea typeface="Calibri" panose="020F0502020204030204" pitchFamily="34" charset="0"/>
                    <a:cs typeface="Times New Roman" panose="02020603050405020304" pitchFamily="18" charset="0"/>
                  </a:rPr>
                  <a:t>Minimize the Sum Square Error</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𝐿</m:t>
                      </m:r>
                      <m:r>
                        <a:rPr lang="en-US" i="1">
                          <a:latin typeface="Cambria Math" panose="02040503050406030204" pitchFamily="18" charset="0"/>
                          <a:ea typeface="Calibri" panose="020F0502020204030204" pitchFamily="34" charset="0"/>
                          <a:cs typeface="Times New Roman" panose="02020603050405020304" pitchFamily="18" charset="0"/>
                        </a:rPr>
                        <m:t>=</m:t>
                      </m:r>
                      <m:nary>
                        <m:naryPr>
                          <m:chr m:val="∑"/>
                          <m:subHide m:val="on"/>
                          <m:supHide m:val="on"/>
                          <m:ctrlPr>
                            <a:rPr lang="en-US" i="1">
                              <a:latin typeface="Cambria Math" panose="02040503050406030204" pitchFamily="18" charset="0"/>
                              <a:cs typeface="Times New Roman" panose="02020603050405020304" pitchFamily="18" charset="0"/>
                            </a:rPr>
                          </m:ctrlPr>
                        </m:naryPr>
                        <m:sub/>
                        <m:sup/>
                        <m:e>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𝑦</m:t>
                                  </m:r>
                                  <m:r>
                                    <a:rPr lang="en-US" i="1">
                                      <a:latin typeface="Cambria Math" panose="02040503050406030204" pitchFamily="18" charset="0"/>
                                      <a:cs typeface="Times New Roman" panose="02020603050405020304" pitchFamily="18" charset="0"/>
                                    </a:rPr>
                                    <m:t>−</m:t>
                                  </m:r>
                                  <m:r>
                                    <m:rPr>
                                      <m:nor/>
                                    </m:rPr>
                                    <a:rPr lang="en-US" dirty="0">
                                      <a:ea typeface="Calibri" panose="020F0502020204030204" pitchFamily="34" charset="0"/>
                                      <a:cs typeface="Times New Roman" panose="02020603050405020304" pitchFamily="18" charset="0"/>
                                    </a:rPr>
                                    <m:t> </m:t>
                                  </m:r>
                                  <m:d>
                                    <m:dPr>
                                      <m:ctrlPr>
                                        <a:rPr lang="en-US" b="0" i="1" dirty="0" smtClean="0">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𝑏</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e>
                                  </m:d>
                                </m:e>
                              </m:d>
                            </m:e>
                            <m:sup>
                              <m:r>
                                <a:rPr lang="en-US" i="1">
                                  <a:latin typeface="Cambria Math" panose="02040503050406030204" pitchFamily="18" charset="0"/>
                                  <a:cs typeface="Times New Roman" panose="02020603050405020304" pitchFamily="18" charset="0"/>
                                </a:rPr>
                                <m:t>2</m:t>
                              </m:r>
                            </m:sup>
                          </m:sSup>
                        </m:e>
                      </m:nary>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spcAft>
                    <a:spcPts val="600"/>
                  </a:spcAft>
                </a:pPr>
                <a:r>
                  <a:rPr lang="en-US" dirty="0">
                    <a:ea typeface="Calibri" panose="020F0502020204030204" pitchFamily="34" charset="0"/>
                    <a:cs typeface="Times New Roman" panose="02020603050405020304" pitchFamily="18" charset="0"/>
                  </a:rPr>
                  <a:t>1) Compute the derivative of </a:t>
                </a:r>
                <a14:m>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𝐿</m:t>
                    </m:r>
                  </m:oMath>
                </a14:m>
                <a:r>
                  <a:rPr lang="en-US" dirty="0">
                    <a:ea typeface="Calibri" panose="020F0502020204030204" pitchFamily="34" charset="0"/>
                    <a:cs typeface="Times New Roman" panose="02020603050405020304" pitchFamily="18" charset="0"/>
                  </a:rPr>
                  <a:t> with respect to parametres </a:t>
                </a:r>
                <a14:m>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𝑎</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𝑏</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𝑐</m:t>
                    </m:r>
                  </m:oMath>
                </a14:m>
                <a:r>
                  <a:rPr lang="en-US" dirty="0">
                    <a:ea typeface="Calibri" panose="020F0502020204030204" pitchFamily="34" charset="0"/>
                    <a:cs typeface="Times New Roman" panose="02020603050405020304" pitchFamily="18" charset="0"/>
                  </a:rPr>
                  <a:t>. E.g., find First Order Conditions (FOC).</a:t>
                </a:r>
              </a:p>
              <a:p>
                <a:pPr>
                  <a:lnSpc>
                    <a:spcPct val="105000"/>
                  </a:lnSpc>
                  <a:spcBef>
                    <a:spcPts val="600"/>
                  </a:spcBef>
                  <a:spcAft>
                    <a:spcPts val="600"/>
                  </a:spcAft>
                </a:pPr>
                <a:r>
                  <a:rPr lang="en-US" dirty="0">
                    <a:ea typeface="Calibri" panose="020F0502020204030204" pitchFamily="34" charset="0"/>
                    <a:cs typeface="Times New Roman" panose="02020603050405020304" pitchFamily="18" charset="0"/>
                  </a:rPr>
                  <a:t>2) Set derivative equal to zero and solve for each parameter</a:t>
                </a: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𝑑𝐿</m:t>
                          </m:r>
                        </m:num>
                        <m:den>
                          <m:r>
                            <a:rPr lang="en-US" b="0" i="1" smtClean="0">
                              <a:latin typeface="Cambria Math" panose="02040503050406030204" pitchFamily="18" charset="0"/>
                              <a:cs typeface="Times New Roman" panose="02020603050405020304" pitchFamily="18" charset="0"/>
                            </a:rPr>
                            <m:t>𝑑𝑎</m:t>
                          </m:r>
                        </m:den>
                      </m:f>
                      <m:r>
                        <a:rPr lang="en-US" b="0" i="1" smtClean="0">
                          <a:latin typeface="Cambria Math" panose="02040503050406030204" pitchFamily="18" charset="0"/>
                          <a:cs typeface="Times New Roman" panose="02020603050405020304" pitchFamily="18" charset="0"/>
                        </a:rPr>
                        <m:t>=0</m:t>
                      </m:r>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cs typeface="Times New Roman" panose="02020603050405020304" pitchFamily="18" charset="0"/>
                            </a:rPr>
                            <m:t>𝑑</m:t>
                          </m:r>
                          <m:r>
                            <a:rPr lang="en-US" i="1" smtClean="0">
                              <a:latin typeface="Cambria Math" panose="02040503050406030204" pitchFamily="18" charset="0"/>
                              <a:cs typeface="Times New Roman" panose="02020603050405020304" pitchFamily="18" charset="0"/>
                            </a:rPr>
                            <m:t>𝑏</m:t>
                          </m:r>
                        </m:den>
                      </m:f>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cs typeface="Times New Roman" panose="02020603050405020304" pitchFamily="18" charset="0"/>
                            </a:rPr>
                            <m:t>𝑑</m:t>
                          </m:r>
                          <m:r>
                            <a:rPr lang="en-US" i="1" smtClean="0">
                              <a:latin typeface="Cambria Math" panose="02040503050406030204" pitchFamily="18" charset="0"/>
                              <a:cs typeface="Times New Roman" panose="02020603050405020304" pitchFamily="18" charset="0"/>
                            </a:rPr>
                            <m:t>𝑐</m:t>
                          </m:r>
                        </m:den>
                      </m:f>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dirty="0">
                  <a:ea typeface="Calibri" panose="020F0502020204030204" pitchFamily="34" charset="0"/>
                  <a:cs typeface="Times New Roman" panose="02020603050405020304" pitchFamily="18" charset="0"/>
                </a:endParaRPr>
              </a:p>
              <a:p>
                <a:pPr>
                  <a:lnSpc>
                    <a:spcPct val="105000"/>
                  </a:lnSpc>
                  <a:spcBef>
                    <a:spcPts val="600"/>
                  </a:spcBef>
                  <a:spcAft>
                    <a:spcPts val="600"/>
                  </a:spcAft>
                </a:pPr>
                <a:r>
                  <a:rPr lang="en-US" dirty="0">
                    <a:ea typeface="Calibri" panose="020F0502020204030204" pitchFamily="34" charset="0"/>
                    <a:cs typeface="Times New Roman" panose="02020603050405020304" pitchFamily="18" charset="0"/>
                  </a:rPr>
                  <a:t>3) Solve for each parameter</a:t>
                </a:r>
              </a:p>
            </p:txBody>
          </p:sp>
        </mc:Choice>
        <mc:Fallback xmlns="">
          <p:sp>
            <p:nvSpPr>
              <p:cNvPr id="2" name="Rectangle 1">
                <a:extLst>
                  <a:ext uri="{FF2B5EF4-FFF2-40B4-BE49-F238E27FC236}">
                    <a16:creationId xmlns:a16="http://schemas.microsoft.com/office/drawing/2014/main" id="{46291846-A437-4AD3-8BA8-3BC785D593A6}"/>
                  </a:ext>
                </a:extLst>
              </p:cNvPr>
              <p:cNvSpPr>
                <a:spLocks noRot="1" noChangeAspect="1" noMove="1" noResize="1" noEditPoints="1" noAdjustHandles="1" noChangeArrowheads="1" noChangeShapeType="1" noTextEdit="1"/>
              </p:cNvSpPr>
              <p:nvPr/>
            </p:nvSpPr>
            <p:spPr>
              <a:xfrm>
                <a:off x="1203960" y="1189304"/>
                <a:ext cx="9523034" cy="4676986"/>
              </a:xfrm>
              <a:prstGeom prst="rect">
                <a:avLst/>
              </a:prstGeom>
              <a:blipFill>
                <a:blip r:embed="rId2"/>
                <a:stretch>
                  <a:fillRect l="-576" t="-652" b="-913"/>
                </a:stretch>
              </a:blipFill>
            </p:spPr>
            <p:txBody>
              <a:bodyPr/>
              <a:lstStyle/>
              <a:p>
                <a:r>
                  <a:rPr lang="en-US">
                    <a:noFill/>
                  </a:rPr>
                  <a:t> </a:t>
                </a:r>
              </a:p>
            </p:txBody>
          </p:sp>
        </mc:Fallback>
      </mc:AlternateContent>
    </p:spTree>
    <p:extLst>
      <p:ext uri="{BB962C8B-B14F-4D97-AF65-F5344CB8AC3E}">
        <p14:creationId xmlns:p14="http://schemas.microsoft.com/office/powerpoint/2010/main" val="4269534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Solving Polynomial Regression Parameters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6291846-A437-4AD3-8BA8-3BC785D593A6}"/>
                  </a:ext>
                </a:extLst>
              </p:cNvPr>
              <p:cNvSpPr/>
              <p:nvPr/>
            </p:nvSpPr>
            <p:spPr>
              <a:xfrm>
                <a:off x="1203960" y="1189304"/>
                <a:ext cx="8047615" cy="4474558"/>
              </a:xfrm>
              <a:prstGeom prst="rect">
                <a:avLst/>
              </a:prstGeom>
            </p:spPr>
            <p:txBody>
              <a:bodyPr wrap="square">
                <a:spAutoFit/>
              </a:bodyPr>
              <a:lstStyle/>
              <a:p>
                <a:pPr>
                  <a:lnSpc>
                    <a:spcPct val="105000"/>
                  </a:lnSpc>
                  <a:spcBef>
                    <a:spcPts val="600"/>
                  </a:spcBef>
                  <a:spcAft>
                    <a:spcPts val="600"/>
                  </a:spcAft>
                </a:pPr>
                <a:r>
                  <a:rPr lang="en-US" dirty="0">
                    <a:latin typeface="Cambria Math" panose="02040503050406030204" pitchFamily="18" charset="0"/>
                    <a:ea typeface="Cambria Math" panose="02040503050406030204" pitchFamily="18" charset="0"/>
                    <a:cs typeface="Times New Roman" panose="02020603050405020304" pitchFamily="18" charset="0"/>
                  </a:rPr>
                  <a:t>Minimize the Sum Square Error</a:t>
                </a:r>
              </a:p>
              <a:p>
                <a:pPr>
                  <a:lnSpc>
                    <a:spcPct val="105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𝐿</m:t>
                      </m:r>
                      <m:r>
                        <a:rPr lang="en-US" i="1">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𝑦</m:t>
                                  </m:r>
                                  <m:r>
                                    <a:rPr lang="en-US"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dirty="0">
                                      <a:latin typeface="Cambria Math" panose="02040503050406030204" pitchFamily="18" charset="0"/>
                                      <a:ea typeface="Cambria Math" panose="02040503050406030204" pitchFamily="18" charset="0"/>
                                      <a:cs typeface="Times New Roman" panose="02020603050405020304" pitchFamily="18" charset="0"/>
                                    </a:rPr>
                                    <m:t> </m:t>
                                  </m:r>
                                  <m:d>
                                    <m:dPr>
                                      <m:ctrlPr>
                                        <a:rPr lang="en-US"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i="1">
                                          <a:latin typeface="Cambria Math" panose="02040503050406030204" pitchFamily="18" charset="0"/>
                                          <a:ea typeface="Cambria Math" panose="02040503050406030204" pitchFamily="18" charset="0"/>
                                          <a:cs typeface="Times New Roman" panose="02020603050405020304" pitchFamily="18" charset="0"/>
                                        </a:rPr>
                                        <m:t>𝑥</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e>
                                  </m:d>
                                </m:e>
                              </m:d>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5000"/>
                  </a:lnSpc>
                  <a:spcBef>
                    <a:spcPts val="600"/>
                  </a:spcBef>
                  <a:spcAft>
                    <a:spcPts val="600"/>
                  </a:spcAft>
                </a:pPr>
                <a:endParaRPr lang="en-US" i="1"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5000"/>
                  </a:lnSpc>
                  <a:spcBef>
                    <a:spcPts val="600"/>
                  </a:spcBef>
                  <a:spcAft>
                    <a:spcPts val="600"/>
                  </a:spcAft>
                </a:pPr>
                <a:r>
                  <a:rPr lang="en-US" dirty="0">
                    <a:latin typeface="Cambria Math" panose="02040503050406030204" pitchFamily="18" charset="0"/>
                    <a:ea typeface="Cambria Math" panose="02040503050406030204" pitchFamily="18" charset="0"/>
                    <a:cs typeface="Times New Roman" panose="02020603050405020304" pitchFamily="18" charset="0"/>
                  </a:rPr>
                  <a:t>Find First Order Conditions (FOC):</a:t>
                </a:r>
              </a:p>
              <a:p>
                <a:pPr lvl="1">
                  <a:lnSpc>
                    <a:spcPct val="105000"/>
                  </a:lnSpc>
                  <a:spcBef>
                    <a:spcPts val="600"/>
                  </a:spcBef>
                  <a:spcAft>
                    <a:spcPts val="600"/>
                  </a:spcAft>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ea typeface="Cambria Math" panose="02040503050406030204" pitchFamily="18" charset="0"/>
                              <a:cs typeface="Times New Roman" panose="02020603050405020304" pitchFamily="18" charset="0"/>
                            </a:rPr>
                            <m:t>𝑑𝑎</m:t>
                          </m:r>
                        </m:den>
                      </m:f>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𝑎𝑛</m:t>
                      </m:r>
                      <m:r>
                        <a:rPr lang="en-US" i="1">
                          <a:latin typeface="Cambria Math" panose="02040503050406030204" pitchFamily="18" charset="0"/>
                          <a:ea typeface="Cambria Math" panose="02040503050406030204" pitchFamily="18" charset="0"/>
                          <a:cs typeface="Times New Roman" panose="02020603050405020304" pitchFamily="18" charset="0"/>
                        </a:rPr>
                        <m:t>−2</m:t>
                      </m:r>
                      <m:nary>
                        <m:naryPr>
                          <m:chr m:val="∑"/>
                          <m:subHide m:val="on"/>
                          <m:supHide m:val="on"/>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𝑏</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5000"/>
                  </a:lnSpc>
                  <a:spcBef>
                    <a:spcPts val="600"/>
                  </a:spcBef>
                  <a:spcAft>
                    <a:spcPts val="600"/>
                  </a:spcAft>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ea typeface="Cambria Math" panose="02040503050406030204" pitchFamily="18" charset="0"/>
                              <a:cs typeface="Times New Roman" panose="02020603050405020304" pitchFamily="18" charset="0"/>
                            </a:rPr>
                            <m:t>𝑑𝑏</m:t>
                          </m:r>
                        </m:den>
                      </m:f>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𝑦𝑥</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𝑏</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𝑐</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up>
                          </m:sSup>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5000"/>
                  </a:lnSpc>
                  <a:spcBef>
                    <a:spcPts val="600"/>
                  </a:spcBef>
                  <a:spcAft>
                    <a:spcPts val="600"/>
                  </a:spcAft>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ea typeface="Cambria Math" panose="02040503050406030204" pitchFamily="18" charset="0"/>
                              <a:cs typeface="Times New Roman" panose="02020603050405020304" pitchFamily="18" charset="0"/>
                            </a:rPr>
                            <m:t>𝑑𝑐</m:t>
                          </m:r>
                        </m:den>
                      </m:f>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𝑦</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𝑏</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𝑐</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4</m:t>
                              </m:r>
                            </m:sup>
                          </m:sSup>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6291846-A437-4AD3-8BA8-3BC785D593A6}"/>
                  </a:ext>
                </a:extLst>
              </p:cNvPr>
              <p:cNvSpPr>
                <a:spLocks noRot="1" noChangeAspect="1" noMove="1" noResize="1" noEditPoints="1" noAdjustHandles="1" noChangeArrowheads="1" noChangeShapeType="1" noTextEdit="1"/>
              </p:cNvSpPr>
              <p:nvPr/>
            </p:nvSpPr>
            <p:spPr>
              <a:xfrm>
                <a:off x="1203960" y="1189304"/>
                <a:ext cx="8047615" cy="4474558"/>
              </a:xfrm>
              <a:prstGeom prst="rect">
                <a:avLst/>
              </a:prstGeom>
              <a:blipFill>
                <a:blip r:embed="rId2"/>
                <a:stretch>
                  <a:fillRect l="-682" t="-954"/>
                </a:stretch>
              </a:blipFill>
            </p:spPr>
            <p:txBody>
              <a:bodyPr/>
              <a:lstStyle/>
              <a:p>
                <a:r>
                  <a:rPr lang="en-US">
                    <a:noFill/>
                  </a:rPr>
                  <a:t> </a:t>
                </a:r>
              </a:p>
            </p:txBody>
          </p:sp>
        </mc:Fallback>
      </mc:AlternateContent>
    </p:spTree>
    <p:extLst>
      <p:ext uri="{BB962C8B-B14F-4D97-AF65-F5344CB8AC3E}">
        <p14:creationId xmlns:p14="http://schemas.microsoft.com/office/powerpoint/2010/main" val="303683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Solving Polynomial Regression Parameters</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6291846-A437-4AD3-8BA8-3BC785D593A6}"/>
                  </a:ext>
                </a:extLst>
              </p:cNvPr>
              <p:cNvSpPr/>
              <p:nvPr/>
            </p:nvSpPr>
            <p:spPr>
              <a:xfrm>
                <a:off x="1203960" y="1189304"/>
                <a:ext cx="8047615" cy="3693319"/>
              </a:xfrm>
              <a:prstGeom prst="rect">
                <a:avLst/>
              </a:prstGeom>
            </p:spPr>
            <p:txBody>
              <a:bodyPr wrap="square">
                <a:spAutoFit/>
              </a:bodyPr>
              <a:lstStyle/>
              <a:p>
                <a:pPr>
                  <a:lnSpc>
                    <a:spcPct val="105000"/>
                  </a:lnSpc>
                  <a:spcBef>
                    <a:spcPts val="600"/>
                  </a:spcBef>
                  <a:spcAft>
                    <a:spcPts val="600"/>
                  </a:spcAft>
                </a:pPr>
                <a:r>
                  <a:rPr lang="en-US" dirty="0">
                    <a:latin typeface="Cambria Math" panose="02040503050406030204" pitchFamily="18" charset="0"/>
                    <a:ea typeface="Cambria Math" panose="02040503050406030204" pitchFamily="18" charset="0"/>
                    <a:cs typeface="Times New Roman" panose="02020603050405020304" pitchFamily="18" charset="0"/>
                  </a:rPr>
                  <a:t>Set FOC equal to zero, simplify, and solve for the parameters:</a:t>
                </a:r>
              </a:p>
              <a:p>
                <a:pPr>
                  <a:lnSpc>
                    <a:spcPct val="105000"/>
                  </a:lnSpc>
                  <a:spcBef>
                    <a:spcPts val="600"/>
                  </a:spcBef>
                  <a:spcAft>
                    <a:spcPts val="600"/>
                  </a:spcAft>
                </a:pPr>
                <a:r>
                  <a:rPr lang="en-US" dirty="0">
                    <a:latin typeface="Cambria Math" panose="02040503050406030204" pitchFamily="18" charset="0"/>
                    <a:ea typeface="Cambria Math" panose="02040503050406030204" pitchFamily="18" charset="0"/>
                    <a:cs typeface="Times New Roman" panose="02020603050405020304" pitchFamily="18" charset="0"/>
                  </a:rPr>
                  <a:t>Thus, solve for a, b, and c in the following (3 equations and 3 unknowns)</a:t>
                </a:r>
              </a:p>
              <a:p>
                <a:pPr>
                  <a:lnSpc>
                    <a:spcPct val="105000"/>
                  </a:lnSpc>
                  <a:spcBef>
                    <a:spcPts val="600"/>
                  </a:spcBef>
                  <a:spcAft>
                    <a:spcPts val="600"/>
                  </a:spcAft>
                </a:pPr>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5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𝑎𝑛</m:t>
                      </m:r>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𝑏</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2</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ea typeface="Cambria Math" panose="02040503050406030204" pitchFamily="18" charset="0"/>
                              <a:cs typeface="Times New Roman" panose="02020603050405020304" pitchFamily="18" charset="0"/>
                            </a:rPr>
                            <m:t>𝑦</m:t>
                          </m:r>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5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𝑏</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𝑐</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up>
                          </m:sSup>
                        </m:e>
                      </m:nary>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2</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ea typeface="Cambria Math" panose="02040503050406030204" pitchFamily="18" charset="0"/>
                              <a:cs typeface="Times New Roman" panose="02020603050405020304" pitchFamily="18" charset="0"/>
                            </a:rPr>
                            <m:t>𝑦𝑥</m:t>
                          </m:r>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5000"/>
                  </a:lnSpc>
                  <a:spcBef>
                    <a:spcPts val="600"/>
                  </a:spcBef>
                  <a:spcAft>
                    <a:spcPts val="6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𝑎</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𝑏</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up>
                          </m:sSup>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𝑐</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4</m:t>
                              </m:r>
                            </m:sup>
                          </m:sSup>
                        </m:e>
                      </m:nary>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2</m:t>
                      </m:r>
                      <m:nary>
                        <m:naryPr>
                          <m:chr m:val="∑"/>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ea typeface="Cambria Math" panose="02040503050406030204" pitchFamily="18" charset="0"/>
                              <a:cs typeface="Times New Roman" panose="02020603050405020304" pitchFamily="18" charset="0"/>
                            </a:rPr>
                            <m:t>𝑦</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e>
                      </m:nary>
                    </m:oMath>
                  </m:oMathPara>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6291846-A437-4AD3-8BA8-3BC785D593A6}"/>
                  </a:ext>
                </a:extLst>
              </p:cNvPr>
              <p:cNvSpPr>
                <a:spLocks noRot="1" noChangeAspect="1" noMove="1" noResize="1" noEditPoints="1" noAdjustHandles="1" noChangeArrowheads="1" noChangeShapeType="1" noTextEdit="1"/>
              </p:cNvSpPr>
              <p:nvPr/>
            </p:nvSpPr>
            <p:spPr>
              <a:xfrm>
                <a:off x="1203960" y="1189304"/>
                <a:ext cx="8047615" cy="3693319"/>
              </a:xfrm>
              <a:prstGeom prst="rect">
                <a:avLst/>
              </a:prstGeom>
              <a:blipFill>
                <a:blip r:embed="rId2"/>
                <a:stretch>
                  <a:fillRect l="-682" t="-1155"/>
                </a:stretch>
              </a:blipFill>
            </p:spPr>
            <p:txBody>
              <a:bodyPr/>
              <a:lstStyle/>
              <a:p>
                <a:r>
                  <a:rPr lang="en-US">
                    <a:noFill/>
                  </a:rPr>
                  <a:t> </a:t>
                </a:r>
              </a:p>
            </p:txBody>
          </p:sp>
        </mc:Fallback>
      </mc:AlternateContent>
    </p:spTree>
    <p:extLst>
      <p:ext uri="{BB962C8B-B14F-4D97-AF65-F5344CB8AC3E}">
        <p14:creationId xmlns:p14="http://schemas.microsoft.com/office/powerpoint/2010/main" val="1479032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Linear Polynomial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C172ACD-EC01-41A8-909E-306C970EE8D5}"/>
                  </a:ext>
                </a:extLst>
              </p:cNvPr>
              <p:cNvSpPr/>
              <p:nvPr/>
            </p:nvSpPr>
            <p:spPr>
              <a:xfrm>
                <a:off x="6829752" y="4012323"/>
                <a:ext cx="1337802"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oMath>
                  </m:oMathPara>
                </a14:m>
                <a:endParaRPr lang="en-US" dirty="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C172ACD-EC01-41A8-909E-306C970EE8D5}"/>
                  </a:ext>
                </a:extLst>
              </p:cNvPr>
              <p:cNvSpPr>
                <a:spLocks noRot="1" noChangeAspect="1" noMove="1" noResize="1" noEditPoints="1" noAdjustHandles="1" noChangeArrowheads="1" noChangeShapeType="1" noTextEdit="1"/>
              </p:cNvSpPr>
              <p:nvPr/>
            </p:nvSpPr>
            <p:spPr>
              <a:xfrm>
                <a:off x="6829752" y="4012323"/>
                <a:ext cx="1337802" cy="383182"/>
              </a:xfrm>
              <a:prstGeom prst="rect">
                <a:avLst/>
              </a:prstGeom>
              <a:blipFill>
                <a:blip r:embed="rId2"/>
                <a:stretch>
                  <a:fillRect b="-31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8624EA3A-36D9-4ED4-B9FC-6DAC5DA1B7D1}"/>
              </a:ext>
            </a:extLst>
          </p:cNvPr>
          <p:cNvPicPr>
            <a:picLocks noChangeAspect="1"/>
          </p:cNvPicPr>
          <p:nvPr/>
        </p:nvPicPr>
        <p:blipFill>
          <a:blip r:embed="rId3"/>
          <a:stretch>
            <a:fillRect/>
          </a:stretch>
        </p:blipFill>
        <p:spPr>
          <a:xfrm>
            <a:off x="1203960" y="1126140"/>
            <a:ext cx="5223856" cy="5001717"/>
          </a:xfrm>
          <a:prstGeom prst="rect">
            <a:avLst/>
          </a:prstGeom>
        </p:spPr>
      </p:pic>
      <p:pic>
        <p:nvPicPr>
          <p:cNvPr id="3" name="Picture 2">
            <a:extLst>
              <a:ext uri="{FF2B5EF4-FFF2-40B4-BE49-F238E27FC236}">
                <a16:creationId xmlns:a16="http://schemas.microsoft.com/office/drawing/2014/main" id="{3890D358-54B3-45B1-826F-3D7669DFCCF7}"/>
              </a:ext>
            </a:extLst>
          </p:cNvPr>
          <p:cNvPicPr>
            <a:picLocks noChangeAspect="1"/>
          </p:cNvPicPr>
          <p:nvPr/>
        </p:nvPicPr>
        <p:blipFill>
          <a:blip r:embed="rId4"/>
          <a:stretch>
            <a:fillRect/>
          </a:stretch>
        </p:blipFill>
        <p:spPr>
          <a:xfrm>
            <a:off x="6829752" y="1126140"/>
            <a:ext cx="4570857" cy="2698608"/>
          </a:xfrm>
          <a:prstGeom prst="rect">
            <a:avLst/>
          </a:prstGeom>
        </p:spPr>
      </p:pic>
    </p:spTree>
    <p:extLst>
      <p:ext uri="{BB962C8B-B14F-4D97-AF65-F5344CB8AC3E}">
        <p14:creationId xmlns:p14="http://schemas.microsoft.com/office/powerpoint/2010/main" val="235011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Linear Polynomial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C172ACD-EC01-41A8-909E-306C970EE8D5}"/>
                  </a:ext>
                </a:extLst>
              </p:cNvPr>
              <p:cNvSpPr/>
              <p:nvPr/>
            </p:nvSpPr>
            <p:spPr>
              <a:xfrm>
                <a:off x="6829752" y="4012323"/>
                <a:ext cx="1337802"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oMath>
                  </m:oMathPara>
                </a14:m>
                <a:endParaRPr lang="en-US" dirty="0">
                  <a:ea typeface="Calibri" panose="020F0502020204030204" pitchFamily="34"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C172ACD-EC01-41A8-909E-306C970EE8D5}"/>
                  </a:ext>
                </a:extLst>
              </p:cNvPr>
              <p:cNvSpPr>
                <a:spLocks noRot="1" noChangeAspect="1" noMove="1" noResize="1" noEditPoints="1" noAdjustHandles="1" noChangeArrowheads="1" noChangeShapeType="1" noTextEdit="1"/>
              </p:cNvSpPr>
              <p:nvPr/>
            </p:nvSpPr>
            <p:spPr>
              <a:xfrm>
                <a:off x="6829752" y="4012323"/>
                <a:ext cx="1337802" cy="383182"/>
              </a:xfrm>
              <a:prstGeom prst="rect">
                <a:avLst/>
              </a:prstGeom>
              <a:blipFill>
                <a:blip r:embed="rId2"/>
                <a:stretch>
                  <a:fillRect b="-31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8624EA3A-36D9-4ED4-B9FC-6DAC5DA1B7D1}"/>
              </a:ext>
            </a:extLst>
          </p:cNvPr>
          <p:cNvPicPr>
            <a:picLocks noChangeAspect="1"/>
          </p:cNvPicPr>
          <p:nvPr/>
        </p:nvPicPr>
        <p:blipFill>
          <a:blip r:embed="rId3"/>
          <a:stretch>
            <a:fillRect/>
          </a:stretch>
        </p:blipFill>
        <p:spPr>
          <a:xfrm>
            <a:off x="1203960" y="1126140"/>
            <a:ext cx="5223856" cy="5001717"/>
          </a:xfrm>
          <a:prstGeom prst="rect">
            <a:avLst/>
          </a:prstGeom>
        </p:spPr>
      </p:pic>
      <p:pic>
        <p:nvPicPr>
          <p:cNvPr id="4" name="Picture 3">
            <a:extLst>
              <a:ext uri="{FF2B5EF4-FFF2-40B4-BE49-F238E27FC236}">
                <a16:creationId xmlns:a16="http://schemas.microsoft.com/office/drawing/2014/main" id="{61DA4C55-2A7A-454E-A389-D917D08CF893}"/>
              </a:ext>
            </a:extLst>
          </p:cNvPr>
          <p:cNvPicPr>
            <a:picLocks noChangeAspect="1"/>
          </p:cNvPicPr>
          <p:nvPr/>
        </p:nvPicPr>
        <p:blipFill>
          <a:blip r:embed="rId4"/>
          <a:stretch>
            <a:fillRect/>
          </a:stretch>
        </p:blipFill>
        <p:spPr>
          <a:xfrm>
            <a:off x="6829752" y="1126139"/>
            <a:ext cx="4569768" cy="2697965"/>
          </a:xfrm>
          <a:prstGeom prst="rect">
            <a:avLst/>
          </a:prstGeom>
        </p:spPr>
      </p:pic>
    </p:spTree>
    <p:extLst>
      <p:ext uri="{BB962C8B-B14F-4D97-AF65-F5344CB8AC3E}">
        <p14:creationId xmlns:p14="http://schemas.microsoft.com/office/powerpoint/2010/main" val="61703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Linear Regression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334445" cy="5203732"/>
              </a:xfrm>
              <a:prstGeom prst="rect">
                <a:avLst/>
              </a:prstGeom>
            </p:spPr>
            <p:txBody>
              <a:bodyPr wrap="square">
                <a:spAutoFit/>
              </a:bodyPr>
              <a:lstStyle/>
              <a:p>
                <a:pPr marL="342900" indent="-342900">
                  <a:lnSpc>
                    <a:spcPct val="105000"/>
                  </a:lnSpc>
                  <a:spcBef>
                    <a:spcPts val="1200"/>
                  </a:spcBef>
                  <a:buFont typeface="Arial" panose="020B0604020202020204" pitchFamily="34" charset="0"/>
                  <a:buChar char="•"/>
                </a:pPr>
                <a:r>
                  <a:rPr lang="en-US" sz="2000" dirty="0"/>
                  <a:t>Linear Regression is a statistical approach for modeling the relationship between a dependent variable </a:t>
                </a:r>
                <a14:m>
                  <m:oMath xmlns:m="http://schemas.openxmlformats.org/officeDocument/2006/math">
                    <m:r>
                      <a:rPr lang="en-US" sz="2000" i="1" dirty="0" smtClean="0">
                        <a:latin typeface="Cambria Math" panose="02040503050406030204" pitchFamily="18" charset="0"/>
                      </a:rPr>
                      <m:t>𝑦</m:t>
                    </m:r>
                  </m:oMath>
                </a14:m>
                <a:r>
                  <a:rPr lang="en-US" sz="2000" dirty="0"/>
                  <a:t> and one or more explanatory variables </a:t>
                </a:r>
                <a14:m>
                  <m:oMath xmlns:m="http://schemas.openxmlformats.org/officeDocument/2006/math">
                    <m:r>
                      <a:rPr lang="en-US" sz="2000" i="1" dirty="0" smtClean="0">
                        <a:latin typeface="Cambria Math" panose="02040503050406030204" pitchFamily="18" charset="0"/>
                      </a:rPr>
                      <m:t>𝑥</m:t>
                    </m:r>
                    <m:r>
                      <a:rPr lang="en-US" sz="2000" b="0" i="1" dirty="0" smtClean="0">
                        <a:latin typeface="Cambria Math" panose="02040503050406030204" pitchFamily="18" charset="0"/>
                      </a:rPr>
                      <m:t>.</m:t>
                    </m:r>
                  </m:oMath>
                </a14:m>
                <a:endParaRPr lang="en-US" sz="2000" b="0" dirty="0"/>
              </a:p>
              <a:p>
                <a:pPr marL="342900" indent="-342900">
                  <a:lnSpc>
                    <a:spcPct val="105000"/>
                  </a:lnSpc>
                  <a:spcBef>
                    <a:spcPts val="1200"/>
                  </a:spcBef>
                  <a:buFont typeface="Arial" panose="020B0604020202020204" pitchFamily="34" charset="0"/>
                  <a:buChar char="•"/>
                </a:pPr>
                <a:r>
                  <a:rPr lang="en-US" sz="2000" dirty="0"/>
                  <a:t>The dependent variable </a:t>
                </a:r>
                <a14:m>
                  <m:oMath xmlns:m="http://schemas.openxmlformats.org/officeDocument/2006/math">
                    <m:r>
                      <a:rPr lang="en-US" sz="2000" b="0" i="1" dirty="0" smtClean="0">
                        <a:latin typeface="Cambria Math" panose="02040503050406030204" pitchFamily="18" charset="0"/>
                      </a:rPr>
                      <m:t>𝑦</m:t>
                    </m:r>
                  </m:oMath>
                </a14:m>
                <a:r>
                  <a:rPr lang="en-US" sz="2000" dirty="0"/>
                  <a:t> is also known as the outcome variable, response variable, or simply the left hand side (LHS).</a:t>
                </a:r>
              </a:p>
              <a:p>
                <a:pPr marL="342900" indent="-342900">
                  <a:lnSpc>
                    <a:spcPct val="105000"/>
                  </a:lnSpc>
                  <a:spcBef>
                    <a:spcPts val="1200"/>
                  </a:spcBef>
                  <a:buFont typeface="Arial" panose="020B0604020202020204" pitchFamily="34" charset="0"/>
                  <a:buChar char="•"/>
                </a:pPr>
                <a:r>
                  <a:rPr lang="en-US" sz="2000" dirty="0"/>
                  <a:t>The explanatory variables </a:t>
                </a:r>
                <a14:m>
                  <m:oMath xmlns:m="http://schemas.openxmlformats.org/officeDocument/2006/math">
                    <m:r>
                      <a:rPr lang="en-US" sz="2000" i="1" dirty="0" smtClean="0">
                        <a:latin typeface="Cambria Math" panose="02040503050406030204" pitchFamily="18" charset="0"/>
                      </a:rPr>
                      <m:t>𝑥</m:t>
                    </m:r>
                  </m:oMath>
                </a14:m>
                <a:r>
                  <a:rPr lang="en-US" sz="2000" dirty="0"/>
                  <a:t> are also known as independent variables, factors, predictor variables, or simply the right hand side (RHS).</a:t>
                </a:r>
              </a:p>
              <a:p>
                <a:pPr marL="342900" indent="-342900">
                  <a:lnSpc>
                    <a:spcPct val="105000"/>
                  </a:lnSpc>
                  <a:spcBef>
                    <a:spcPts val="1200"/>
                  </a:spcBef>
                  <a:buFont typeface="Arial" panose="020B0604020202020204" pitchFamily="34" charset="0"/>
                  <a:buChar char="•"/>
                </a:pPr>
                <a:r>
                  <a:rPr lang="en-US" sz="2000" dirty="0"/>
                  <a:t>Simple Linear Regression = a regression with only one explanatory variable.</a:t>
                </a:r>
              </a:p>
              <a:p>
                <a:pPr marL="342900" indent="-342900">
                  <a:lnSpc>
                    <a:spcPct val="105000"/>
                  </a:lnSpc>
                  <a:spcBef>
                    <a:spcPts val="1200"/>
                  </a:spcBef>
                  <a:buFont typeface="Arial" panose="020B0604020202020204" pitchFamily="34" charset="0"/>
                  <a:buChar char="•"/>
                </a:pPr>
                <a:r>
                  <a:rPr lang="en-US" sz="2000" dirty="0"/>
                  <a:t>Multiple Linear Regression = a regression with more than one explanatory variable.</a:t>
                </a:r>
              </a:p>
              <a:p>
                <a:pPr marL="342900" indent="-342900">
                  <a:lnSpc>
                    <a:spcPct val="105000"/>
                  </a:lnSpc>
                  <a:spcBef>
                    <a:spcPts val="1200"/>
                  </a:spcBef>
                  <a:buFont typeface="Arial" panose="020B0604020202020204" pitchFamily="34" charset="0"/>
                  <a:buChar char="•"/>
                </a:pPr>
                <a:r>
                  <a:rPr lang="en-US" sz="2000" dirty="0"/>
                  <a:t>The goals of the regression analysis is to uncover a linear relationship between the dependent variable and explanatory factors, estimate sensitivity factors, and to ensure that the uncovered relationship is statistically significant. </a:t>
                </a:r>
              </a:p>
              <a:p>
                <a:pPr marL="342900" indent="-342900">
                  <a:lnSpc>
                    <a:spcPct val="105000"/>
                  </a:lnSpc>
                  <a:spcBef>
                    <a:spcPts val="1200"/>
                  </a:spcBef>
                  <a:buFont typeface="Arial" panose="020B0604020202020204" pitchFamily="34" charset="0"/>
                  <a:buChar char="•"/>
                </a:pPr>
                <a:r>
                  <a:rPr lang="en-US" sz="2000" dirty="0"/>
                  <a:t>This requires more analysis than simply running the regression analysis using statistical software.</a:t>
                </a:r>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334445" cy="5203732"/>
              </a:xfrm>
              <a:prstGeom prst="rect">
                <a:avLst/>
              </a:prstGeom>
              <a:blipFill>
                <a:blip r:embed="rId2"/>
                <a:stretch>
                  <a:fillRect l="-531" t="-703" r="-708" b="-1172"/>
                </a:stretch>
              </a:blipFill>
            </p:spPr>
            <p:txBody>
              <a:bodyPr/>
              <a:lstStyle/>
              <a:p>
                <a:r>
                  <a:rPr lang="en-US">
                    <a:noFill/>
                  </a:rPr>
                  <a:t> </a:t>
                </a:r>
              </a:p>
            </p:txBody>
          </p:sp>
        </mc:Fallback>
      </mc:AlternateContent>
    </p:spTree>
    <p:extLst>
      <p:ext uri="{BB962C8B-B14F-4D97-AF65-F5344CB8AC3E}">
        <p14:creationId xmlns:p14="http://schemas.microsoft.com/office/powerpoint/2010/main" val="1384886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Quadratic Polynomial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4B55E16-2A6D-4E3B-AE1D-210F6E3B7772}"/>
                  </a:ext>
                </a:extLst>
              </p:cNvPr>
              <p:cNvSpPr/>
              <p:nvPr/>
            </p:nvSpPr>
            <p:spPr>
              <a:xfrm>
                <a:off x="8456100" y="3737262"/>
                <a:ext cx="1970026"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dirty="0">
                  <a:ea typeface="Calibri" panose="020F0502020204030204" pitchFamily="34"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84B55E16-2A6D-4E3B-AE1D-210F6E3B7772}"/>
                  </a:ext>
                </a:extLst>
              </p:cNvPr>
              <p:cNvSpPr>
                <a:spLocks noRot="1" noChangeAspect="1" noMove="1" noResize="1" noEditPoints="1" noAdjustHandles="1" noChangeArrowheads="1" noChangeShapeType="1" noTextEdit="1"/>
              </p:cNvSpPr>
              <p:nvPr/>
            </p:nvSpPr>
            <p:spPr>
              <a:xfrm>
                <a:off x="8456100" y="3737262"/>
                <a:ext cx="1970026" cy="383182"/>
              </a:xfrm>
              <a:prstGeom prst="rect">
                <a:avLst/>
              </a:prstGeom>
              <a:blipFill>
                <a:blip r:embed="rId2"/>
                <a:stretch>
                  <a:fillRect b="-31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9D57E3A-DAD5-4585-8C93-B74F2EA19AEC}"/>
              </a:ext>
            </a:extLst>
          </p:cNvPr>
          <p:cNvPicPr>
            <a:picLocks noChangeAspect="1"/>
          </p:cNvPicPr>
          <p:nvPr/>
        </p:nvPicPr>
        <p:blipFill>
          <a:blip r:embed="rId3"/>
          <a:stretch>
            <a:fillRect/>
          </a:stretch>
        </p:blipFill>
        <p:spPr>
          <a:xfrm>
            <a:off x="1203960" y="1047282"/>
            <a:ext cx="5990391" cy="4478447"/>
          </a:xfrm>
          <a:prstGeom prst="rect">
            <a:avLst/>
          </a:prstGeom>
        </p:spPr>
      </p:pic>
      <p:pic>
        <p:nvPicPr>
          <p:cNvPr id="3" name="Picture 2">
            <a:extLst>
              <a:ext uri="{FF2B5EF4-FFF2-40B4-BE49-F238E27FC236}">
                <a16:creationId xmlns:a16="http://schemas.microsoft.com/office/drawing/2014/main" id="{34ABEEDE-F072-4B3C-9F13-70AED0173461}"/>
              </a:ext>
            </a:extLst>
          </p:cNvPr>
          <p:cNvPicPr>
            <a:picLocks noChangeAspect="1"/>
          </p:cNvPicPr>
          <p:nvPr/>
        </p:nvPicPr>
        <p:blipFill>
          <a:blip r:embed="rId4"/>
          <a:stretch>
            <a:fillRect/>
          </a:stretch>
        </p:blipFill>
        <p:spPr>
          <a:xfrm>
            <a:off x="7446806" y="1047282"/>
            <a:ext cx="3952714" cy="2339138"/>
          </a:xfrm>
          <a:prstGeom prst="rect">
            <a:avLst/>
          </a:prstGeom>
        </p:spPr>
      </p:pic>
    </p:spTree>
    <p:extLst>
      <p:ext uri="{BB962C8B-B14F-4D97-AF65-F5344CB8AC3E}">
        <p14:creationId xmlns:p14="http://schemas.microsoft.com/office/powerpoint/2010/main" val="106012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Quadratic Polynomial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4B55E16-2A6D-4E3B-AE1D-210F6E3B7772}"/>
                  </a:ext>
                </a:extLst>
              </p:cNvPr>
              <p:cNvSpPr/>
              <p:nvPr/>
            </p:nvSpPr>
            <p:spPr>
              <a:xfrm>
                <a:off x="8456100" y="3737262"/>
                <a:ext cx="1970026"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dirty="0">
                  <a:ea typeface="Calibri" panose="020F0502020204030204" pitchFamily="34"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84B55E16-2A6D-4E3B-AE1D-210F6E3B7772}"/>
                  </a:ext>
                </a:extLst>
              </p:cNvPr>
              <p:cNvSpPr>
                <a:spLocks noRot="1" noChangeAspect="1" noMove="1" noResize="1" noEditPoints="1" noAdjustHandles="1" noChangeArrowheads="1" noChangeShapeType="1" noTextEdit="1"/>
              </p:cNvSpPr>
              <p:nvPr/>
            </p:nvSpPr>
            <p:spPr>
              <a:xfrm>
                <a:off x="8456100" y="3737262"/>
                <a:ext cx="1970026" cy="383182"/>
              </a:xfrm>
              <a:prstGeom prst="rect">
                <a:avLst/>
              </a:prstGeom>
              <a:blipFill>
                <a:blip r:embed="rId2"/>
                <a:stretch>
                  <a:fillRect b="-31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9D57E3A-DAD5-4585-8C93-B74F2EA19AEC}"/>
              </a:ext>
            </a:extLst>
          </p:cNvPr>
          <p:cNvPicPr>
            <a:picLocks noChangeAspect="1"/>
          </p:cNvPicPr>
          <p:nvPr/>
        </p:nvPicPr>
        <p:blipFill>
          <a:blip r:embed="rId3"/>
          <a:stretch>
            <a:fillRect/>
          </a:stretch>
        </p:blipFill>
        <p:spPr>
          <a:xfrm>
            <a:off x="1203960" y="1047282"/>
            <a:ext cx="5990391" cy="4478447"/>
          </a:xfrm>
          <a:prstGeom prst="rect">
            <a:avLst/>
          </a:prstGeom>
        </p:spPr>
      </p:pic>
      <p:pic>
        <p:nvPicPr>
          <p:cNvPr id="4" name="Picture 3">
            <a:extLst>
              <a:ext uri="{FF2B5EF4-FFF2-40B4-BE49-F238E27FC236}">
                <a16:creationId xmlns:a16="http://schemas.microsoft.com/office/drawing/2014/main" id="{C6B08235-492D-4583-9BC0-49B29EF42424}"/>
              </a:ext>
            </a:extLst>
          </p:cNvPr>
          <p:cNvPicPr>
            <a:picLocks noChangeAspect="1"/>
          </p:cNvPicPr>
          <p:nvPr/>
        </p:nvPicPr>
        <p:blipFill>
          <a:blip r:embed="rId4"/>
          <a:stretch>
            <a:fillRect/>
          </a:stretch>
        </p:blipFill>
        <p:spPr>
          <a:xfrm>
            <a:off x="7456638" y="1047281"/>
            <a:ext cx="3942882" cy="2333319"/>
          </a:xfrm>
          <a:prstGeom prst="rect">
            <a:avLst/>
          </a:prstGeom>
        </p:spPr>
      </p:pic>
    </p:spTree>
    <p:extLst>
      <p:ext uri="{BB962C8B-B14F-4D97-AF65-F5344CB8AC3E}">
        <p14:creationId xmlns:p14="http://schemas.microsoft.com/office/powerpoint/2010/main" val="760264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Cubic Polynomial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8F5441-855B-477B-8FF0-BDA99CF3850D}"/>
                  </a:ext>
                </a:extLst>
              </p:cNvPr>
              <p:cNvSpPr/>
              <p:nvPr/>
            </p:nvSpPr>
            <p:spPr>
              <a:xfrm>
                <a:off x="8291991" y="3630614"/>
                <a:ext cx="2629502"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n-US" dirty="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F8F5441-855B-477B-8FF0-BDA99CF3850D}"/>
                  </a:ext>
                </a:extLst>
              </p:cNvPr>
              <p:cNvSpPr>
                <a:spLocks noRot="1" noChangeAspect="1" noMove="1" noResize="1" noEditPoints="1" noAdjustHandles="1" noChangeArrowheads="1" noChangeShapeType="1" noTextEdit="1"/>
              </p:cNvSpPr>
              <p:nvPr/>
            </p:nvSpPr>
            <p:spPr>
              <a:xfrm>
                <a:off x="8291991" y="3630614"/>
                <a:ext cx="2629502" cy="383182"/>
              </a:xfrm>
              <a:prstGeom prst="rect">
                <a:avLst/>
              </a:prstGeom>
              <a:blipFill>
                <a:blip r:embed="rId2"/>
                <a:stretch>
                  <a:fillRect b="-32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D08B316-487D-4449-9D1A-2896CC6C89D4}"/>
              </a:ext>
            </a:extLst>
          </p:cNvPr>
          <p:cNvPicPr>
            <a:picLocks noChangeAspect="1"/>
          </p:cNvPicPr>
          <p:nvPr/>
        </p:nvPicPr>
        <p:blipFill>
          <a:blip r:embed="rId3"/>
          <a:stretch>
            <a:fillRect/>
          </a:stretch>
        </p:blipFill>
        <p:spPr>
          <a:xfrm>
            <a:off x="1203960" y="1104401"/>
            <a:ext cx="6221916" cy="3972096"/>
          </a:xfrm>
          <a:prstGeom prst="rect">
            <a:avLst/>
          </a:prstGeom>
        </p:spPr>
      </p:pic>
      <p:pic>
        <p:nvPicPr>
          <p:cNvPr id="9" name="Picture 8">
            <a:extLst>
              <a:ext uri="{FF2B5EF4-FFF2-40B4-BE49-F238E27FC236}">
                <a16:creationId xmlns:a16="http://schemas.microsoft.com/office/drawing/2014/main" id="{93FBF00B-DFA5-4D18-9BCA-02DCF2CD5B89}"/>
              </a:ext>
            </a:extLst>
          </p:cNvPr>
          <p:cNvPicPr>
            <a:picLocks noChangeAspect="1"/>
          </p:cNvPicPr>
          <p:nvPr/>
        </p:nvPicPr>
        <p:blipFill>
          <a:blip r:embed="rId4"/>
          <a:stretch>
            <a:fillRect/>
          </a:stretch>
        </p:blipFill>
        <p:spPr>
          <a:xfrm>
            <a:off x="7604122" y="1104400"/>
            <a:ext cx="3795398" cy="2246041"/>
          </a:xfrm>
          <a:prstGeom prst="rect">
            <a:avLst/>
          </a:prstGeom>
        </p:spPr>
      </p:pic>
    </p:spTree>
    <p:extLst>
      <p:ext uri="{BB962C8B-B14F-4D97-AF65-F5344CB8AC3E}">
        <p14:creationId xmlns:p14="http://schemas.microsoft.com/office/powerpoint/2010/main" val="289644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Cubic Polynomial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8F5441-855B-477B-8FF0-BDA99CF3850D}"/>
                  </a:ext>
                </a:extLst>
              </p:cNvPr>
              <p:cNvSpPr/>
              <p:nvPr/>
            </p:nvSpPr>
            <p:spPr>
              <a:xfrm>
                <a:off x="8291991" y="3630614"/>
                <a:ext cx="2629502" cy="383182"/>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𝑏𝑥</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2</m:t>
                          </m:r>
                        </m:sup>
                      </m:sSup>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𝑥</m:t>
                          </m:r>
                        </m:e>
                        <m:sup>
                          <m:r>
                            <a:rPr lang="en-US" i="1">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n-US" dirty="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F8F5441-855B-477B-8FF0-BDA99CF3850D}"/>
                  </a:ext>
                </a:extLst>
              </p:cNvPr>
              <p:cNvSpPr>
                <a:spLocks noRot="1" noChangeAspect="1" noMove="1" noResize="1" noEditPoints="1" noAdjustHandles="1" noChangeArrowheads="1" noChangeShapeType="1" noTextEdit="1"/>
              </p:cNvSpPr>
              <p:nvPr/>
            </p:nvSpPr>
            <p:spPr>
              <a:xfrm>
                <a:off x="8291991" y="3630614"/>
                <a:ext cx="2629502" cy="383182"/>
              </a:xfrm>
              <a:prstGeom prst="rect">
                <a:avLst/>
              </a:prstGeom>
              <a:blipFill>
                <a:blip r:embed="rId2"/>
                <a:stretch>
                  <a:fillRect b="-32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D08B316-487D-4449-9D1A-2896CC6C89D4}"/>
              </a:ext>
            </a:extLst>
          </p:cNvPr>
          <p:cNvPicPr>
            <a:picLocks noChangeAspect="1"/>
          </p:cNvPicPr>
          <p:nvPr/>
        </p:nvPicPr>
        <p:blipFill>
          <a:blip r:embed="rId3"/>
          <a:stretch>
            <a:fillRect/>
          </a:stretch>
        </p:blipFill>
        <p:spPr>
          <a:xfrm>
            <a:off x="1203960" y="1104401"/>
            <a:ext cx="6221916" cy="3972096"/>
          </a:xfrm>
          <a:prstGeom prst="rect">
            <a:avLst/>
          </a:prstGeom>
        </p:spPr>
      </p:pic>
      <p:pic>
        <p:nvPicPr>
          <p:cNvPr id="2" name="Picture 1">
            <a:extLst>
              <a:ext uri="{FF2B5EF4-FFF2-40B4-BE49-F238E27FC236}">
                <a16:creationId xmlns:a16="http://schemas.microsoft.com/office/drawing/2014/main" id="{D58DE905-DAA6-435F-B234-D6352D537F19}"/>
              </a:ext>
            </a:extLst>
          </p:cNvPr>
          <p:cNvPicPr>
            <a:picLocks noChangeAspect="1"/>
          </p:cNvPicPr>
          <p:nvPr/>
        </p:nvPicPr>
        <p:blipFill>
          <a:blip r:embed="rId4"/>
          <a:stretch>
            <a:fillRect/>
          </a:stretch>
        </p:blipFill>
        <p:spPr>
          <a:xfrm>
            <a:off x="7584456" y="1104400"/>
            <a:ext cx="3815063" cy="2257679"/>
          </a:xfrm>
          <a:prstGeom prst="rect">
            <a:avLst/>
          </a:prstGeom>
        </p:spPr>
      </p:pic>
    </p:spTree>
    <p:extLst>
      <p:ext uri="{BB962C8B-B14F-4D97-AF65-F5344CB8AC3E}">
        <p14:creationId xmlns:p14="http://schemas.microsoft.com/office/powerpoint/2010/main" val="173154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Square Root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8F5441-855B-477B-8FF0-BDA99CF3850D}"/>
                  </a:ext>
                </a:extLst>
              </p:cNvPr>
              <p:cNvSpPr/>
              <p:nvPr/>
            </p:nvSpPr>
            <p:spPr>
              <a:xfrm>
                <a:off x="8603550" y="3910049"/>
                <a:ext cx="2006383" cy="386388"/>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libri" panose="020F0502020204030204" pitchFamily="34" charset="0"/>
                          <a:cs typeface="Times New Roman" panose="02020603050405020304" pitchFamily="18" charset="0"/>
                        </a:rPr>
                        <m:t>𝑦</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𝑎</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𝑏</m:t>
                      </m:r>
                      <m:rad>
                        <m:radPr>
                          <m:degHide m:val="on"/>
                          <m:ctrlPr>
                            <a:rPr lang="en-US" i="1" smtClean="0">
                              <a:latin typeface="Cambria Math" panose="02040503050406030204" pitchFamily="18" charset="0"/>
                              <a:cs typeface="Times New Roman" panose="02020603050405020304" pitchFamily="18" charset="0"/>
                            </a:rPr>
                          </m:ctrlPr>
                        </m:radPr>
                        <m:deg/>
                        <m:e>
                          <m:r>
                            <a:rPr lang="en-US" b="0" i="1" smtClean="0">
                              <a:latin typeface="Cambria Math" panose="02040503050406030204" pitchFamily="18" charset="0"/>
                              <a:cs typeface="Times New Roman" panose="02020603050405020304" pitchFamily="18" charset="0"/>
                            </a:rPr>
                            <m:t>𝑥</m:t>
                          </m:r>
                        </m:e>
                      </m:ra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𝑐𝑥</m:t>
                      </m:r>
                    </m:oMath>
                  </m:oMathPara>
                </a14:m>
                <a:endParaRPr lang="en-US" dirty="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F8F5441-855B-477B-8FF0-BDA99CF3850D}"/>
                  </a:ext>
                </a:extLst>
              </p:cNvPr>
              <p:cNvSpPr>
                <a:spLocks noRot="1" noChangeAspect="1" noMove="1" noResize="1" noEditPoints="1" noAdjustHandles="1" noChangeArrowheads="1" noChangeShapeType="1" noTextEdit="1"/>
              </p:cNvSpPr>
              <p:nvPr/>
            </p:nvSpPr>
            <p:spPr>
              <a:xfrm>
                <a:off x="8603550" y="3910049"/>
                <a:ext cx="2006383" cy="386388"/>
              </a:xfrm>
              <a:prstGeom prst="rect">
                <a:avLst/>
              </a:prstGeom>
              <a:blipFill>
                <a:blip r:embed="rId2"/>
                <a:stretch>
                  <a:fillRect b="-312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D6A46DDA-6F66-4075-9C77-478D00CADD19}"/>
              </a:ext>
            </a:extLst>
          </p:cNvPr>
          <p:cNvPicPr>
            <a:picLocks noChangeAspect="1"/>
          </p:cNvPicPr>
          <p:nvPr/>
        </p:nvPicPr>
        <p:blipFill>
          <a:blip r:embed="rId3"/>
          <a:stretch>
            <a:fillRect/>
          </a:stretch>
        </p:blipFill>
        <p:spPr>
          <a:xfrm>
            <a:off x="1203960" y="1098107"/>
            <a:ext cx="6052063" cy="4647470"/>
          </a:xfrm>
          <a:prstGeom prst="rect">
            <a:avLst/>
          </a:prstGeom>
        </p:spPr>
      </p:pic>
      <p:pic>
        <p:nvPicPr>
          <p:cNvPr id="3" name="Picture 2">
            <a:extLst>
              <a:ext uri="{FF2B5EF4-FFF2-40B4-BE49-F238E27FC236}">
                <a16:creationId xmlns:a16="http://schemas.microsoft.com/office/drawing/2014/main" id="{CAB47809-5475-4EC0-BE3E-765E1A843FA9}"/>
              </a:ext>
            </a:extLst>
          </p:cNvPr>
          <p:cNvPicPr>
            <a:picLocks noChangeAspect="1"/>
          </p:cNvPicPr>
          <p:nvPr/>
        </p:nvPicPr>
        <p:blipFill>
          <a:blip r:embed="rId4"/>
          <a:stretch>
            <a:fillRect/>
          </a:stretch>
        </p:blipFill>
        <p:spPr>
          <a:xfrm>
            <a:off x="7458817" y="1086569"/>
            <a:ext cx="3940703" cy="2335273"/>
          </a:xfrm>
          <a:prstGeom prst="rect">
            <a:avLst/>
          </a:prstGeom>
        </p:spPr>
      </p:pic>
    </p:spTree>
    <p:extLst>
      <p:ext uri="{BB962C8B-B14F-4D97-AF65-F5344CB8AC3E}">
        <p14:creationId xmlns:p14="http://schemas.microsoft.com/office/powerpoint/2010/main" val="2589593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03960" y="207102"/>
            <a:ext cx="8402782" cy="651164"/>
          </a:xfrm>
        </p:spPr>
        <p:txBody>
          <a:bodyPr>
            <a:normAutofit/>
          </a:bodyPr>
          <a:lstStyle/>
          <a:p>
            <a:r>
              <a:rPr lang="en-US" altLang="en-US" sz="3200" dirty="0"/>
              <a:t>Example – Square Root Regression</a:t>
            </a:r>
          </a:p>
        </p:txBody>
      </p:sp>
      <p:sp>
        <p:nvSpPr>
          <p:cNvPr id="48131" name="Line 3"/>
          <p:cNvSpPr>
            <a:spLocks noChangeShapeType="1"/>
          </p:cNvSpPr>
          <p:nvPr/>
        </p:nvSpPr>
        <p:spPr bwMode="auto">
          <a:xfrm flipV="1">
            <a:off x="4987925" y="2622551"/>
            <a:ext cx="0" cy="1008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0" tIns="0" rIns="0" bIns="0" anchor="ctr" anchorCtr="1"/>
          <a:lstStyle/>
          <a:p>
            <a:endParaRPr lang="en-US"/>
          </a:p>
        </p:txBody>
      </p:sp>
      <p:cxnSp>
        <p:nvCxnSpPr>
          <p:cNvPr id="5" name="Straight Connector 4"/>
          <p:cNvCxnSpPr/>
          <p:nvPr/>
        </p:nvCxnSpPr>
        <p:spPr>
          <a:xfrm>
            <a:off x="1203960" y="908578"/>
            <a:ext cx="101955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8F5441-855B-477B-8FF0-BDA99CF3850D}"/>
                  </a:ext>
                </a:extLst>
              </p:cNvPr>
              <p:cNvSpPr/>
              <p:nvPr/>
            </p:nvSpPr>
            <p:spPr>
              <a:xfrm>
                <a:off x="8603550" y="3910049"/>
                <a:ext cx="2006383" cy="386388"/>
              </a:xfrm>
              <a:prstGeom prst="rect">
                <a:avLst/>
              </a:prstGeom>
            </p:spPr>
            <p:txBody>
              <a:bodyPr wrap="none">
                <a:spAutoFit/>
              </a:bodyPr>
              <a:lstStyle/>
              <a:p>
                <a:pPr>
                  <a:lnSpc>
                    <a:spcPct val="105000"/>
                  </a:lnSpc>
                  <a:spcBef>
                    <a:spcPts val="600"/>
                  </a:spcBef>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libri" panose="020F0502020204030204" pitchFamily="34" charset="0"/>
                          <a:cs typeface="Times New Roman" panose="02020603050405020304" pitchFamily="18" charset="0"/>
                        </a:rPr>
                        <m:t>𝑦</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𝑎</m:t>
                      </m:r>
                      <m:r>
                        <a:rPr lang="en-US" i="1" smtClean="0">
                          <a:latin typeface="Cambria Math" panose="02040503050406030204" pitchFamily="18" charset="0"/>
                          <a:ea typeface="Calibri" panose="020F0502020204030204" pitchFamily="34" charset="0"/>
                          <a:cs typeface="Times New Roman" panose="02020603050405020304" pitchFamily="18" charset="0"/>
                        </a:rPr>
                        <m:t>+</m:t>
                      </m:r>
                      <m:r>
                        <a:rPr lang="en-US" i="1" smtClean="0">
                          <a:latin typeface="Cambria Math" panose="02040503050406030204" pitchFamily="18" charset="0"/>
                          <a:ea typeface="Calibri" panose="020F0502020204030204" pitchFamily="34" charset="0"/>
                          <a:cs typeface="Times New Roman" panose="02020603050405020304" pitchFamily="18" charset="0"/>
                        </a:rPr>
                        <m:t>𝑏</m:t>
                      </m:r>
                      <m:rad>
                        <m:radPr>
                          <m:degHide m:val="on"/>
                          <m:ctrlPr>
                            <a:rPr lang="en-US" i="1" smtClean="0">
                              <a:latin typeface="Cambria Math" panose="02040503050406030204" pitchFamily="18" charset="0"/>
                              <a:cs typeface="Times New Roman" panose="02020603050405020304" pitchFamily="18" charset="0"/>
                            </a:rPr>
                          </m:ctrlPr>
                        </m:radPr>
                        <m:deg/>
                        <m:e>
                          <m:r>
                            <a:rPr lang="en-US" b="0" i="1" smtClean="0">
                              <a:latin typeface="Cambria Math" panose="02040503050406030204" pitchFamily="18" charset="0"/>
                              <a:cs typeface="Times New Roman" panose="02020603050405020304" pitchFamily="18" charset="0"/>
                            </a:rPr>
                            <m:t>𝑥</m:t>
                          </m:r>
                        </m:e>
                      </m:ra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𝑐𝑥</m:t>
                      </m:r>
                    </m:oMath>
                  </m:oMathPara>
                </a14:m>
                <a:endParaRPr lang="en-US" dirty="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F8F5441-855B-477B-8FF0-BDA99CF3850D}"/>
                  </a:ext>
                </a:extLst>
              </p:cNvPr>
              <p:cNvSpPr>
                <a:spLocks noRot="1" noChangeAspect="1" noMove="1" noResize="1" noEditPoints="1" noAdjustHandles="1" noChangeArrowheads="1" noChangeShapeType="1" noTextEdit="1"/>
              </p:cNvSpPr>
              <p:nvPr/>
            </p:nvSpPr>
            <p:spPr>
              <a:xfrm>
                <a:off x="8603550" y="3910049"/>
                <a:ext cx="2006383" cy="386388"/>
              </a:xfrm>
              <a:prstGeom prst="rect">
                <a:avLst/>
              </a:prstGeom>
              <a:blipFill>
                <a:blip r:embed="rId2"/>
                <a:stretch>
                  <a:fillRect b="-312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D6A46DDA-6F66-4075-9C77-478D00CADD19}"/>
              </a:ext>
            </a:extLst>
          </p:cNvPr>
          <p:cNvPicPr>
            <a:picLocks noChangeAspect="1"/>
          </p:cNvPicPr>
          <p:nvPr/>
        </p:nvPicPr>
        <p:blipFill>
          <a:blip r:embed="rId3"/>
          <a:stretch>
            <a:fillRect/>
          </a:stretch>
        </p:blipFill>
        <p:spPr>
          <a:xfrm>
            <a:off x="1203960" y="1098107"/>
            <a:ext cx="6052063" cy="4647470"/>
          </a:xfrm>
          <a:prstGeom prst="rect">
            <a:avLst/>
          </a:prstGeom>
        </p:spPr>
      </p:pic>
      <p:pic>
        <p:nvPicPr>
          <p:cNvPr id="4" name="Picture 3">
            <a:extLst>
              <a:ext uri="{FF2B5EF4-FFF2-40B4-BE49-F238E27FC236}">
                <a16:creationId xmlns:a16="http://schemas.microsoft.com/office/drawing/2014/main" id="{E4F1F8D8-9477-447D-8FFF-7C4A04D21053}"/>
              </a:ext>
            </a:extLst>
          </p:cNvPr>
          <p:cNvPicPr>
            <a:picLocks noChangeAspect="1"/>
          </p:cNvPicPr>
          <p:nvPr/>
        </p:nvPicPr>
        <p:blipFill>
          <a:blip r:embed="rId4"/>
          <a:stretch>
            <a:fillRect/>
          </a:stretch>
        </p:blipFill>
        <p:spPr>
          <a:xfrm>
            <a:off x="7557140" y="1098106"/>
            <a:ext cx="3842380" cy="2277007"/>
          </a:xfrm>
          <a:prstGeom prst="rect">
            <a:avLst/>
          </a:prstGeom>
        </p:spPr>
      </p:pic>
    </p:spTree>
    <p:extLst>
      <p:ext uri="{BB962C8B-B14F-4D97-AF65-F5344CB8AC3E}">
        <p14:creationId xmlns:p14="http://schemas.microsoft.com/office/powerpoint/2010/main" val="4268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Simple Variable Model</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1019355" y="1075208"/>
                <a:ext cx="10334445" cy="3785652"/>
              </a:xfrm>
              <a:prstGeom prst="rect">
                <a:avLst/>
              </a:prstGeom>
            </p:spPr>
            <p:txBody>
              <a:bodyPr wrap="square">
                <a:spAutoFit/>
              </a:bodyPr>
              <a:lstStyle/>
              <a:p>
                <a:r>
                  <a:rPr lang="en-US" sz="2400" dirty="0"/>
                  <a:t>The equation of the simple linear regression model is:</a:t>
                </a:r>
              </a:p>
              <a:p>
                <a:pPr marL="342900" indent="-342900">
                  <a:buFont typeface="Arial" panose="020B0604020202020204" pitchFamily="34" charset="0"/>
                  <a:buChar char="•"/>
                </a:pPr>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𝑢</m:t>
                      </m:r>
                    </m:oMath>
                  </m:oMathPara>
                </a14:m>
                <a:endParaRPr lang="en-US" sz="2400" dirty="0"/>
              </a:p>
              <a:p>
                <a:endParaRPr lang="en-US" sz="2400" dirty="0"/>
              </a:p>
              <a:p>
                <a14:m>
                  <m:oMath xmlns:m="http://schemas.openxmlformats.org/officeDocument/2006/math">
                    <m:r>
                      <a:rPr lang="en-US" sz="2400" i="1" dirty="0" smtClean="0">
                        <a:latin typeface="Cambria Math" panose="02040503050406030204" pitchFamily="18" charset="0"/>
                      </a:rPr>
                      <m:t>𝑦</m:t>
                    </m:r>
                  </m:oMath>
                </a14:m>
                <a:r>
                  <a:rPr lang="en-US" sz="2400" dirty="0"/>
                  <a:t> = dependent variable</a:t>
                </a:r>
              </a:p>
              <a:p>
                <a14:m>
                  <m:oMath xmlns:m="http://schemas.openxmlformats.org/officeDocument/2006/math">
                    <m:r>
                      <a:rPr lang="en-US" sz="2400" b="0" i="1" dirty="0" smtClean="0">
                        <a:latin typeface="Cambria Math" panose="02040503050406030204" pitchFamily="18" charset="0"/>
                      </a:rPr>
                      <m:t>𝑥</m:t>
                    </m:r>
                  </m:oMath>
                </a14:m>
                <a:r>
                  <a:rPr lang="en-US" sz="2400" dirty="0"/>
                  <a:t> = explanatory factor</a:t>
                </a:r>
              </a:p>
              <a:p>
                <a14:m>
                  <m:oMath xmlns:m="http://schemas.openxmlformats.org/officeDocument/2006/math">
                    <m:r>
                      <a:rPr lang="en-US" sz="2400" i="1" dirty="0" smtClean="0">
                        <a:latin typeface="Cambria Math" panose="02040503050406030204" pitchFamily="18" charset="0"/>
                      </a:rPr>
                      <m:t>𝑢</m:t>
                    </m:r>
                  </m:oMath>
                </a14:m>
                <a:r>
                  <a:rPr lang="en-US" sz="2400" dirty="0"/>
                  <a:t> = random noise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0</m:t>
                        </m:r>
                      </m:sub>
                    </m:sSub>
                  </m:oMath>
                </a14:m>
                <a:r>
                  <a:rPr lang="en-US" sz="2400" dirty="0"/>
                  <a:t> = constant term</a:t>
                </a:r>
              </a:p>
              <a:p>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oMath>
                </a14:m>
                <a:r>
                  <a:rPr lang="en-US" sz="2400" dirty="0"/>
                  <a:t> = sensitivity of </a:t>
                </a:r>
                <a14:m>
                  <m:oMath xmlns:m="http://schemas.openxmlformats.org/officeDocument/2006/math">
                    <m:r>
                      <a:rPr lang="en-US" sz="2400" i="1" dirty="0" smtClean="0">
                        <a:latin typeface="Cambria Math" panose="02040503050406030204" pitchFamily="18" charset="0"/>
                      </a:rPr>
                      <m:t>𝑦</m:t>
                    </m:r>
                  </m:oMath>
                </a14:m>
                <a:r>
                  <a:rPr lang="en-US" sz="2400" dirty="0"/>
                  <a:t> to </a:t>
                </a:r>
                <a14:m>
                  <m:oMath xmlns:m="http://schemas.openxmlformats.org/officeDocument/2006/math">
                    <m:r>
                      <a:rPr lang="en-US" sz="2400" i="1" dirty="0" smtClean="0">
                        <a:latin typeface="Cambria Math" panose="02040503050406030204" pitchFamily="18" charset="0"/>
                      </a:rPr>
                      <m:t>𝑥</m:t>
                    </m:r>
                  </m:oMath>
                </a14:m>
                <a:r>
                  <a:rPr lang="en-US" sz="2400" dirty="0"/>
                  <a:t>, e.g., the slope term</a:t>
                </a:r>
              </a:p>
              <a:p>
                <a:endParaRPr lang="en-US" sz="2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1019355" y="1075208"/>
                <a:ext cx="10334445" cy="3785652"/>
              </a:xfrm>
              <a:prstGeom prst="rect">
                <a:avLst/>
              </a:prstGeom>
              <a:blipFill>
                <a:blip r:embed="rId2"/>
                <a:stretch>
                  <a:fillRect l="-884" t="-1288"/>
                </a:stretch>
              </a:blipFill>
            </p:spPr>
            <p:txBody>
              <a:bodyPr/>
              <a:lstStyle/>
              <a:p>
                <a:r>
                  <a:rPr lang="en-US">
                    <a:noFill/>
                  </a:rPr>
                  <a:t> </a:t>
                </a:r>
              </a:p>
            </p:txBody>
          </p:sp>
        </mc:Fallback>
      </mc:AlternateContent>
    </p:spTree>
    <p:extLst>
      <p:ext uri="{BB962C8B-B14F-4D97-AF65-F5344CB8AC3E}">
        <p14:creationId xmlns:p14="http://schemas.microsoft.com/office/powerpoint/2010/main" val="300948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Multiple Variable Model</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5ADA5F3-4181-4CD0-8A68-36AD644CF398}"/>
                  </a:ext>
                </a:extLst>
              </p:cNvPr>
              <p:cNvSpPr/>
              <p:nvPr/>
            </p:nvSpPr>
            <p:spPr>
              <a:xfrm>
                <a:off x="838200" y="1040372"/>
                <a:ext cx="10334445" cy="4524315"/>
              </a:xfrm>
              <a:prstGeom prst="rect">
                <a:avLst/>
              </a:prstGeom>
            </p:spPr>
            <p:txBody>
              <a:bodyPr wrap="square">
                <a:spAutoFit/>
              </a:bodyPr>
              <a:lstStyle/>
              <a:p>
                <a:r>
                  <a:rPr lang="en-US" sz="2400" dirty="0"/>
                  <a:t>The equation of the multiple linear regression model is:</a:t>
                </a:r>
              </a:p>
              <a:p>
                <a:pPr marL="342900" indent="-342900">
                  <a:buFont typeface="Arial" panose="020B0604020202020204" pitchFamily="34" charset="0"/>
                  <a:buChar char="•"/>
                </a:pPr>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𝑢</m:t>
                      </m:r>
                    </m:oMath>
                  </m:oMathPara>
                </a14:m>
                <a:endParaRPr lang="en-US" sz="2400" dirty="0"/>
              </a:p>
              <a:p>
                <a:endParaRPr lang="en-US" sz="2400" dirty="0"/>
              </a:p>
              <a:p>
                <a:endParaRPr lang="en-US" sz="2400" dirty="0"/>
              </a:p>
              <a:p>
                <a14:m>
                  <m:oMath xmlns:m="http://schemas.openxmlformats.org/officeDocument/2006/math">
                    <m:r>
                      <a:rPr lang="en-US" sz="2400" i="1" dirty="0">
                        <a:latin typeface="Cambria Math" panose="02040503050406030204" pitchFamily="18" charset="0"/>
                      </a:rPr>
                      <m:t>𝑦</m:t>
                    </m:r>
                  </m:oMath>
                </a14:m>
                <a:r>
                  <a:rPr lang="en-US" sz="2400" dirty="0"/>
                  <a:t> = dependent variable</a:t>
                </a:r>
              </a:p>
              <a:p>
                <a14:m>
                  <m:oMath xmlns:m="http://schemas.openxmlformats.org/officeDocument/2006/math">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𝑘</m:t>
                        </m:r>
                      </m:sub>
                    </m:sSub>
                  </m:oMath>
                </a14:m>
                <a:r>
                  <a:rPr lang="en-US" sz="2400" dirty="0"/>
                  <a:t> = explanatory factor k</a:t>
                </a:r>
              </a:p>
              <a:p>
                <a14:m>
                  <m:oMath xmlns:m="http://schemas.openxmlformats.org/officeDocument/2006/math">
                    <m:r>
                      <a:rPr lang="en-US" sz="2400" i="1" dirty="0">
                        <a:latin typeface="Cambria Math" panose="02040503050406030204" pitchFamily="18" charset="0"/>
                      </a:rPr>
                      <m:t>𝑢</m:t>
                    </m:r>
                  </m:oMath>
                </a14:m>
                <a:r>
                  <a:rPr lang="en-US" sz="2400" dirty="0"/>
                  <a:t> = random noise</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oMath>
                </a14:m>
                <a:r>
                  <a:rPr lang="en-US" sz="2400" dirty="0"/>
                  <a:t> = constant term</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b="0" i="1" smtClean="0">
                            <a:latin typeface="Cambria Math" panose="02040503050406030204" pitchFamily="18" charset="0"/>
                          </a:rPr>
                          <m:t>𝑘</m:t>
                        </m:r>
                      </m:sub>
                    </m:sSub>
                  </m:oMath>
                </a14:m>
                <a:r>
                  <a:rPr lang="en-US" sz="2400" dirty="0"/>
                  <a:t> = sensitivity of </a:t>
                </a:r>
                <a14:m>
                  <m:oMath xmlns:m="http://schemas.openxmlformats.org/officeDocument/2006/math">
                    <m:r>
                      <a:rPr lang="en-US" sz="2400" i="1" dirty="0">
                        <a:latin typeface="Cambria Math" panose="02040503050406030204" pitchFamily="18" charset="0"/>
                      </a:rPr>
                      <m:t>𝑦</m:t>
                    </m:r>
                  </m:oMath>
                </a14:m>
                <a:r>
                  <a:rPr lang="en-US" sz="2400" dirty="0"/>
                  <a:t> to </a:t>
                </a:r>
                <a14:m>
                  <m:oMath xmlns:m="http://schemas.openxmlformats.org/officeDocument/2006/math">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𝑘</m:t>
                        </m:r>
                      </m:sub>
                    </m:sSub>
                  </m:oMath>
                </a14:m>
                <a:endParaRPr lang="en-US" sz="2400" dirty="0"/>
              </a:p>
              <a:p>
                <a:endParaRPr lang="en-US" sz="2400" dirty="0"/>
              </a:p>
              <a:p>
                <a:endParaRPr lang="en-US" sz="2400" dirty="0"/>
              </a:p>
            </p:txBody>
          </p:sp>
        </mc:Choice>
        <mc:Fallback xmlns="">
          <p:sp>
            <p:nvSpPr>
              <p:cNvPr id="14" name="Rectangle 13">
                <a:extLst>
                  <a:ext uri="{FF2B5EF4-FFF2-40B4-BE49-F238E27FC236}">
                    <a16:creationId xmlns:a16="http://schemas.microsoft.com/office/drawing/2014/main" id="{25ADA5F3-4181-4CD0-8A68-36AD644CF398}"/>
                  </a:ext>
                </a:extLst>
              </p:cNvPr>
              <p:cNvSpPr>
                <a:spLocks noRot="1" noChangeAspect="1" noMove="1" noResize="1" noEditPoints="1" noAdjustHandles="1" noChangeArrowheads="1" noChangeShapeType="1" noTextEdit="1"/>
              </p:cNvSpPr>
              <p:nvPr/>
            </p:nvSpPr>
            <p:spPr>
              <a:xfrm>
                <a:off x="838200" y="1040372"/>
                <a:ext cx="10334445" cy="4524315"/>
              </a:xfrm>
              <a:prstGeom prst="rect">
                <a:avLst/>
              </a:prstGeom>
              <a:blipFill>
                <a:blip r:embed="rId2"/>
                <a:stretch>
                  <a:fillRect l="-944" t="-1078"/>
                </a:stretch>
              </a:blipFill>
            </p:spPr>
            <p:txBody>
              <a:bodyPr/>
              <a:lstStyle/>
              <a:p>
                <a:r>
                  <a:rPr lang="en-US">
                    <a:noFill/>
                  </a:rPr>
                  <a:t> </a:t>
                </a:r>
              </a:p>
            </p:txBody>
          </p:sp>
        </mc:Fallback>
      </mc:AlternateContent>
    </p:spTree>
    <p:extLst>
      <p:ext uri="{BB962C8B-B14F-4D97-AF65-F5344CB8AC3E}">
        <p14:creationId xmlns:p14="http://schemas.microsoft.com/office/powerpoint/2010/main" val="26709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0"/>
            <a:ext cx="10515600" cy="609660"/>
          </a:xfrm>
        </p:spPr>
        <p:txBody>
          <a:bodyPr>
            <a:normAutofit fontScale="90000"/>
          </a:bodyPr>
          <a:lstStyle/>
          <a:p>
            <a:pPr algn="ctr"/>
            <a:r>
              <a:rPr lang="en-US" dirty="0"/>
              <a:t>Simple Linear Regression</a:t>
            </a:r>
          </a:p>
        </p:txBody>
      </p:sp>
      <p:cxnSp>
        <p:nvCxnSpPr>
          <p:cNvPr id="5" name="Straight Connector 4"/>
          <p:cNvCxnSpPr/>
          <p:nvPr/>
        </p:nvCxnSpPr>
        <p:spPr>
          <a:xfrm>
            <a:off x="838200" y="819509"/>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2B996905-32F2-45F9-9C63-A303DE0999B1}"/>
              </a:ext>
            </a:extLst>
          </p:cNvPr>
          <p:cNvPicPr>
            <a:picLocks noChangeAspect="1"/>
          </p:cNvPicPr>
          <p:nvPr/>
        </p:nvPicPr>
        <p:blipFill>
          <a:blip r:embed="rId2"/>
          <a:stretch>
            <a:fillRect/>
          </a:stretch>
        </p:blipFill>
        <p:spPr>
          <a:xfrm>
            <a:off x="2049162" y="1139319"/>
            <a:ext cx="7201930" cy="4687771"/>
          </a:xfrm>
          <a:prstGeom prst="rect">
            <a:avLst/>
          </a:prstGeom>
        </p:spPr>
      </p:pic>
    </p:spTree>
    <p:extLst>
      <p:ext uri="{BB962C8B-B14F-4D97-AF65-F5344CB8AC3E}">
        <p14:creationId xmlns:p14="http://schemas.microsoft.com/office/powerpoint/2010/main" val="3116613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11729</TotalTime>
  <Words>2804</Words>
  <Application>Microsoft Office PowerPoint</Application>
  <PresentationFormat>Widescreen</PresentationFormat>
  <Paragraphs>484</Paragraphs>
  <Slides>65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ＭＳ Ｐゴシック</vt:lpstr>
      <vt:lpstr>Arial</vt:lpstr>
      <vt:lpstr>Calibri</vt:lpstr>
      <vt:lpstr>Calibri Light</vt:lpstr>
      <vt:lpstr>Cambria Math</vt:lpstr>
      <vt:lpstr>Times New Roman</vt:lpstr>
      <vt:lpstr>Wingdings</vt:lpstr>
      <vt:lpstr>Office Theme</vt:lpstr>
      <vt:lpstr>PowerPoint Presentation</vt:lpstr>
      <vt:lpstr>Lecture - Outline</vt:lpstr>
      <vt:lpstr>Types of Regression Models</vt:lpstr>
      <vt:lpstr>Regression Models – Solution Techniques</vt:lpstr>
      <vt:lpstr>PowerPoint Presentation</vt:lpstr>
      <vt:lpstr>Linear Regression</vt:lpstr>
      <vt:lpstr>Simple Variable Model</vt:lpstr>
      <vt:lpstr>Multiple Variable Model</vt:lpstr>
      <vt:lpstr>Simple Linear Regression</vt:lpstr>
      <vt:lpstr>Linear Regression</vt:lpstr>
      <vt:lpstr>Linear Regression Model Equation – Actual Relationship</vt:lpstr>
      <vt:lpstr>Linear Regression Model Equation – Estimated Relationship</vt:lpstr>
      <vt:lpstr>Solving the Linear Regression Model:</vt:lpstr>
      <vt:lpstr>Regression Model Definitions:</vt:lpstr>
      <vt:lpstr>Multi-Regression Analysis</vt:lpstr>
      <vt:lpstr>Error Function</vt:lpstr>
      <vt:lpstr>Estimating Model Parameters</vt:lpstr>
      <vt:lpstr>Estimating Model Parameters</vt:lpstr>
      <vt:lpstr>Solving Model Parameters</vt:lpstr>
      <vt:lpstr>Solving Model Parameters</vt:lpstr>
      <vt:lpstr>Solving Model Parameters</vt:lpstr>
      <vt:lpstr>PowerPoint Presentation</vt:lpstr>
      <vt:lpstr>Solving the Linear Regression Model:</vt:lpstr>
      <vt:lpstr>PowerPoint Presentation</vt:lpstr>
      <vt:lpstr>Regression Model:</vt:lpstr>
      <vt:lpstr>R^2 Goodness of Fit - Comparison</vt:lpstr>
      <vt:lpstr>T-Test Example</vt:lpstr>
      <vt:lpstr>T-Test Example</vt:lpstr>
      <vt:lpstr>T-Test Example</vt:lpstr>
      <vt:lpstr>F-Test Example</vt:lpstr>
      <vt:lpstr>F-Test Example</vt:lpstr>
      <vt:lpstr>PowerPoint Presentation</vt:lpstr>
      <vt:lpstr>Question #1</vt:lpstr>
      <vt:lpstr>Question #1 - Solution</vt:lpstr>
      <vt:lpstr>Question #2</vt:lpstr>
      <vt:lpstr>Question #2 - Solution</vt:lpstr>
      <vt:lpstr>Question #3</vt:lpstr>
      <vt:lpstr>Question #3 - Solution</vt:lpstr>
      <vt:lpstr>PowerPoint Presentation</vt:lpstr>
      <vt:lpstr>Linear Regression Model – Properties</vt:lpstr>
      <vt:lpstr>Models that are Linear in the Parameters</vt:lpstr>
      <vt:lpstr>Models that are Not Linear in the Parameters</vt:lpstr>
      <vt:lpstr>Models that can be Linearized</vt:lpstr>
      <vt:lpstr>Solving the Linear Regression Model:</vt:lpstr>
      <vt:lpstr>Regression in Excel</vt:lpstr>
      <vt:lpstr>Regressions in MATLAB</vt:lpstr>
      <vt:lpstr>PowerPoint Presentation</vt:lpstr>
      <vt:lpstr>Polynomial &amp; Square Root Regression</vt:lpstr>
      <vt:lpstr>Types of Polynomial Equations</vt:lpstr>
      <vt:lpstr>Linear Polynomial</vt:lpstr>
      <vt:lpstr>Quadratic Polynomial</vt:lpstr>
      <vt:lpstr>Cubic Polynomial</vt:lpstr>
      <vt:lpstr>Square Root Regression</vt:lpstr>
      <vt:lpstr>Solving Polynomial Regression Parameters</vt:lpstr>
      <vt:lpstr>Solving Quadratic Polynomial Regression Parameters</vt:lpstr>
      <vt:lpstr>Solving Polynomial Regression Parameters</vt:lpstr>
      <vt:lpstr>Solving Polynomial Regression Parameters</vt:lpstr>
      <vt:lpstr>Example - Linear Polynomial Regression</vt:lpstr>
      <vt:lpstr>Example - Linear Polynomial Regression</vt:lpstr>
      <vt:lpstr>Example – Quadratic Polynomial Regression</vt:lpstr>
      <vt:lpstr>Example – Quadratic Polynomial Regression</vt:lpstr>
      <vt:lpstr>Example – Cubic Polynomial Regression</vt:lpstr>
      <vt:lpstr>Example – Cubic Polynomial Regression</vt:lpstr>
      <vt:lpstr>Example – Square Root Regression</vt:lpstr>
      <vt:lpstr>Example – Square Root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Kissell</dc:creator>
  <cp:lastModifiedBy>Robert Kissell</cp:lastModifiedBy>
  <cp:revision>190</cp:revision>
  <dcterms:created xsi:type="dcterms:W3CDTF">2017-06-20T12:18:15Z</dcterms:created>
  <dcterms:modified xsi:type="dcterms:W3CDTF">2017-10-27T21:36:17Z</dcterms:modified>
</cp:coreProperties>
</file>