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97" r:id="rId4"/>
    <p:sldId id="396" r:id="rId5"/>
    <p:sldId id="363" r:id="rId6"/>
    <p:sldId id="359" r:id="rId7"/>
    <p:sldId id="398" r:id="rId8"/>
    <p:sldId id="377" r:id="rId9"/>
    <p:sldId id="379" r:id="rId10"/>
    <p:sldId id="378" r:id="rId11"/>
    <p:sldId id="3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Kissell" userId="bf6349b8-9e99-4bed-9f2e-ff8272b87063" providerId="ADAL" clId="{E907DF97-EF0D-42BF-BAEB-08A08F842275}"/>
    <pc:docChg chg="undo custSel addSld delSld modSld">
      <pc:chgData name="Robert Kissell" userId="bf6349b8-9e99-4bed-9f2e-ff8272b87063" providerId="ADAL" clId="{E907DF97-EF0D-42BF-BAEB-08A08F842275}" dt="2017-11-21T22:02:45.747" v="922" actId="2696"/>
      <pc:docMkLst>
        <pc:docMk/>
      </pc:docMkLst>
      <pc:sldChg chg="modSp">
        <pc:chgData name="Robert Kissell" userId="bf6349b8-9e99-4bed-9f2e-ff8272b87063" providerId="ADAL" clId="{E907DF97-EF0D-42BF-BAEB-08A08F842275}" dt="2017-11-21T21:25:52.910" v="715" actId="20577"/>
        <pc:sldMkLst>
          <pc:docMk/>
          <pc:sldMk cId="3852222024" sldId="257"/>
        </pc:sldMkLst>
        <pc:spChg chg="mod">
          <ac:chgData name="Robert Kissell" userId="bf6349b8-9e99-4bed-9f2e-ff8272b87063" providerId="ADAL" clId="{E907DF97-EF0D-42BF-BAEB-08A08F842275}" dt="2017-11-21T21:25:52.910" v="715" actId="20577"/>
          <ac:spMkLst>
            <pc:docMk/>
            <pc:sldMk cId="3852222024" sldId="257"/>
            <ac:spMk id="5122" creationId="{00000000-0000-0000-0000-000000000000}"/>
          </ac:spMkLst>
        </pc:spChg>
      </pc:sldChg>
      <pc:sldChg chg="modSp">
        <pc:chgData name="Robert Kissell" userId="bf6349b8-9e99-4bed-9f2e-ff8272b87063" providerId="ADAL" clId="{E907DF97-EF0D-42BF-BAEB-08A08F842275}" dt="2017-11-21T21:27:57.473" v="879" actId="20577"/>
        <pc:sldMkLst>
          <pc:docMk/>
          <pc:sldMk cId="345801453" sldId="258"/>
        </pc:sldMkLst>
        <pc:spChg chg="mod">
          <ac:chgData name="Robert Kissell" userId="bf6349b8-9e99-4bed-9f2e-ff8272b87063" providerId="ADAL" clId="{E907DF97-EF0D-42BF-BAEB-08A08F842275}" dt="2017-11-21T21:27:57.473" v="879" actId="20577"/>
          <ac:spMkLst>
            <pc:docMk/>
            <pc:sldMk cId="345801453" sldId="258"/>
            <ac:spMk id="7170" creationId="{00000000-0000-0000-0000-000000000000}"/>
          </ac:spMkLst>
        </pc:spChg>
      </pc:sldChg>
      <pc:sldChg chg="modSp">
        <pc:chgData name="Robert Kissell" userId="bf6349b8-9e99-4bed-9f2e-ff8272b87063" providerId="ADAL" clId="{E907DF97-EF0D-42BF-BAEB-08A08F842275}" dt="2017-11-21T21:24:49.509" v="672" actId="20577"/>
        <pc:sldMkLst>
          <pc:docMk/>
          <pc:sldMk cId="297292893" sldId="363"/>
        </pc:sldMkLst>
        <pc:spChg chg="mod">
          <ac:chgData name="Robert Kissell" userId="bf6349b8-9e99-4bed-9f2e-ff8272b87063" providerId="ADAL" clId="{E907DF97-EF0D-42BF-BAEB-08A08F842275}" dt="2017-11-21T21:24:49.509" v="672" actId="20577"/>
          <ac:spMkLst>
            <pc:docMk/>
            <pc:sldMk cId="297292893" sldId="363"/>
            <ac:spMk id="7170" creationId="{00000000-0000-0000-0000-000000000000}"/>
          </ac:spMkLst>
        </pc:spChg>
      </pc:sldChg>
      <pc:sldChg chg="del">
        <pc:chgData name="Robert Kissell" userId="bf6349b8-9e99-4bed-9f2e-ff8272b87063" providerId="ADAL" clId="{E907DF97-EF0D-42BF-BAEB-08A08F842275}" dt="2017-11-21T22:02:45.573" v="910" actId="2696"/>
        <pc:sldMkLst>
          <pc:docMk/>
          <pc:sldMk cId="777229225" sldId="380"/>
        </pc:sldMkLst>
      </pc:sldChg>
      <pc:sldChg chg="del">
        <pc:chgData name="Robert Kissell" userId="bf6349b8-9e99-4bed-9f2e-ff8272b87063" providerId="ADAL" clId="{E907DF97-EF0D-42BF-BAEB-08A08F842275}" dt="2017-11-21T22:02:30.679" v="909" actId="2696"/>
        <pc:sldMkLst>
          <pc:docMk/>
          <pc:sldMk cId="1030840529" sldId="381"/>
        </pc:sldMkLst>
      </pc:sldChg>
      <pc:sldChg chg="del">
        <pc:chgData name="Robert Kissell" userId="bf6349b8-9e99-4bed-9f2e-ff8272b87063" providerId="ADAL" clId="{E907DF97-EF0D-42BF-BAEB-08A08F842275}" dt="2017-11-21T22:02:45.664" v="911" actId="2696"/>
        <pc:sldMkLst>
          <pc:docMk/>
          <pc:sldMk cId="3190134816" sldId="383"/>
        </pc:sldMkLst>
      </pc:sldChg>
      <pc:sldChg chg="del">
        <pc:chgData name="Robert Kissell" userId="bf6349b8-9e99-4bed-9f2e-ff8272b87063" providerId="ADAL" clId="{E907DF97-EF0D-42BF-BAEB-08A08F842275}" dt="2017-11-21T21:24:57.964" v="673" actId="2696"/>
        <pc:sldMkLst>
          <pc:docMk/>
          <pc:sldMk cId="1564981104" sldId="384"/>
        </pc:sldMkLst>
      </pc:sldChg>
      <pc:sldChg chg="del">
        <pc:chgData name="Robert Kissell" userId="bf6349b8-9e99-4bed-9f2e-ff8272b87063" providerId="ADAL" clId="{E907DF97-EF0D-42BF-BAEB-08A08F842275}" dt="2017-11-21T22:02:45.676" v="913" actId="2696"/>
        <pc:sldMkLst>
          <pc:docMk/>
          <pc:sldMk cId="962202994" sldId="385"/>
        </pc:sldMkLst>
      </pc:sldChg>
      <pc:sldChg chg="del">
        <pc:chgData name="Robert Kissell" userId="bf6349b8-9e99-4bed-9f2e-ff8272b87063" providerId="ADAL" clId="{E907DF97-EF0D-42BF-BAEB-08A08F842275}" dt="2017-11-21T22:02:45.686" v="914" actId="2696"/>
        <pc:sldMkLst>
          <pc:docMk/>
          <pc:sldMk cId="2202223795" sldId="386"/>
        </pc:sldMkLst>
      </pc:sldChg>
      <pc:sldChg chg="del">
        <pc:chgData name="Robert Kissell" userId="bf6349b8-9e99-4bed-9f2e-ff8272b87063" providerId="ADAL" clId="{E907DF97-EF0D-42BF-BAEB-08A08F842275}" dt="2017-11-21T22:02:45.699" v="915" actId="2696"/>
        <pc:sldMkLst>
          <pc:docMk/>
          <pc:sldMk cId="225060313" sldId="387"/>
        </pc:sldMkLst>
      </pc:sldChg>
      <pc:sldChg chg="del">
        <pc:chgData name="Robert Kissell" userId="bf6349b8-9e99-4bed-9f2e-ff8272b87063" providerId="ADAL" clId="{E907DF97-EF0D-42BF-BAEB-08A08F842275}" dt="2017-11-21T22:02:45.705" v="916" actId="2696"/>
        <pc:sldMkLst>
          <pc:docMk/>
          <pc:sldMk cId="2759336413" sldId="388"/>
        </pc:sldMkLst>
      </pc:sldChg>
      <pc:sldChg chg="del">
        <pc:chgData name="Robert Kissell" userId="bf6349b8-9e99-4bed-9f2e-ff8272b87063" providerId="ADAL" clId="{E907DF97-EF0D-42BF-BAEB-08A08F842275}" dt="2017-11-21T22:02:45.713" v="917" actId="2696"/>
        <pc:sldMkLst>
          <pc:docMk/>
          <pc:sldMk cId="1176754892" sldId="389"/>
        </pc:sldMkLst>
      </pc:sldChg>
      <pc:sldChg chg="del">
        <pc:chgData name="Robert Kissell" userId="bf6349b8-9e99-4bed-9f2e-ff8272b87063" providerId="ADAL" clId="{E907DF97-EF0D-42BF-BAEB-08A08F842275}" dt="2017-11-21T22:02:45.720" v="918" actId="2696"/>
        <pc:sldMkLst>
          <pc:docMk/>
          <pc:sldMk cId="352981062" sldId="390"/>
        </pc:sldMkLst>
      </pc:sldChg>
      <pc:sldChg chg="del">
        <pc:chgData name="Robert Kissell" userId="bf6349b8-9e99-4bed-9f2e-ff8272b87063" providerId="ADAL" clId="{E907DF97-EF0D-42BF-BAEB-08A08F842275}" dt="2017-11-21T22:02:45.727" v="919" actId="2696"/>
        <pc:sldMkLst>
          <pc:docMk/>
          <pc:sldMk cId="3457272055" sldId="391"/>
        </pc:sldMkLst>
      </pc:sldChg>
      <pc:sldChg chg="del">
        <pc:chgData name="Robert Kissell" userId="bf6349b8-9e99-4bed-9f2e-ff8272b87063" providerId="ADAL" clId="{E907DF97-EF0D-42BF-BAEB-08A08F842275}" dt="2017-11-21T22:02:45.732" v="920" actId="2696"/>
        <pc:sldMkLst>
          <pc:docMk/>
          <pc:sldMk cId="764975195" sldId="392"/>
        </pc:sldMkLst>
      </pc:sldChg>
      <pc:sldChg chg="del">
        <pc:chgData name="Robert Kissell" userId="bf6349b8-9e99-4bed-9f2e-ff8272b87063" providerId="ADAL" clId="{E907DF97-EF0D-42BF-BAEB-08A08F842275}" dt="2017-11-21T22:02:45.742" v="921" actId="2696"/>
        <pc:sldMkLst>
          <pc:docMk/>
          <pc:sldMk cId="4261577772" sldId="393"/>
        </pc:sldMkLst>
      </pc:sldChg>
      <pc:sldChg chg="del">
        <pc:chgData name="Robert Kissell" userId="bf6349b8-9e99-4bed-9f2e-ff8272b87063" providerId="ADAL" clId="{E907DF97-EF0D-42BF-BAEB-08A08F842275}" dt="2017-11-21T22:02:45.669" v="912" actId="2696"/>
        <pc:sldMkLst>
          <pc:docMk/>
          <pc:sldMk cId="80173890" sldId="394"/>
        </pc:sldMkLst>
      </pc:sldChg>
      <pc:sldChg chg="del">
        <pc:chgData name="Robert Kissell" userId="bf6349b8-9e99-4bed-9f2e-ff8272b87063" providerId="ADAL" clId="{E907DF97-EF0D-42BF-BAEB-08A08F842275}" dt="2017-11-21T22:02:45.747" v="922" actId="2696"/>
        <pc:sldMkLst>
          <pc:docMk/>
          <pc:sldMk cId="3699274162" sldId="395"/>
        </pc:sldMkLst>
      </pc:sldChg>
      <pc:sldChg chg="modSp add">
        <pc:chgData name="Robert Kissell" userId="bf6349b8-9e99-4bed-9f2e-ff8272b87063" providerId="ADAL" clId="{E907DF97-EF0D-42BF-BAEB-08A08F842275}" dt="2017-11-21T21:14:20.762" v="377" actId="20577"/>
        <pc:sldMkLst>
          <pc:docMk/>
          <pc:sldMk cId="1513410121" sldId="396"/>
        </pc:sldMkLst>
        <pc:spChg chg="mod">
          <ac:chgData name="Robert Kissell" userId="bf6349b8-9e99-4bed-9f2e-ff8272b87063" providerId="ADAL" clId="{E907DF97-EF0D-42BF-BAEB-08A08F842275}" dt="2017-11-21T20:16:55.177" v="139" actId="20577"/>
          <ac:spMkLst>
            <pc:docMk/>
            <pc:sldMk cId="1513410121" sldId="396"/>
            <ac:spMk id="7169" creationId="{00000000-0000-0000-0000-000000000000}"/>
          </ac:spMkLst>
        </pc:spChg>
        <pc:spChg chg="mod">
          <ac:chgData name="Robert Kissell" userId="bf6349b8-9e99-4bed-9f2e-ff8272b87063" providerId="ADAL" clId="{E907DF97-EF0D-42BF-BAEB-08A08F842275}" dt="2017-11-21T21:14:20.762" v="377" actId="20577"/>
          <ac:spMkLst>
            <pc:docMk/>
            <pc:sldMk cId="1513410121" sldId="396"/>
            <ac:spMk id="7170" creationId="{00000000-0000-0000-0000-000000000000}"/>
          </ac:spMkLst>
        </pc:spChg>
      </pc:sldChg>
      <pc:sldChg chg="addSp modSp add">
        <pc:chgData name="Robert Kissell" userId="bf6349b8-9e99-4bed-9f2e-ff8272b87063" providerId="ADAL" clId="{E907DF97-EF0D-42BF-BAEB-08A08F842275}" dt="2017-11-21T21:22:14.857" v="607" actId="20577"/>
        <pc:sldMkLst>
          <pc:docMk/>
          <pc:sldMk cId="2034910774" sldId="397"/>
        </pc:sldMkLst>
        <pc:spChg chg="add mod">
          <ac:chgData name="Robert Kissell" userId="bf6349b8-9e99-4bed-9f2e-ff8272b87063" providerId="ADAL" clId="{E907DF97-EF0D-42BF-BAEB-08A08F842275}" dt="2017-11-21T21:22:00.274" v="601" actId="115"/>
          <ac:spMkLst>
            <pc:docMk/>
            <pc:sldMk cId="2034910774" sldId="397"/>
            <ac:spMk id="6" creationId="{86B90E50-FBAD-47C4-A8B0-E534053DAC78}"/>
          </ac:spMkLst>
        </pc:spChg>
        <pc:spChg chg="mod">
          <ac:chgData name="Robert Kissell" userId="bf6349b8-9e99-4bed-9f2e-ff8272b87063" providerId="ADAL" clId="{E907DF97-EF0D-42BF-BAEB-08A08F842275}" dt="2017-11-21T21:14:34.696" v="387" actId="20577"/>
          <ac:spMkLst>
            <pc:docMk/>
            <pc:sldMk cId="2034910774" sldId="397"/>
            <ac:spMk id="7169" creationId="{00000000-0000-0000-0000-000000000000}"/>
          </ac:spMkLst>
        </pc:spChg>
        <pc:spChg chg="mod">
          <ac:chgData name="Robert Kissell" userId="bf6349b8-9e99-4bed-9f2e-ff8272b87063" providerId="ADAL" clId="{E907DF97-EF0D-42BF-BAEB-08A08F842275}" dt="2017-11-21T21:22:14.857" v="607" actId="20577"/>
          <ac:spMkLst>
            <pc:docMk/>
            <pc:sldMk cId="2034910774" sldId="397"/>
            <ac:spMk id="7170" creationId="{00000000-0000-0000-0000-000000000000}"/>
          </ac:spMkLst>
        </pc:spChg>
      </pc:sldChg>
      <pc:sldChg chg="delSp modSp add">
        <pc:chgData name="Robert Kissell" userId="bf6349b8-9e99-4bed-9f2e-ff8272b87063" providerId="ADAL" clId="{E907DF97-EF0D-42BF-BAEB-08A08F842275}" dt="2017-11-21T22:02:09.364" v="908" actId="14100"/>
        <pc:sldMkLst>
          <pc:docMk/>
          <pc:sldMk cId="2653637262" sldId="398"/>
        </pc:sldMkLst>
        <pc:spChg chg="mod">
          <ac:chgData name="Robert Kissell" userId="bf6349b8-9e99-4bed-9f2e-ff8272b87063" providerId="ADAL" clId="{E907DF97-EF0D-42BF-BAEB-08A08F842275}" dt="2017-11-21T22:01:42.321" v="904" actId="20577"/>
          <ac:spMkLst>
            <pc:docMk/>
            <pc:sldMk cId="2653637262" sldId="398"/>
            <ac:spMk id="7169" creationId="{00000000-0000-0000-0000-000000000000}"/>
          </ac:spMkLst>
        </pc:spChg>
        <pc:picChg chg="mod">
          <ac:chgData name="Robert Kissell" userId="bf6349b8-9e99-4bed-9f2e-ff8272b87063" providerId="ADAL" clId="{E907DF97-EF0D-42BF-BAEB-08A08F842275}" dt="2017-11-21T22:02:09.364" v="908" actId="14100"/>
          <ac:picMkLst>
            <pc:docMk/>
            <pc:sldMk cId="2653637262" sldId="398"/>
            <ac:picMk id="2" creationId="{1AF3F8F3-43C3-4A3C-AABB-C935D8ED2B0B}"/>
          </ac:picMkLst>
        </pc:picChg>
        <pc:picChg chg="del">
          <ac:chgData name="Robert Kissell" userId="bf6349b8-9e99-4bed-9f2e-ff8272b87063" providerId="ADAL" clId="{E907DF97-EF0D-42BF-BAEB-08A08F842275}" dt="2017-11-21T22:01:44.505" v="905" actId="478"/>
          <ac:picMkLst>
            <pc:docMk/>
            <pc:sldMk cId="2653637262" sldId="39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455BB-6DF0-4052-B23A-6BCC3213FCCE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9E21A-EAAA-416E-98AC-2D6834D8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4654CC-6F02-DD41-8FAB-F2711483E4D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4629150"/>
            <a:ext cx="5235575" cy="4240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endParaRPr lang="en-US" sz="1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6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0DC-134E-48B9-8091-4D90950A88B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ChangeArrowheads="1"/>
          </p:cNvSpPr>
          <p:nvPr/>
        </p:nvSpPr>
        <p:spPr bwMode="auto">
          <a:xfrm>
            <a:off x="1981199" y="914400"/>
            <a:ext cx="8126627" cy="493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3200" dirty="0">
                <a:solidFill>
                  <a:schemeClr val="tx2"/>
                </a:solidFill>
                <a:latin typeface="Arial" charset="0"/>
              </a:rPr>
              <a:t>Portfolio Optimization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3200" dirty="0">
              <a:solidFill>
                <a:schemeClr val="tx2"/>
              </a:solidFill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3200" dirty="0">
                <a:solidFill>
                  <a:schemeClr val="tx2"/>
                </a:solidFill>
                <a:latin typeface="Arial" charset="0"/>
              </a:rPr>
              <a:t>Lecture 5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>
                <a:latin typeface="Arial" charset="0"/>
              </a:rPr>
              <a:t>Robert Kissell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>
                <a:latin typeface="Arial" charset="0"/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85222202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Arial" charset="0"/>
              </a:rPr>
              <a:t>Efficient Frontier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Would you every select an Inefficient / Irrational Strategy?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71" y="1099127"/>
            <a:ext cx="8824619" cy="52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9244700" cy="72736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charset="0"/>
              </a:rPr>
              <a:t>Net Returns: After Adjusting for Trading Costs (Market Impact)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10324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157288"/>
            <a:ext cx="101631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4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Lecture 8: Portfolio Optimization with TCA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8636" y="1070263"/>
            <a:ext cx="8821040" cy="5305823"/>
          </a:xfrm>
        </p:spPr>
        <p:txBody>
          <a:bodyPr>
            <a:normAutofit/>
          </a:bodyPr>
          <a:lstStyle/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</a:rPr>
              <a:t>Lecture:</a:t>
            </a:r>
          </a:p>
          <a:p>
            <a:pPr marL="914400" lvl="2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Review of Homework Problems</a:t>
            </a:r>
          </a:p>
          <a:p>
            <a:pPr marL="914400" lvl="2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Neural Network – Machine Learning</a:t>
            </a:r>
          </a:p>
          <a:p>
            <a:pPr marL="914400" lvl="2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Traditional QP Optimization</a:t>
            </a:r>
          </a:p>
          <a:p>
            <a:pPr marL="1371600" lvl="3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Efficient Frontier</a:t>
            </a:r>
          </a:p>
          <a:p>
            <a:pPr marL="1371600" lvl="3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Optimization</a:t>
            </a:r>
          </a:p>
          <a:p>
            <a:pPr marL="914400" lvl="2" indent="-403225">
              <a:lnSpc>
                <a:spcPct val="125000"/>
              </a:lnSpc>
              <a:spcBef>
                <a:spcPts val="600"/>
              </a:spcBef>
            </a:pPr>
            <a:endParaRPr lang="en-US" dirty="0">
              <a:latin typeface="Arial" charset="0"/>
            </a:endParaRPr>
          </a:p>
          <a:p>
            <a:pPr marL="914400" lvl="2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Final Project Problem</a:t>
            </a:r>
          </a:p>
          <a:p>
            <a:pPr marL="914400" lvl="2" indent="-403225">
              <a:lnSpc>
                <a:spcPct val="125000"/>
              </a:lnSpc>
              <a:spcBef>
                <a:spcPts val="600"/>
              </a:spcBef>
            </a:pPr>
            <a:endParaRPr lang="en-US" dirty="0">
              <a:latin typeface="Arial" charset="0"/>
            </a:endParaRPr>
          </a:p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</a:rPr>
              <a:t>Final Project Due Friday 12/15/2017</a:t>
            </a:r>
          </a:p>
          <a:p>
            <a:pPr marL="53975" lvl="1" indent="0">
              <a:lnSpc>
                <a:spcPct val="125000"/>
              </a:lnSpc>
              <a:spcBef>
                <a:spcPts val="600"/>
              </a:spcBef>
              <a:buNone/>
            </a:pPr>
            <a:endParaRPr lang="en-US" b="1" dirty="0"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Mathematical 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11820" y="1433352"/>
                <a:ext cx="4967961" cy="48085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u="sng" dirty="0"/>
                  <a:t>Weights</a:t>
                </a:r>
                <a:r>
                  <a:rPr lang="en-US" dirty="0"/>
                  <a:t>		</a:t>
                </a:r>
                <a:r>
                  <a:rPr lang="en-US" u="sng" dirty="0"/>
                  <a:t>Return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1820" y="1433352"/>
                <a:ext cx="4967961" cy="4808543"/>
              </a:xfrm>
              <a:blipFill>
                <a:blip r:embed="rId2"/>
                <a:stretch>
                  <a:fillRect l="-2577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6B90E50-FBAD-47C4-A8B0-E534053DAC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90171" y="1368665"/>
                <a:ext cx="4967961" cy="48085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  <a:r>
                  <a:rPr lang="en-US" u="sng" dirty="0"/>
                  <a:t>Covariance</a:t>
                </a:r>
                <a:r>
                  <a:rPr lang="en-US" dirty="0"/>
                  <a:t>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6B90E50-FBAD-47C4-A8B0-E534053D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171" y="1368665"/>
                <a:ext cx="4967961" cy="4808543"/>
              </a:xfrm>
              <a:prstGeom prst="rect">
                <a:avLst/>
              </a:prstGeom>
              <a:blipFill>
                <a:blip r:embed="rId3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9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Mathematical Formulas - Portfolio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11820" y="1433352"/>
                <a:ext cx="8970380" cy="480854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Return</a:t>
                </a:r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Risk:</a:t>
                </a:r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endParaRPr lang="en-US" sz="2800" dirty="0"/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limLow>
                        <m:limLow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lim>
                      </m:limLow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1820" y="1433352"/>
                <a:ext cx="8970380" cy="4808543"/>
              </a:xfrm>
              <a:blipFill>
                <a:blip r:embed="rId2"/>
                <a:stretch>
                  <a:fillRect l="-747" t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1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</a:rPr>
              <a:t>Traditional Portfolio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11820" y="1433352"/>
                <a:ext cx="8970380" cy="4808543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1. Min Risk subject to 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Return*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𝐶𝑤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𝑅𝑒𝑡𝑢𝑟𝑛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2. Max Return subject to Risk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Risk*</a:t>
                </a:r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𝐶𝑤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3. Max Return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Risk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63550" lvl="1" indent="-463550">
                  <a:lnSpc>
                    <a:spcPct val="114000"/>
                  </a:lnSpc>
                  <a:spcBef>
                    <a:spcPts val="600"/>
                  </a:spcBef>
                </a:pPr>
                <a:endParaRPr lang="en-US" sz="3200" dirty="0"/>
              </a:p>
              <a:p>
                <a:pPr marL="0" lvl="1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1820" y="1433352"/>
                <a:ext cx="8970380" cy="4808543"/>
              </a:xfrm>
              <a:blipFill>
                <a:blip r:embed="rId2"/>
                <a:stretch>
                  <a:fillRect l="-272" t="-1394" b="-14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charset="0"/>
              </a:rPr>
              <a:t>Portfolio Optimization – Ten (10) Stock 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0" y="1227874"/>
            <a:ext cx="8970380" cy="33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charset="0"/>
              </a:rPr>
              <a:t>Set of Random Portfolios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AF3F8F3-43C3-4A3C-AABB-C935D8ED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57" y="1316683"/>
            <a:ext cx="7835043" cy="46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charset="0"/>
              </a:rPr>
              <a:t>Efficient Frontier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07" y="1243585"/>
            <a:ext cx="8567601" cy="51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8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charset="0"/>
              </a:rPr>
              <a:t>Efficient Frontier – Rational / Efficient Strategies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11" y="1126836"/>
            <a:ext cx="8350698" cy="49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213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Lecture 8: Portfolio Optimization with TCA</vt:lpstr>
      <vt:lpstr>Mathematical Notations</vt:lpstr>
      <vt:lpstr>Mathematical Formulas - Portfolio Calculations</vt:lpstr>
      <vt:lpstr>Traditional Portfolio Optimization</vt:lpstr>
      <vt:lpstr>Portfolio Optimization – Ten (10) Stock Example</vt:lpstr>
      <vt:lpstr>Set of Random Portfolios</vt:lpstr>
      <vt:lpstr>Efficient Frontier</vt:lpstr>
      <vt:lpstr>Efficient Frontier – Rational / Efficient Strategies</vt:lpstr>
      <vt:lpstr>Efficient Frontier Would you every select an Inefficient / Irrational Strategy?</vt:lpstr>
      <vt:lpstr>Net Returns: After Adjusting for Trading Costs (Market Impact)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Kissell</dc:creator>
  <cp:lastModifiedBy>Robert Kissell</cp:lastModifiedBy>
  <cp:revision>244</cp:revision>
  <dcterms:created xsi:type="dcterms:W3CDTF">2015-09-08T14:59:47Z</dcterms:created>
  <dcterms:modified xsi:type="dcterms:W3CDTF">2017-11-21T22:02:55Z</dcterms:modified>
</cp:coreProperties>
</file>