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9" r:id="rId6"/>
    <p:sldId id="281" r:id="rId7"/>
    <p:sldId id="282" r:id="rId8"/>
    <p:sldId id="279" r:id="rId9"/>
    <p:sldId id="284" r:id="rId10"/>
    <p:sldId id="287" r:id="rId11"/>
    <p:sldId id="278" r:id="rId12"/>
    <p:sldId id="286" r:id="rId13"/>
    <p:sldId id="268" r:id="rId14"/>
    <p:sldId id="270" r:id="rId15"/>
    <p:sldId id="272" r:id="rId16"/>
    <p:sldId id="275" r:id="rId17"/>
    <p:sldId id="288" r:id="rId18"/>
    <p:sldId id="285" r:id="rId19"/>
    <p:sldId id="276" r:id="rId20"/>
    <p:sldId id="273" r:id="rId21"/>
    <p:sldId id="274" r:id="rId22"/>
    <p:sldId id="271" r:id="rId23"/>
    <p:sldId id="280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78E91-C49C-44D4-8742-C966658AD304}" v="79" dt="2024-04-25T22:43:35.552"/>
    <p1510:client id="{7011316A-20A5-4F51-A4EF-EF7D205B599E}" v="797" dt="2024-04-25T15:38:43.426"/>
    <p1510:client id="{84B90393-A3FB-4877-8464-C5E4699B1B98}" v="9" dt="2024-04-26T02:16:56.528"/>
    <p1510:client id="{91C20B64-2CF9-408D-B128-3309D58AB6D8}" v="49" dt="2024-04-26T19:30:40.963"/>
    <p1510:client id="{ADA96532-67C0-49A1-B185-8BEB29F81BF6}" v="53" dt="2024-04-26T00:48:46.482"/>
    <p1510:client id="{B4321C35-E3C4-4F8B-B412-AD131F3CCF4F}" v="5002" dt="2024-04-25T19:40:21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Packard Power Rankings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498436" cy="1752600"/>
          </a:xfrm>
        </p:spPr>
        <p:txBody>
          <a:bodyPr/>
          <a:lstStyle/>
          <a:p>
            <a:r>
              <a:rPr lang="en-US"/>
              <a:t>By: Bryan Bonilla, Chris Brandt, Kyle </a:t>
            </a:r>
            <a:r>
              <a:rPr lang="en-US" err="1"/>
              <a:t>Verbrugge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Memory Improvements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C45940-7D5D-58DC-3050-1B8E8AC47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498600"/>
            <a:ext cx="5078677" cy="46736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This started with first getting a good idea of the memory usage within the program using a memory profiling tool. For this I chose </a:t>
            </a:r>
            <a:r>
              <a:rPr lang="en-US" sz="2400" err="1"/>
              <a:t>Memray</a:t>
            </a:r>
            <a:r>
              <a:rPr lang="en-US" sz="2400"/>
              <a:t>.</a:t>
            </a:r>
          </a:p>
          <a:p>
            <a:r>
              <a:rPr lang="en-US" sz="2400"/>
              <a:t>Once I completed memory profiling all of the Python files within the project, I then transferred the data to an Excel Sheet, and sorted it by descending memory usage. </a:t>
            </a:r>
          </a:p>
          <a:p>
            <a:r>
              <a:rPr lang="en-US" sz="2400"/>
              <a:t>This allowed me to get a much better understanding of which files I should attempt to optimize first.</a:t>
            </a:r>
          </a:p>
          <a:p>
            <a:endParaRPr lang="en-US" sz="240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D9D59F6-E19F-B8D7-A4BE-0AF18FE9E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4012" y="119794"/>
            <a:ext cx="5078677" cy="1587086"/>
          </a:xfrm>
          <a:noFill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1744BC-A114-94E6-3EA5-7133964B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15" y="3246437"/>
            <a:ext cx="5197299" cy="30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E8577-383A-A3D1-2F1A-312F303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Improvements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1E65-9897-20CE-D4A0-59DC55FE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After I gathered all of the information I then started really focusing on optimization</a:t>
            </a:r>
          </a:p>
          <a:p>
            <a:r>
              <a:rPr lang="en-US"/>
              <a:t>This was a slow process at first however, I was able to significantly reduce the memory usage in multiple files throughout the project</a:t>
            </a:r>
          </a:p>
          <a:p>
            <a:pPr lvl="1"/>
            <a:r>
              <a:rPr lang="en-US"/>
              <a:t>For example: One of the most memory consuming files in the project was data-fixing.py, after optimization this program almost used 10x less memory!</a:t>
            </a:r>
          </a:p>
          <a:p>
            <a:pPr lvl="1"/>
            <a:r>
              <a:rPr lang="en-US"/>
              <a:t>However, for the website to run smoother there still needs to be a lot more optimization done within the database.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E33E1-93A0-F872-33F0-CA836619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6" y="6019800"/>
            <a:ext cx="11910208" cy="6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78B1-97B7-111F-8340-F33FC19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Hit Counter +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E6FF-682F-DDB6-8D25-4B5EE1E3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Google Analytics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Quick + Easy Setup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Free</a:t>
            </a:r>
          </a:p>
          <a:p>
            <a:pPr marL="608965" lvl="1" indent="-231140">
              <a:buFont typeface="Courier New" pitchFamily="34" charset="0"/>
              <a:buChar char="o"/>
            </a:pPr>
            <a:endParaRPr lang="en-US">
              <a:cs typeface="Calibri"/>
            </a:endParaRPr>
          </a:p>
          <a:p>
            <a:pPr marL="304165" indent="-231140"/>
            <a:r>
              <a:rPr lang="en-US">
                <a:cs typeface="Calibri"/>
              </a:rPr>
              <a:t>Capabilities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Demographic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Engagement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Growth</a:t>
            </a:r>
          </a:p>
          <a:p>
            <a:pPr marL="608965" lvl="1" indent="-231140">
              <a:buFont typeface="Courier New" pitchFamily="34" charset="0"/>
              <a:buChar char="o"/>
            </a:pPr>
            <a:endParaRPr lang="en-US">
              <a:cs typeface="Calibri"/>
            </a:endParaRPr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EE33C90-5C23-C2E5-D385-A0AF0124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3" y="1487272"/>
            <a:ext cx="6819954" cy="2318513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830ACC87-C4DC-536C-1617-8048348D2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964" y="3776721"/>
            <a:ext cx="6823877" cy="24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data&#10;&#10;Description automatically generated">
            <a:extLst>
              <a:ext uri="{FF2B5EF4-FFF2-40B4-BE49-F238E27FC236}">
                <a16:creationId xmlns:a16="http://schemas.microsoft.com/office/drawing/2014/main" id="{AFE7DAFD-B639-8F28-AB30-7297EB699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570"/>
          <a:stretch/>
        </p:blipFill>
        <p:spPr>
          <a:xfrm>
            <a:off x="20" y="10"/>
            <a:ext cx="12188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06128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C022-6F91-FC8D-A136-7678767E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097C7602-E966-21C6-34ED-E7CC3296B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8" y="5219"/>
            <a:ext cx="12202675" cy="6851817"/>
          </a:xfrm>
        </p:spPr>
      </p:pic>
    </p:spTree>
    <p:extLst>
      <p:ext uri="{BB962C8B-B14F-4D97-AF65-F5344CB8AC3E}">
        <p14:creationId xmlns:p14="http://schemas.microsoft.com/office/powerpoint/2010/main" val="184605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FBDC-639C-E781-414A-C50BE3C5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Input validation issue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2326-5B64-75CD-4680-3A75342F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Issues: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Ties: ties when accidently entered cause issues in the ranking algorithm</a:t>
            </a:r>
          </a:p>
          <a:p>
            <a:pPr marL="608965" indent="-231140"/>
            <a:r>
              <a:rPr lang="en-US">
                <a:cs typeface="Calibri"/>
              </a:rPr>
              <a:t>Valid date: the csv reader didn't check if an appropriate date was entered, causing </a:t>
            </a:r>
            <a:r>
              <a:rPr lang="en-US">
                <a:ea typeface="+mn-lt"/>
                <a:cs typeface="+mn-lt"/>
              </a:rPr>
              <a:t>unnecessary </a:t>
            </a:r>
            <a:r>
              <a:rPr lang="en-US">
                <a:cs typeface="Calibri"/>
              </a:rPr>
              <a:t>data to generated</a:t>
            </a: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Already existing games:  games entered twice caused issues</a:t>
            </a:r>
          </a:p>
          <a:p>
            <a:pPr marL="304165" indent="-304165"/>
            <a:r>
              <a:rPr lang="en-US">
                <a:cs typeface="Calibri"/>
              </a:rPr>
              <a:t>Testing: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Django test module</a:t>
            </a:r>
          </a:p>
          <a:p>
            <a:pPr marL="913765" lvl="2" indent="-231140">
              <a:buFont typeface="Wingdings" pitchFamily="34" charset="0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7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9511-EB46-415E-5127-A4CF773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329-5055-020C-7AB7-BF6A74F3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ea typeface="Calibri"/>
                <a:cs typeface="Calibri"/>
              </a:rPr>
              <a:t>Inheritance</a:t>
            </a:r>
          </a:p>
          <a:p>
            <a:pPr marL="304165" indent="-304165"/>
            <a:r>
              <a:rPr lang="en-US">
                <a:ea typeface="Calibri"/>
                <a:cs typeface="Calibri"/>
              </a:rPr>
              <a:t>Methods</a:t>
            </a:r>
          </a:p>
          <a:p>
            <a:pPr marL="304165" indent="-304165"/>
            <a:r>
              <a:rPr lang="en-US">
                <a:ea typeface="Calibri"/>
                <a:cs typeface="Calibri"/>
              </a:rPr>
              <a:t>Modules</a:t>
            </a:r>
          </a:p>
          <a:p>
            <a:pPr marL="304165" indent="-304165"/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56BB8A-9D96-1B10-CB47-2550388A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70" y="1642699"/>
            <a:ext cx="6766590" cy="3211146"/>
          </a:xfrm>
          <a:prstGeom prst="rect">
            <a:avLst/>
          </a:prstGeom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998A648-6BF9-FC67-5B27-81DDD076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88" y="5128055"/>
            <a:ext cx="6829762" cy="1177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25F2F-0D84-DCB9-FD8E-C522457FE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08" y="4738245"/>
            <a:ext cx="3490920" cy="24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419E2-B7B7-EA3F-59B2-DC6B96F59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08" y="4128624"/>
            <a:ext cx="3490920" cy="3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EEB0-0536-30DE-4AFE-843169F0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Dealing with Setbacks: Overwritten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5D52-663B-BBE8-793E-E20A3A41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7200" indent="-457200"/>
            <a:r>
              <a:rPr lang="en-US">
                <a:cs typeface="Calibri"/>
              </a:rPr>
              <a:t>HS-Football Database was overwritten</a:t>
            </a:r>
            <a:endParaRPr lang="en-US"/>
          </a:p>
          <a:p>
            <a:pPr marL="762000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"Take 40 Hours"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Recovered some data from October snapshot</a:t>
            </a:r>
          </a:p>
          <a:p>
            <a:pPr marL="762000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Rest was manually entered into the database.</a:t>
            </a:r>
            <a:endParaRPr lang="en-US"/>
          </a:p>
          <a:p>
            <a:pPr marL="457200" indent="-457200"/>
            <a:r>
              <a:rPr lang="en-US">
                <a:ea typeface="Calibri"/>
                <a:cs typeface="Calibri"/>
              </a:rPr>
              <a:t>Where did these problems arise from</a:t>
            </a:r>
          </a:p>
          <a:p>
            <a:pPr marL="762000" lvl="1" indent="-45720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Flawed Deployment Strategies</a:t>
            </a:r>
          </a:p>
          <a:p>
            <a:pPr marL="762000" lvl="1" indent="-45720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Lack of Documentation</a:t>
            </a:r>
          </a:p>
          <a:p>
            <a:pPr marL="762000" lvl="1" indent="-457200">
              <a:buFont typeface="Courier New" pitchFamily="34" charset="0"/>
              <a:buChar char="o"/>
            </a:pPr>
            <a:r>
              <a:rPr lang="en-US" b="1">
                <a:ea typeface="Calibri"/>
                <a:cs typeface="Calibri"/>
              </a:rPr>
              <a:t>Better Backups</a:t>
            </a:r>
          </a:p>
        </p:txBody>
      </p:sp>
    </p:spTree>
    <p:extLst>
      <p:ext uri="{BB962C8B-B14F-4D97-AF65-F5344CB8AC3E}">
        <p14:creationId xmlns:p14="http://schemas.microsoft.com/office/powerpoint/2010/main" val="14440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89B0-650E-6E42-3284-AA822E51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Backups using Crontabs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2B4B-3A9C-0207-FF06-0599D91F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87420"/>
            <a:ext cx="5315363" cy="447664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/>
            <a:r>
              <a:rPr lang="en-US">
                <a:ea typeface="Calibri"/>
                <a:cs typeface="Calibri"/>
              </a:rPr>
              <a:t>Short-term Weekly Backups</a:t>
            </a:r>
          </a:p>
          <a:p>
            <a:pPr marL="762000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Gets overwritten each week</a:t>
            </a:r>
          </a:p>
          <a:p>
            <a:pPr marL="762000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When problems quickly come to light</a:t>
            </a:r>
          </a:p>
          <a:p>
            <a:pPr marL="762000" lvl="1" indent="-231140">
              <a:buFont typeface="Courier New" pitchFamily="34" charset="0"/>
              <a:buChar char="o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35108E1-ACEC-DA72-5EEC-3AC955FB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85" y="3382455"/>
            <a:ext cx="9577679" cy="34209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01A8EF-65ED-C5DA-115B-A22FC54BB8A5}"/>
              </a:ext>
            </a:extLst>
          </p:cNvPr>
          <p:cNvSpPr txBox="1">
            <a:spLocks/>
          </p:cNvSpPr>
          <p:nvPr/>
        </p:nvSpPr>
        <p:spPr>
          <a:xfrm>
            <a:off x="6190318" y="1683869"/>
            <a:ext cx="5315363" cy="4476649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>
                <a:ea typeface="Calibri"/>
                <a:cs typeface="Calibri"/>
              </a:rPr>
              <a:t>Long-term Monthly Backups</a:t>
            </a:r>
          </a:p>
          <a:p>
            <a:pPr marL="608965" lvl="1" indent="-231140"/>
            <a:r>
              <a:rPr lang="en-US">
                <a:ea typeface="Calibri"/>
                <a:cs typeface="Calibri"/>
              </a:rPr>
              <a:t>For problems that go unnoticed for some time</a:t>
            </a:r>
            <a:endParaRPr lang="en-US">
              <a:cs typeface="Calibri"/>
            </a:endParaRPr>
          </a:p>
          <a:p>
            <a:pPr marL="762000" lvl="1" indent="-23114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24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16EB-5A36-4931-C0F1-EDE76680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B967-020D-94FE-6519-835C2D50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Using Git and </a:t>
            </a:r>
            <a:r>
              <a:rPr lang="en-US" sz="2400" err="1"/>
              <a:t>Github</a:t>
            </a:r>
            <a:r>
              <a:rPr lang="en-US" sz="2400"/>
              <a:t> properly is critical, failing to do so will not only result in confusion among your team members, but also among future developers. </a:t>
            </a:r>
          </a:p>
          <a:p>
            <a:r>
              <a:rPr lang="en-US" sz="2400"/>
              <a:t>Communication between your team is also incredibly important, failing to do so will result in confusion, and sometimes work will get done twice.</a:t>
            </a:r>
          </a:p>
          <a:p>
            <a:r>
              <a:rPr lang="en-US" sz="2400"/>
              <a:t>Time management is key!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800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0085-EB49-A8C2-9CF5-DAF8B30A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2D13-98EE-8B3E-DA84-AFAFFCB30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Packard Power Rankings is a website that power ranks various sports throughout Colorado and the US such as Colorado High School Men’s, and Women’s Basketball, and College Football</a:t>
            </a:r>
          </a:p>
          <a:p>
            <a:r>
              <a:rPr lang="en-US"/>
              <a:t>This website utilizes an algorithm created by Eric Packard to Power Rank these teams, and is highly regarded in the sports community</a:t>
            </a:r>
          </a:p>
          <a:p>
            <a:r>
              <a:rPr lang="en-US"/>
              <a:t>This being said, our project this last semester has been to try and fix any bugs with the site, and improve overall performance on this site for the user</a:t>
            </a:r>
          </a:p>
        </p:txBody>
      </p:sp>
    </p:spTree>
    <p:extLst>
      <p:ext uri="{BB962C8B-B14F-4D97-AF65-F5344CB8AC3E}">
        <p14:creationId xmlns:p14="http://schemas.microsoft.com/office/powerpoint/2010/main" val="8256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54B2-DC3E-5560-DC65-A7B1D433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1223963"/>
          </a:xfrm>
        </p:spPr>
        <p:txBody>
          <a:bodyPr/>
          <a:lstStyle/>
          <a:p>
            <a:r>
              <a:rPr lang="en-US"/>
              <a:t>Plan For 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0703-2B3C-C40F-8717-4F0EAE8CF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43000"/>
            <a:ext cx="10360501" cy="502106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/>
              <a:t>Utilize the second </a:t>
            </a:r>
            <a:r>
              <a:rPr lang="en-US" err="1"/>
              <a:t>Lightsail</a:t>
            </a:r>
            <a:r>
              <a:rPr lang="en-US"/>
              <a:t> server as a development server</a:t>
            </a:r>
          </a:p>
          <a:p>
            <a:pPr marL="304165" indent="-304165"/>
            <a:r>
              <a:rPr lang="en-US"/>
              <a:t>Restructure the </a:t>
            </a:r>
            <a:r>
              <a:rPr lang="en-US" err="1"/>
              <a:t>Github</a:t>
            </a:r>
            <a:r>
              <a:rPr lang="en-US"/>
              <a:t> so that the code shown in the development branch is the code in the main branch </a:t>
            </a:r>
            <a:endParaRPr lang="en-US">
              <a:ea typeface="Calibri"/>
              <a:cs typeface="Calibri"/>
            </a:endParaRPr>
          </a:p>
          <a:p>
            <a:pPr marL="304165" indent="-304165"/>
            <a:r>
              <a:rPr lang="en-US"/>
              <a:t>Potentially Revamp the Front End</a:t>
            </a:r>
            <a:endParaRPr lang="en-US">
              <a:ea typeface="Calibri"/>
              <a:cs typeface="Calibri"/>
            </a:endParaRPr>
          </a:p>
          <a:p>
            <a:pPr marL="304165" indent="-304165"/>
            <a:r>
              <a:rPr lang="en-US">
                <a:ea typeface="Calibri"/>
                <a:cs typeface="Calibri"/>
              </a:rPr>
              <a:t>Improve the database</a:t>
            </a:r>
          </a:p>
          <a:p>
            <a:pPr marL="304165" indent="-304165"/>
            <a:endParaRPr lang="en-US">
              <a:ea typeface="Calibri"/>
              <a:cs typeface="Calibri"/>
            </a:endParaRPr>
          </a:p>
          <a:p>
            <a:pPr marL="377825" lvl="1" indent="0">
              <a:buNone/>
            </a:pPr>
            <a:endParaRPr lang="en-US">
              <a:ea typeface="Calibri"/>
              <a:cs typeface="Calibri"/>
            </a:endParaRPr>
          </a:p>
          <a:p>
            <a:pPr marL="608965" lvl="1" indent="-231140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6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8F72-28DD-1A01-9678-66819985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Software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5156-6B6A-CB2C-68C8-C235C476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457200" indent="-457200"/>
            <a:r>
              <a:rPr lang="en-US">
                <a:cs typeface="Calibri"/>
              </a:rPr>
              <a:t>GitHub</a:t>
            </a: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Used as our version control</a:t>
            </a: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cs typeface="Calibri"/>
              </a:rPr>
              <a:t>Used as place to keep track of all project issues</a:t>
            </a: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Each Sport Has Its Own Branch</a:t>
            </a:r>
          </a:p>
          <a:p>
            <a:pPr marL="304165" indent="-231140"/>
            <a:r>
              <a:rPr lang="en-US">
                <a:cs typeface="Calibri"/>
              </a:rPr>
              <a:t>AWS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Hosts Web-Server</a:t>
            </a:r>
          </a:p>
          <a:p>
            <a:pPr marL="304165" indent="-304165">
              <a:buFont typeface="Arial"/>
              <a:buChar char="•"/>
            </a:pPr>
            <a:r>
              <a:rPr lang="en-US">
                <a:cs typeface="Calibri"/>
              </a:rPr>
              <a:t>Workflow</a:t>
            </a:r>
          </a:p>
          <a:p>
            <a:pPr marL="608965" lvl="1" indent="-231140">
              <a:buFont typeface="Courier New,monospace"/>
              <a:buChar char="o"/>
            </a:pPr>
            <a:r>
              <a:rPr lang="en-US">
                <a:cs typeface="Calibri"/>
              </a:rPr>
              <a:t>Create branch named after issue</a:t>
            </a:r>
          </a:p>
          <a:p>
            <a:pPr marL="608965" lvl="1" indent="-231140">
              <a:buFont typeface="Courier New,monospace"/>
              <a:buChar char="o"/>
            </a:pPr>
            <a:r>
              <a:rPr lang="en-US">
                <a:cs typeface="Calibri"/>
              </a:rPr>
              <a:t>Merge with sport's main branch</a:t>
            </a:r>
            <a:endParaRPr lang="en-US"/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Remote Repo -&gt; AWS Repo -&gt; AWS </a:t>
            </a:r>
            <a:r>
              <a:rPr lang="en-US" err="1">
                <a:ea typeface="Calibri"/>
                <a:cs typeface="Calibri"/>
              </a:rPr>
              <a:t>srv</a:t>
            </a:r>
            <a:r>
              <a:rPr lang="en-US">
                <a:ea typeface="Calibri"/>
                <a:cs typeface="Calibri"/>
              </a:rPr>
              <a:t> directory</a:t>
            </a:r>
          </a:p>
          <a:p>
            <a:pPr marL="608965" lvl="1" indent="-231140">
              <a:buFont typeface="Courier New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endParaRPr lang="en-US">
              <a:ea typeface="Calibri"/>
              <a:cs typeface="Calibri"/>
            </a:endParaRPr>
          </a:p>
          <a:p>
            <a:pPr marL="608965" lvl="1" indent="-231140">
              <a:buFont typeface="Courier New" pitchFamily="34" charset="0"/>
              <a:buChar char="o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GitHub Logo and symbol, meaning, history, PNG, brand">
            <a:extLst>
              <a:ext uri="{FF2B5EF4-FFF2-40B4-BE49-F238E27FC236}">
                <a16:creationId xmlns:a16="http://schemas.microsoft.com/office/drawing/2014/main" id="{42046FD5-094C-D0AE-2A06-7F278BDA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26" y="1594127"/>
            <a:ext cx="2743200" cy="1543050"/>
          </a:xfrm>
          <a:prstGeom prst="rect">
            <a:avLst/>
          </a:prstGeom>
        </p:spPr>
      </p:pic>
      <p:pic>
        <p:nvPicPr>
          <p:cNvPr id="5" name="Picture 4" descr="File:Amazon Web Services Logo.svg - Wikipedia">
            <a:extLst>
              <a:ext uri="{FF2B5EF4-FFF2-40B4-BE49-F238E27FC236}">
                <a16:creationId xmlns:a16="http://schemas.microsoft.com/office/drawing/2014/main" id="{3088002F-B901-3CE8-2989-49BBC5CC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464" y="3587361"/>
            <a:ext cx="2229860" cy="1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F5D2-A48B-80E0-7A46-9D51642D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9905-8253-A2A3-D687-83C00540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457200" indent="-457200"/>
            <a:r>
              <a:rPr lang="en-US">
                <a:ea typeface="Calibri"/>
                <a:cs typeface="Calibri"/>
              </a:rPr>
              <a:t>Microsoft Teams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Center of Communication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Documentation</a:t>
            </a:r>
            <a:endParaRPr lang="en-US"/>
          </a:p>
          <a:p>
            <a:pPr marL="457200" indent="-457200"/>
            <a:r>
              <a:rPr lang="en-US">
                <a:ea typeface="Calibri"/>
                <a:cs typeface="Calibri"/>
              </a:rPr>
              <a:t>Weekly In-Person Standups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Briefed Progress</a:t>
            </a:r>
          </a:p>
          <a:p>
            <a:pPr marL="608965" lvl="1" indent="-231140">
              <a:buFont typeface="Courier New" pitchFamily="34" charset="0"/>
              <a:buChar char="o"/>
            </a:pPr>
            <a:r>
              <a:rPr lang="en-US">
                <a:ea typeface="Calibri"/>
                <a:cs typeface="Calibri"/>
              </a:rPr>
              <a:t>Client Communication</a:t>
            </a:r>
          </a:p>
          <a:p>
            <a:pPr marL="304165" indent="-304165"/>
            <a:endParaRPr lang="en-US">
              <a:ea typeface="Calibri"/>
              <a:cs typeface="Calibri"/>
            </a:endParaRPr>
          </a:p>
          <a:p>
            <a:pPr marL="304165" indent="-304165"/>
            <a:endParaRPr lang="en-US">
              <a:ea typeface="Calibri"/>
              <a:cs typeface="Calibri"/>
            </a:endParaRPr>
          </a:p>
          <a:p>
            <a:pPr marL="377825" lvl="1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15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10BE-7591-7F5F-DAD5-70391D60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5F44-E15F-A350-0E01-4C3FF1E4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project has several different forms of documentation.</a:t>
            </a:r>
          </a:p>
          <a:p>
            <a:pPr lvl="1"/>
            <a:r>
              <a:rPr lang="en-US"/>
              <a:t>README.md – README on the </a:t>
            </a:r>
            <a:r>
              <a:rPr lang="en-US" err="1"/>
              <a:t>Github</a:t>
            </a:r>
            <a:r>
              <a:rPr lang="en-US"/>
              <a:t> gives some basic info about the project to help team members initialize their environment for testing</a:t>
            </a:r>
          </a:p>
          <a:p>
            <a:pPr lvl="1"/>
            <a:r>
              <a:rPr lang="en-US"/>
              <a:t>Developer Documentation – There’s several developer docs that describe the functionality of the python files that make up the project, and the AWS backup system</a:t>
            </a:r>
          </a:p>
          <a:p>
            <a:pPr lvl="1"/>
            <a:r>
              <a:rPr lang="en-US"/>
              <a:t>Video Guides – Along with documentation for the developer this project also has several video guides for the client to demonstrate how to add new data to the system. </a:t>
            </a:r>
          </a:p>
        </p:txBody>
      </p:sp>
    </p:spTree>
    <p:extLst>
      <p:ext uri="{BB962C8B-B14F-4D97-AF65-F5344CB8AC3E}">
        <p14:creationId xmlns:p14="http://schemas.microsoft.com/office/powerpoint/2010/main" val="37058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3778-6E4E-BCF7-F196-53E4DFFC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4+1 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7180DF-8F20-3051-D0C8-6BD83F7C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452" y="1490415"/>
            <a:ext cx="2465264" cy="5336318"/>
          </a:xfrm>
          <a:prstGeom prst="rect">
            <a:avLst/>
          </a:prstGeom>
        </p:spPr>
      </p:pic>
      <p:pic>
        <p:nvPicPr>
          <p:cNvPr id="8" name="Picture 7" descr="A diagram of a server&#10;&#10;Description automatically generated">
            <a:extLst>
              <a:ext uri="{FF2B5EF4-FFF2-40B4-BE49-F238E27FC236}">
                <a16:creationId xmlns:a16="http://schemas.microsoft.com/office/drawing/2014/main" id="{A1CABBDF-26C1-D8A2-B6F9-E4ED4FE5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69" y="1491718"/>
            <a:ext cx="3885025" cy="5335015"/>
          </a:xfrm>
          <a:prstGeom prst="rect">
            <a:avLst/>
          </a:prstGeom>
        </p:spPr>
      </p:pic>
      <p:pic>
        <p:nvPicPr>
          <p:cNvPr id="3" name="Picture 2" descr="A diagram of a process flow&#10;&#10;Description automatically generated">
            <a:extLst>
              <a:ext uri="{FF2B5EF4-FFF2-40B4-BE49-F238E27FC236}">
                <a16:creationId xmlns:a16="http://schemas.microsoft.com/office/drawing/2014/main" id="{00250F81-F7F9-FD9F-C167-F6FF0C06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22" y="1500838"/>
            <a:ext cx="3549037" cy="53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0C1E-84E4-68F7-78EF-A266CF89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0E72-14DA-F7F3-6628-55BC0825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840F6-5B5E-4EB8-6549-960D81A8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50" y="270985"/>
            <a:ext cx="9397124" cy="404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F6C9A1-B32E-BAE1-5EEE-83F935C6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94" y="4461065"/>
            <a:ext cx="6761419" cy="21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5A0F-23D1-677D-92B8-D8302A8D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59A-5CF2-1A59-BFB1-6851AD73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ea typeface="+mn-lt"/>
                <a:cs typeface="+mn-lt"/>
              </a:rPr>
              <a:t>Numerous Developed Python Files</a:t>
            </a:r>
          </a:p>
          <a:p>
            <a:pPr marL="304165" indent="-304165"/>
            <a:r>
              <a:rPr lang="en-US">
                <a:ea typeface="Calibri"/>
                <a:cs typeface="Calibri"/>
              </a:rPr>
              <a:t>Coverage Percentage: 20%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784BC78B-F7BD-A878-8A52-09583EC8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3272468"/>
            <a:ext cx="1212508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91571-4F25-F3A2-AB4E-D6743887F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Individual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2410FC-6BDD-6F9D-C525-02C7BAF15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Application>Microsoft Office PowerPoint</Application>
  <PresentationFormat>Custom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 16x9</vt:lpstr>
      <vt:lpstr>Packard Power Rankings</vt:lpstr>
      <vt:lpstr>Overview</vt:lpstr>
      <vt:lpstr>Software Management</vt:lpstr>
      <vt:lpstr>Teamwork</vt:lpstr>
      <vt:lpstr>Documentation</vt:lpstr>
      <vt:lpstr>4+1 Views</vt:lpstr>
      <vt:lpstr>PowerPoint Presentation</vt:lpstr>
      <vt:lpstr>Testing </vt:lpstr>
      <vt:lpstr>Individual Work</vt:lpstr>
      <vt:lpstr>Memory Improvements</vt:lpstr>
      <vt:lpstr>Memory Improvements Cont.</vt:lpstr>
      <vt:lpstr>Hit Counter + Analytics</vt:lpstr>
      <vt:lpstr>PowerPoint Presentation</vt:lpstr>
      <vt:lpstr>PowerPoint Presentation</vt:lpstr>
      <vt:lpstr>Input validation issue</vt:lpstr>
      <vt:lpstr>Django modules</vt:lpstr>
      <vt:lpstr>Dealing with Setbacks: Overwritten Database</vt:lpstr>
      <vt:lpstr>Backups using Crontabs</vt:lpstr>
      <vt:lpstr>Learning Points</vt:lpstr>
      <vt:lpstr>Plan For 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Packard Power Rankings</dc:title>
  <dc:creator>Chris Brandt</dc:creator>
  <cp:revision>2</cp:revision>
  <dcterms:created xsi:type="dcterms:W3CDTF">2024-04-22T02:49:12Z</dcterms:created>
  <dcterms:modified xsi:type="dcterms:W3CDTF">2024-05-10T00:12:00Z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