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Aileron Heavy" panose="020B0604020202020204" charset="0"/>
      <p:regular r:id="rId22"/>
    </p:embeddedFont>
    <p:embeddedFont>
      <p:font typeface="Aileron Heavy Bold" panose="020B0604020202020204" charset="0"/>
      <p:regular r:id="rId23"/>
    </p:embeddedFont>
    <p:embeddedFont>
      <p:font typeface="Aileron Regular" panose="020B0604020202020204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Lovelo Line Bold" panose="020B060402020202020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474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14.06.2022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14.06.2022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Gender menurut kami dilihat dari datanya tidak terlalu berpengaruh terhadap satisfaction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53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5640050" cy="8229600"/>
          </a:xfrm>
          <a:prstGeom prst="rect">
            <a:avLst/>
          </a:prstGeom>
          <a:solidFill>
            <a:srgbClr val="2C92D5">
              <a:alpha val="29804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15049500" y="0"/>
            <a:ext cx="3238500" cy="10287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Box 4"/>
          <p:cNvSpPr txBox="1"/>
          <p:nvPr/>
        </p:nvSpPr>
        <p:spPr>
          <a:xfrm>
            <a:off x="1703596" y="7468017"/>
            <a:ext cx="5678998" cy="970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37"/>
              </a:lnSpc>
            </a:pPr>
            <a:r>
              <a:rPr lang="en-US" sz="1952" spc="19">
                <a:solidFill>
                  <a:srgbClr val="FFFFFF"/>
                </a:solidFill>
                <a:latin typeface="Aileron Regular"/>
              </a:rPr>
              <a:t>Christopher Louis - C14190088 </a:t>
            </a:r>
          </a:p>
          <a:p>
            <a:pPr>
              <a:lnSpc>
                <a:spcPts val="2537"/>
              </a:lnSpc>
            </a:pPr>
            <a:r>
              <a:rPr lang="en-US" sz="1952" spc="19">
                <a:solidFill>
                  <a:srgbClr val="FFFFFF"/>
                </a:solidFill>
                <a:latin typeface="Aileron Regular"/>
              </a:rPr>
              <a:t>Arnol Hadi Wijaya - C14190092</a:t>
            </a:r>
          </a:p>
          <a:p>
            <a:pPr>
              <a:lnSpc>
                <a:spcPts val="2537"/>
              </a:lnSpc>
            </a:pPr>
            <a:r>
              <a:rPr lang="en-US" sz="1952" spc="19">
                <a:solidFill>
                  <a:srgbClr val="FFFFFF"/>
                </a:solidFill>
                <a:latin typeface="Aileron Regular"/>
              </a:rPr>
              <a:t>Daniel MArthin - C14190086 (Ketua)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703596" y="1817688"/>
            <a:ext cx="8727658" cy="4747578"/>
            <a:chOff x="0" y="0"/>
            <a:chExt cx="11636878" cy="6330103"/>
          </a:xfrm>
        </p:grpSpPr>
        <p:sp>
          <p:nvSpPr>
            <p:cNvPr id="6" name="TextBox 6"/>
            <p:cNvSpPr txBox="1"/>
            <p:nvPr/>
          </p:nvSpPr>
          <p:spPr>
            <a:xfrm>
              <a:off x="0" y="928793"/>
              <a:ext cx="11636878" cy="54013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560"/>
                </a:lnSpc>
              </a:pPr>
              <a:r>
                <a:rPr lang="en-US" sz="9600">
                  <a:solidFill>
                    <a:srgbClr val="FFFFFF"/>
                  </a:solidFill>
                  <a:latin typeface="Aileron Heavy Bold"/>
                </a:rPr>
                <a:t>Airline Passenger Satisfaction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11636878" cy="649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29"/>
                </a:lnSpc>
              </a:pPr>
              <a:r>
                <a:rPr lang="en-US" sz="3099" spc="464">
                  <a:solidFill>
                    <a:srgbClr val="FFFFFF"/>
                  </a:solidFill>
                  <a:latin typeface="Aileron Regular"/>
                </a:rPr>
                <a:t>GROUP-9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9D30284-B23E-161A-AD4C-839548DF2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856" y="1028700"/>
            <a:ext cx="5132944" cy="83245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94898" y="6690184"/>
            <a:ext cx="4532708" cy="311915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284824" y="3566353"/>
            <a:ext cx="4442781" cy="312383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384447" y="477659"/>
            <a:ext cx="4343158" cy="305378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19397"/>
          <a:stretch>
            <a:fillRect/>
          </a:stretch>
        </p:blipFill>
        <p:spPr>
          <a:xfrm>
            <a:off x="7332189" y="7678874"/>
            <a:ext cx="8522263" cy="116681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 l="22421"/>
          <a:stretch>
            <a:fillRect/>
          </a:stretch>
        </p:blipFill>
        <p:spPr>
          <a:xfrm>
            <a:off x="7332189" y="4943624"/>
            <a:ext cx="7762109" cy="134431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332189" y="2004551"/>
            <a:ext cx="8111401" cy="131908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7332189" y="6800083"/>
            <a:ext cx="6958021" cy="60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22"/>
              </a:lnSpc>
            </a:pPr>
            <a:r>
              <a:rPr lang="en-US" sz="3709" spc="185">
                <a:solidFill>
                  <a:srgbClr val="3EDAD8"/>
                </a:solidFill>
                <a:latin typeface="Aileron Heavy"/>
              </a:rPr>
              <a:t>EASE OF ONLINE BOOKING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32189" y="4085966"/>
            <a:ext cx="5602177" cy="610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17"/>
              </a:lnSpc>
            </a:pPr>
            <a:r>
              <a:rPr lang="en-US" sz="3706" spc="185">
                <a:solidFill>
                  <a:srgbClr val="3EDAD8"/>
                </a:solidFill>
                <a:latin typeface="Aileron Heavy"/>
              </a:rPr>
              <a:t>GATE LOCATION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332189" y="1145990"/>
            <a:ext cx="6963254" cy="606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26"/>
              </a:lnSpc>
            </a:pPr>
            <a:r>
              <a:rPr lang="en-US" sz="3712" spc="185">
                <a:solidFill>
                  <a:srgbClr val="3EDAD8"/>
                </a:solidFill>
                <a:latin typeface="Aileron Heavy"/>
              </a:rPr>
              <a:t>FOOD AND DRINK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92197" y="505243"/>
            <a:ext cx="4460343" cy="307729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292197" y="3556743"/>
            <a:ext cx="4460343" cy="305000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292197" y="6606746"/>
            <a:ext cx="4460343" cy="313491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332189" y="1939278"/>
            <a:ext cx="8680620" cy="133706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332189" y="4886474"/>
            <a:ext cx="7444620" cy="123453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332189" y="7596683"/>
            <a:ext cx="9073200" cy="1282499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7332189" y="4085966"/>
            <a:ext cx="5602177" cy="610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17"/>
              </a:lnSpc>
            </a:pPr>
            <a:r>
              <a:rPr lang="en-US" sz="3706" spc="185">
                <a:solidFill>
                  <a:srgbClr val="3EDAD8"/>
                </a:solidFill>
                <a:latin typeface="Aileron Heavy"/>
              </a:rPr>
              <a:t>SEAT COMFORT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32189" y="1145990"/>
            <a:ext cx="6963254" cy="606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26"/>
              </a:lnSpc>
            </a:pPr>
            <a:r>
              <a:rPr lang="en-US" sz="3712" spc="185">
                <a:solidFill>
                  <a:srgbClr val="3EDAD8"/>
                </a:solidFill>
                <a:latin typeface="Aileron Heavy"/>
              </a:rPr>
              <a:t>ONLINE BOARDING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332189" y="6800083"/>
            <a:ext cx="7404678" cy="60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22"/>
              </a:lnSpc>
            </a:pPr>
            <a:r>
              <a:rPr lang="en-US" sz="3709" spc="185">
                <a:solidFill>
                  <a:srgbClr val="3EDAD8"/>
                </a:solidFill>
                <a:latin typeface="Aileron Heavy"/>
              </a:rPr>
              <a:t>INFLIGHT ENTERTAINTMENT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03632" y="454569"/>
            <a:ext cx="4584717" cy="314825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03632" y="3608323"/>
            <a:ext cx="4584717" cy="316104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03632" y="6927265"/>
            <a:ext cx="4584717" cy="314980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443859" y="1668544"/>
            <a:ext cx="8113529" cy="126714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461730" y="4943314"/>
            <a:ext cx="8095658" cy="124548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6443859" y="8192331"/>
            <a:ext cx="8113529" cy="1289065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461730" y="981075"/>
            <a:ext cx="6963254" cy="606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26"/>
              </a:lnSpc>
            </a:pPr>
            <a:r>
              <a:rPr lang="en-US" sz="3712" spc="185">
                <a:solidFill>
                  <a:srgbClr val="3EDAD8"/>
                </a:solidFill>
                <a:latin typeface="Aileron Heavy"/>
              </a:rPr>
              <a:t>ON-BOARD SERVICE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443859" y="7392231"/>
            <a:ext cx="6963254" cy="606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26"/>
              </a:lnSpc>
            </a:pPr>
            <a:r>
              <a:rPr lang="en-US" sz="3712" spc="185">
                <a:solidFill>
                  <a:srgbClr val="3EDAD8"/>
                </a:solidFill>
                <a:latin typeface="Aileron Heavy"/>
              </a:rPr>
              <a:t>BAGGAGE HANDLING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458160" y="4145367"/>
            <a:ext cx="6963254" cy="606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26"/>
              </a:lnSpc>
            </a:pPr>
            <a:r>
              <a:rPr lang="en-US" sz="3712" spc="185">
                <a:solidFill>
                  <a:srgbClr val="3EDAD8"/>
                </a:solidFill>
                <a:latin typeface="Aileron Heavy"/>
              </a:rPr>
              <a:t>LEG ROOM SERVICE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67886" y="416897"/>
            <a:ext cx="4406910" cy="305270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42263" y="3557273"/>
            <a:ext cx="4532532" cy="303313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28700" y="6652631"/>
            <a:ext cx="4746095" cy="326980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532501" y="1600979"/>
            <a:ext cx="7939749" cy="129820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532501" y="4853228"/>
            <a:ext cx="7939749" cy="129855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6532501" y="8018690"/>
            <a:ext cx="7939749" cy="1100559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532501" y="7269295"/>
            <a:ext cx="6963254" cy="606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26"/>
              </a:lnSpc>
            </a:pPr>
            <a:r>
              <a:rPr lang="en-US" sz="3712" spc="185">
                <a:solidFill>
                  <a:srgbClr val="3EDAD8"/>
                </a:solidFill>
                <a:latin typeface="Aileron Heavy"/>
              </a:rPr>
              <a:t>CLEANLINESS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532501" y="851584"/>
            <a:ext cx="6963254" cy="606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26"/>
              </a:lnSpc>
            </a:pPr>
            <a:r>
              <a:rPr lang="en-US" sz="3712" spc="185">
                <a:solidFill>
                  <a:srgbClr val="3EDAD8"/>
                </a:solidFill>
                <a:latin typeface="Aileron Heavy"/>
              </a:rPr>
              <a:t>CHECKIN SERVICE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532501" y="4003053"/>
            <a:ext cx="6963254" cy="606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26"/>
              </a:lnSpc>
            </a:pPr>
            <a:r>
              <a:rPr lang="en-US" sz="3712" spc="185">
                <a:solidFill>
                  <a:srgbClr val="3EDAD8"/>
                </a:solidFill>
                <a:latin typeface="Aileron Heavy"/>
              </a:rPr>
              <a:t>INFLIGHT SERVICE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3913" y="1028700"/>
            <a:ext cx="13709551" cy="857704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4133464" y="2608422"/>
            <a:ext cx="3125836" cy="2032589"/>
            <a:chOff x="0" y="0"/>
            <a:chExt cx="4167781" cy="2710119"/>
          </a:xfrm>
        </p:grpSpPr>
        <p:sp>
          <p:nvSpPr>
            <p:cNvPr id="4" name="TextBox 4"/>
            <p:cNvSpPr txBox="1"/>
            <p:nvPr/>
          </p:nvSpPr>
          <p:spPr>
            <a:xfrm>
              <a:off x="0" y="-19050"/>
              <a:ext cx="4167781" cy="7752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391"/>
                </a:lnSpc>
              </a:pPr>
              <a:r>
                <a:rPr lang="en-US" sz="1839" spc="91">
                  <a:solidFill>
                    <a:srgbClr val="2C92D5"/>
                  </a:solidFill>
                  <a:latin typeface="Aileron Heavy"/>
                </a:rPr>
                <a:t>TOP 5 ATTRIBUTES WITH HIGHEST CORRELATION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84901"/>
              <a:ext cx="4167781" cy="18252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0363" lvl="1" indent="-170182" algn="just">
                <a:lnSpc>
                  <a:spcPts val="2207"/>
                </a:lnSpc>
                <a:buFont typeface="Arial"/>
                <a:buChar char="•"/>
              </a:pPr>
              <a:r>
                <a:rPr lang="en-US" sz="1576" spc="78">
                  <a:solidFill>
                    <a:srgbClr val="13538A"/>
                  </a:solidFill>
                  <a:latin typeface="Aileron Regular"/>
                </a:rPr>
                <a:t>Class</a:t>
              </a:r>
            </a:p>
            <a:p>
              <a:pPr marL="340363" lvl="1" indent="-170182" algn="just">
                <a:lnSpc>
                  <a:spcPts val="2207"/>
                </a:lnSpc>
                <a:buFont typeface="Arial"/>
                <a:buChar char="•"/>
              </a:pPr>
              <a:r>
                <a:rPr lang="en-US" sz="1576" spc="78">
                  <a:solidFill>
                    <a:srgbClr val="13538A"/>
                  </a:solidFill>
                  <a:latin typeface="Aileron Regular"/>
                </a:rPr>
                <a:t>Online boarding</a:t>
              </a:r>
            </a:p>
            <a:p>
              <a:pPr marL="340363" lvl="1" indent="-170182" algn="just">
                <a:lnSpc>
                  <a:spcPts val="2207"/>
                </a:lnSpc>
                <a:buFont typeface="Arial"/>
                <a:buChar char="•"/>
              </a:pPr>
              <a:r>
                <a:rPr lang="en-US" sz="1576" spc="78">
                  <a:solidFill>
                    <a:srgbClr val="13538A"/>
                  </a:solidFill>
                  <a:latin typeface="Aileron Regular"/>
                </a:rPr>
                <a:t>Type of Travel</a:t>
              </a:r>
            </a:p>
            <a:p>
              <a:pPr marL="340363" lvl="1" indent="-170182" algn="just">
                <a:lnSpc>
                  <a:spcPts val="2207"/>
                </a:lnSpc>
                <a:buFont typeface="Arial"/>
                <a:buChar char="•"/>
              </a:pPr>
              <a:r>
                <a:rPr lang="en-US" sz="1576" spc="78">
                  <a:solidFill>
                    <a:srgbClr val="13538A"/>
                  </a:solidFill>
                  <a:latin typeface="Aileron Regular"/>
                </a:rPr>
                <a:t>Inflight entertainment</a:t>
              </a:r>
            </a:p>
            <a:p>
              <a:pPr marL="340363" lvl="1" indent="-170182" algn="just">
                <a:lnSpc>
                  <a:spcPts val="2207"/>
                </a:lnSpc>
                <a:buFont typeface="Arial"/>
                <a:buChar char="•"/>
              </a:pPr>
              <a:r>
                <a:rPr lang="en-US" sz="1576" spc="78">
                  <a:solidFill>
                    <a:srgbClr val="13538A"/>
                  </a:solidFill>
                  <a:latin typeface="Aileron Regular"/>
                </a:rPr>
                <a:t>Seat comfort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133464" y="5506408"/>
            <a:ext cx="3125836" cy="2289504"/>
            <a:chOff x="0" y="0"/>
            <a:chExt cx="4167781" cy="3052671"/>
          </a:xfrm>
        </p:grpSpPr>
        <p:sp>
          <p:nvSpPr>
            <p:cNvPr id="7" name="TextBox 7"/>
            <p:cNvSpPr txBox="1"/>
            <p:nvPr/>
          </p:nvSpPr>
          <p:spPr>
            <a:xfrm>
              <a:off x="0" y="-19050"/>
              <a:ext cx="4167781" cy="3815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391"/>
                </a:lnSpc>
              </a:pPr>
              <a:r>
                <a:rPr lang="en-US" sz="1839" spc="91">
                  <a:solidFill>
                    <a:srgbClr val="2C92D5"/>
                  </a:solidFill>
                  <a:latin typeface="Aileron Heavy"/>
                </a:rPr>
                <a:t>CLOSE TO ZERO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91251"/>
              <a:ext cx="4167781" cy="25614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0363" lvl="1" indent="-170182" algn="just">
                <a:lnSpc>
                  <a:spcPts val="2207"/>
                </a:lnSpc>
                <a:buFont typeface="Arial"/>
                <a:buChar char="•"/>
              </a:pPr>
              <a:r>
                <a:rPr lang="en-US" sz="1576" spc="78">
                  <a:solidFill>
                    <a:srgbClr val="13538A"/>
                  </a:solidFill>
                  <a:latin typeface="Aileron Regular"/>
                </a:rPr>
                <a:t>Gender</a:t>
              </a:r>
            </a:p>
            <a:p>
              <a:pPr marL="340363" lvl="1" indent="-170182" algn="just">
                <a:lnSpc>
                  <a:spcPts val="2207"/>
                </a:lnSpc>
                <a:buFont typeface="Arial"/>
                <a:buChar char="•"/>
              </a:pPr>
              <a:r>
                <a:rPr lang="en-US" sz="1576" spc="78">
                  <a:solidFill>
                    <a:srgbClr val="13538A"/>
                  </a:solidFill>
                  <a:latin typeface="Aileron Regular"/>
                </a:rPr>
                <a:t>Departure/Arrival time convenient</a:t>
              </a:r>
            </a:p>
            <a:p>
              <a:pPr marL="340363" lvl="1" indent="-170182" algn="just">
                <a:lnSpc>
                  <a:spcPts val="2207"/>
                </a:lnSpc>
                <a:buFont typeface="Arial"/>
                <a:buChar char="•"/>
              </a:pPr>
              <a:r>
                <a:rPr lang="en-US" sz="1576" spc="78">
                  <a:solidFill>
                    <a:srgbClr val="13538A"/>
                  </a:solidFill>
                  <a:latin typeface="Aileron Regular"/>
                </a:rPr>
                <a:t>Gate Location</a:t>
              </a:r>
            </a:p>
            <a:p>
              <a:pPr marL="340363" lvl="1" indent="-170182" algn="just">
                <a:lnSpc>
                  <a:spcPts val="2207"/>
                </a:lnSpc>
                <a:buFont typeface="Arial"/>
                <a:buChar char="•"/>
              </a:pPr>
              <a:r>
                <a:rPr lang="en-US" sz="1576" spc="78">
                  <a:solidFill>
                    <a:srgbClr val="13538A"/>
                  </a:solidFill>
                  <a:latin typeface="Aileron Regular"/>
                </a:rPr>
                <a:t>Departure Delay in Minutes</a:t>
              </a:r>
            </a:p>
            <a:p>
              <a:pPr marL="340363" lvl="1" indent="-170182" algn="just">
                <a:lnSpc>
                  <a:spcPts val="2207"/>
                </a:lnSpc>
                <a:buFont typeface="Arial"/>
                <a:buChar char="•"/>
              </a:pPr>
              <a:r>
                <a:rPr lang="en-US" sz="1576" spc="78">
                  <a:solidFill>
                    <a:srgbClr val="13538A"/>
                  </a:solidFill>
                  <a:latin typeface="Aileron Regular"/>
                </a:rPr>
                <a:t>Arrival Delay in Minutes</a:t>
              </a:r>
            </a:p>
            <a:p>
              <a:pPr marL="340363" lvl="1" indent="-170182" algn="just">
                <a:lnSpc>
                  <a:spcPts val="2207"/>
                </a:lnSpc>
                <a:buFont typeface="Arial"/>
                <a:buChar char="•"/>
              </a:pPr>
              <a:r>
                <a:rPr lang="en-US" sz="1576" spc="78">
                  <a:solidFill>
                    <a:srgbClr val="13538A"/>
                  </a:solidFill>
                  <a:latin typeface="Aileron Regular"/>
                </a:rPr>
                <a:t>Total Delay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32221" y="1487148"/>
            <a:ext cx="10247559" cy="68795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390F4C-AD57-F5DF-6CCB-D8CDC71BD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5467" y="1859037"/>
            <a:ext cx="3039307" cy="255416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515251" y="8285843"/>
            <a:ext cx="11440528" cy="134418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 rot="-5400000">
            <a:off x="3286022" y="-290096"/>
            <a:ext cx="6314193" cy="10060896"/>
            <a:chOff x="0" y="0"/>
            <a:chExt cx="4307838" cy="68640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307838" cy="6864015"/>
            </a:xfrm>
            <a:custGeom>
              <a:avLst/>
              <a:gdLst/>
              <a:ahLst/>
              <a:cxnLst/>
              <a:rect l="l" t="t" r="r" b="b"/>
              <a:pathLst>
                <a:path w="4307838" h="6864015">
                  <a:moveTo>
                    <a:pt x="0" y="0"/>
                  </a:moveTo>
                  <a:lnTo>
                    <a:pt x="0" y="6864015"/>
                  </a:lnTo>
                  <a:lnTo>
                    <a:pt x="4307838" y="6864015"/>
                  </a:lnTo>
                  <a:lnTo>
                    <a:pt x="4307838" y="0"/>
                  </a:lnTo>
                  <a:lnTo>
                    <a:pt x="0" y="0"/>
                  </a:lnTo>
                  <a:close/>
                  <a:moveTo>
                    <a:pt x="4246878" y="6803055"/>
                  </a:moveTo>
                  <a:lnTo>
                    <a:pt x="59690" y="6803055"/>
                  </a:lnTo>
                  <a:lnTo>
                    <a:pt x="59690" y="59690"/>
                  </a:lnTo>
                  <a:lnTo>
                    <a:pt x="4246878" y="59690"/>
                  </a:lnTo>
                  <a:lnTo>
                    <a:pt x="4246878" y="6803055"/>
                  </a:lnTo>
                  <a:close/>
                </a:path>
              </a:pathLst>
            </a:custGeom>
            <a:solidFill>
              <a:srgbClr val="7F593E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6773347" y="486247"/>
            <a:ext cx="4741307" cy="97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7"/>
              </a:lnSpc>
            </a:pPr>
            <a:r>
              <a:rPr lang="en-US" sz="5662">
                <a:solidFill>
                  <a:srgbClr val="37C9EF"/>
                </a:solidFill>
                <a:latin typeface="Aileron Heavy"/>
              </a:rPr>
              <a:t>Decision 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E078E8-CCDA-DD97-C1DE-6C7FFDD92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8800" y="4399407"/>
            <a:ext cx="3276600" cy="387373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258853" y="1657803"/>
            <a:ext cx="9939998" cy="62215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7C47A8-5D6C-643A-4855-DAB36D4B4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470" y="2134116"/>
            <a:ext cx="2504819" cy="221170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-5400000">
            <a:off x="9398308" y="-298207"/>
            <a:ext cx="5745755" cy="9855332"/>
            <a:chOff x="0" y="0"/>
            <a:chExt cx="3920023" cy="672376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20023" cy="6723769"/>
            </a:xfrm>
            <a:custGeom>
              <a:avLst/>
              <a:gdLst/>
              <a:ahLst/>
              <a:cxnLst/>
              <a:rect l="l" t="t" r="r" b="b"/>
              <a:pathLst>
                <a:path w="3920023" h="6723769">
                  <a:moveTo>
                    <a:pt x="0" y="0"/>
                  </a:moveTo>
                  <a:lnTo>
                    <a:pt x="0" y="6723769"/>
                  </a:lnTo>
                  <a:lnTo>
                    <a:pt x="3920023" y="6723769"/>
                  </a:lnTo>
                  <a:lnTo>
                    <a:pt x="3920023" y="0"/>
                  </a:lnTo>
                  <a:lnTo>
                    <a:pt x="0" y="0"/>
                  </a:lnTo>
                  <a:close/>
                  <a:moveTo>
                    <a:pt x="3859063" y="6662809"/>
                  </a:moveTo>
                  <a:lnTo>
                    <a:pt x="59690" y="6662809"/>
                  </a:lnTo>
                  <a:lnTo>
                    <a:pt x="59690" y="59690"/>
                  </a:lnTo>
                  <a:lnTo>
                    <a:pt x="3859063" y="59690"/>
                  </a:lnTo>
                  <a:lnTo>
                    <a:pt x="3859063" y="6662810"/>
                  </a:lnTo>
                  <a:close/>
                </a:path>
              </a:pathLst>
            </a:custGeom>
            <a:solidFill>
              <a:srgbClr val="7F593E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 t="5224"/>
          <a:stretch>
            <a:fillRect/>
          </a:stretch>
        </p:blipFill>
        <p:spPr>
          <a:xfrm>
            <a:off x="1850909" y="8152884"/>
            <a:ext cx="11192760" cy="135715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244331" y="486247"/>
            <a:ext cx="7799338" cy="97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7"/>
              </a:lnSpc>
            </a:pPr>
            <a:r>
              <a:rPr lang="en-US" sz="5662">
                <a:solidFill>
                  <a:srgbClr val="37C9EF"/>
                </a:solidFill>
                <a:latin typeface="Aileron Heavy"/>
              </a:rPr>
              <a:t>Gradient Boosted Tree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E17B59-300F-43A6-A04C-4DA68F8CD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731" y="4279148"/>
            <a:ext cx="3276600" cy="387373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14044" y="4580413"/>
            <a:ext cx="14659912" cy="109992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14044" y="7056920"/>
            <a:ext cx="14659912" cy="1241363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075177" y="5266354"/>
            <a:ext cx="1328435" cy="315204"/>
            <a:chOff x="0" y="0"/>
            <a:chExt cx="349876" cy="8301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49876" cy="83017"/>
            </a:xfrm>
            <a:custGeom>
              <a:avLst/>
              <a:gdLst/>
              <a:ahLst/>
              <a:cxnLst/>
              <a:rect l="l" t="t" r="r" b="b"/>
              <a:pathLst>
                <a:path w="349876" h="83017">
                  <a:moveTo>
                    <a:pt x="0" y="0"/>
                  </a:moveTo>
                  <a:lnTo>
                    <a:pt x="349876" y="0"/>
                  </a:lnTo>
                  <a:lnTo>
                    <a:pt x="349876" y="83017"/>
                  </a:lnTo>
                  <a:lnTo>
                    <a:pt x="0" y="83017"/>
                  </a:lnTo>
                  <a:close/>
                </a:path>
              </a:pathLst>
            </a:custGeom>
            <a:solidFill>
              <a:srgbClr val="C9E265">
                <a:alpha val="24706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7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512222" y="486247"/>
            <a:ext cx="7263557" cy="97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7"/>
              </a:lnSpc>
            </a:pPr>
            <a:r>
              <a:rPr lang="en-US" sz="5662">
                <a:solidFill>
                  <a:srgbClr val="13538A"/>
                </a:solidFill>
                <a:latin typeface="Aileron Heavy"/>
              </a:rPr>
              <a:t>Feature Importances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737379" y="3831114"/>
            <a:ext cx="2736577" cy="606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C92D5"/>
                </a:solidFill>
                <a:latin typeface="Aileron Regular"/>
              </a:rPr>
              <a:t>Decision Tree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991067" y="6309385"/>
            <a:ext cx="4482889" cy="606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C92D5"/>
                </a:solidFill>
                <a:latin typeface="Aileron Regular"/>
              </a:rPr>
              <a:t>Gradient Boosted Tree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2354127" y="7550602"/>
            <a:ext cx="1159101" cy="442205"/>
            <a:chOff x="0" y="0"/>
            <a:chExt cx="305278" cy="11646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05278" cy="116465"/>
            </a:xfrm>
            <a:custGeom>
              <a:avLst/>
              <a:gdLst/>
              <a:ahLst/>
              <a:cxnLst/>
              <a:rect l="l" t="t" r="r" b="b"/>
              <a:pathLst>
                <a:path w="305278" h="116465">
                  <a:moveTo>
                    <a:pt x="0" y="0"/>
                  </a:moveTo>
                  <a:lnTo>
                    <a:pt x="305278" y="0"/>
                  </a:lnTo>
                  <a:lnTo>
                    <a:pt x="305278" y="116465"/>
                  </a:lnTo>
                  <a:lnTo>
                    <a:pt x="0" y="116465"/>
                  </a:lnTo>
                  <a:close/>
                </a:path>
              </a:pathLst>
            </a:custGeom>
            <a:solidFill>
              <a:srgbClr val="C9E265">
                <a:alpha val="24706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7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203555" y="5266354"/>
            <a:ext cx="1328435" cy="315204"/>
            <a:chOff x="0" y="0"/>
            <a:chExt cx="349876" cy="8301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49876" cy="83017"/>
            </a:xfrm>
            <a:custGeom>
              <a:avLst/>
              <a:gdLst/>
              <a:ahLst/>
              <a:cxnLst/>
              <a:rect l="l" t="t" r="r" b="b"/>
              <a:pathLst>
                <a:path w="349876" h="83017">
                  <a:moveTo>
                    <a:pt x="0" y="0"/>
                  </a:moveTo>
                  <a:lnTo>
                    <a:pt x="349876" y="0"/>
                  </a:lnTo>
                  <a:lnTo>
                    <a:pt x="349876" y="83017"/>
                  </a:lnTo>
                  <a:lnTo>
                    <a:pt x="0" y="83017"/>
                  </a:lnTo>
                  <a:close/>
                </a:path>
              </a:pathLst>
            </a:custGeom>
            <a:solidFill>
              <a:srgbClr val="C9E265">
                <a:alpha val="24706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7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075177" y="7550602"/>
            <a:ext cx="1159101" cy="442205"/>
            <a:chOff x="0" y="0"/>
            <a:chExt cx="305278" cy="11646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05278" cy="116465"/>
            </a:xfrm>
            <a:custGeom>
              <a:avLst/>
              <a:gdLst/>
              <a:ahLst/>
              <a:cxnLst/>
              <a:rect l="l" t="t" r="r" b="b"/>
              <a:pathLst>
                <a:path w="305278" h="116465">
                  <a:moveTo>
                    <a:pt x="0" y="0"/>
                  </a:moveTo>
                  <a:lnTo>
                    <a:pt x="305278" y="0"/>
                  </a:lnTo>
                  <a:lnTo>
                    <a:pt x="305278" y="116465"/>
                  </a:lnTo>
                  <a:lnTo>
                    <a:pt x="0" y="116465"/>
                  </a:lnTo>
                  <a:close/>
                </a:path>
              </a:pathLst>
            </a:custGeom>
            <a:solidFill>
              <a:srgbClr val="C9E265">
                <a:alpha val="24706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7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814044" y="2310985"/>
            <a:ext cx="2450271" cy="1861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6"/>
              </a:lnSpc>
            </a:pPr>
            <a:r>
              <a:rPr lang="en-US" sz="1332">
                <a:solidFill>
                  <a:srgbClr val="2C92D5"/>
                </a:solidFill>
                <a:latin typeface="Aileron Heavy"/>
              </a:rPr>
              <a:t> 0 = 'Customer Type',</a:t>
            </a:r>
          </a:p>
          <a:p>
            <a:pPr>
              <a:lnSpc>
                <a:spcPts val="1866"/>
              </a:lnSpc>
            </a:pPr>
            <a:r>
              <a:rPr lang="en-US" sz="1332">
                <a:solidFill>
                  <a:srgbClr val="2C92D5"/>
                </a:solidFill>
                <a:latin typeface="Aileron Heavy"/>
              </a:rPr>
              <a:t> 1 =  'Age',</a:t>
            </a:r>
          </a:p>
          <a:p>
            <a:pPr>
              <a:lnSpc>
                <a:spcPts val="1866"/>
              </a:lnSpc>
            </a:pPr>
            <a:r>
              <a:rPr lang="en-US" sz="1332">
                <a:solidFill>
                  <a:srgbClr val="2C92D5"/>
                </a:solidFill>
                <a:latin typeface="Aileron Heavy"/>
              </a:rPr>
              <a:t> 2 = 'Type of Travel'</a:t>
            </a:r>
          </a:p>
          <a:p>
            <a:pPr>
              <a:lnSpc>
                <a:spcPts val="1866"/>
              </a:lnSpc>
            </a:pPr>
            <a:r>
              <a:rPr lang="en-US" sz="1332">
                <a:solidFill>
                  <a:srgbClr val="2C92D5"/>
                </a:solidFill>
                <a:latin typeface="Aileron Heavy"/>
              </a:rPr>
              <a:t> 3 = 'Class',</a:t>
            </a:r>
          </a:p>
          <a:p>
            <a:pPr>
              <a:lnSpc>
                <a:spcPts val="1866"/>
              </a:lnSpc>
            </a:pPr>
            <a:r>
              <a:rPr lang="en-US" sz="1332">
                <a:solidFill>
                  <a:srgbClr val="2C92D5"/>
                </a:solidFill>
                <a:latin typeface="Aileron Heavy"/>
              </a:rPr>
              <a:t> 4 = 'Flight Distance'</a:t>
            </a:r>
          </a:p>
          <a:p>
            <a:pPr>
              <a:lnSpc>
                <a:spcPts val="1866"/>
              </a:lnSpc>
            </a:pPr>
            <a:r>
              <a:rPr lang="en-US" sz="1332">
                <a:solidFill>
                  <a:srgbClr val="2C92D5"/>
                </a:solidFill>
                <a:latin typeface="Aileron Heavy"/>
              </a:rPr>
              <a:t>,5 = 'Inflight wifi service', </a:t>
            </a:r>
          </a:p>
          <a:p>
            <a:pPr>
              <a:lnSpc>
                <a:spcPts val="1866"/>
              </a:lnSpc>
            </a:pPr>
            <a:r>
              <a:rPr lang="en-US" sz="1332">
                <a:solidFill>
                  <a:srgbClr val="2C92D5"/>
                </a:solidFill>
                <a:latin typeface="Aileron Heavy"/>
              </a:rPr>
              <a:t>'6 = Ease of Online booking',</a:t>
            </a:r>
          </a:p>
          <a:p>
            <a:pPr>
              <a:lnSpc>
                <a:spcPts val="1866"/>
              </a:lnSpc>
            </a:pPr>
            <a:r>
              <a:rPr lang="en-US" sz="1332">
                <a:solidFill>
                  <a:srgbClr val="2C92D5"/>
                </a:solidFill>
                <a:latin typeface="Aileron Heavy"/>
              </a:rPr>
              <a:t>7 =  'Food and drink',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516329" y="2310985"/>
            <a:ext cx="2450271" cy="2052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6"/>
              </a:lnSpc>
            </a:pPr>
            <a:r>
              <a:rPr lang="en-US" sz="1332">
                <a:solidFill>
                  <a:srgbClr val="2C92D5"/>
                </a:solidFill>
                <a:latin typeface="Aileron Heavy"/>
              </a:rPr>
              <a:t>  8 = 'Online boarding',</a:t>
            </a:r>
          </a:p>
          <a:p>
            <a:pPr>
              <a:lnSpc>
                <a:spcPts val="1866"/>
              </a:lnSpc>
            </a:pPr>
            <a:r>
              <a:rPr lang="en-US" sz="1332">
                <a:solidFill>
                  <a:srgbClr val="2C92D5"/>
                </a:solidFill>
                <a:latin typeface="Aileron Heavy"/>
              </a:rPr>
              <a:t> 9 = 'Seat comfort',</a:t>
            </a:r>
          </a:p>
          <a:p>
            <a:pPr>
              <a:lnSpc>
                <a:spcPts val="1866"/>
              </a:lnSpc>
            </a:pPr>
            <a:r>
              <a:rPr lang="en-US" sz="1332">
                <a:solidFill>
                  <a:srgbClr val="2C92D5"/>
                </a:solidFill>
                <a:latin typeface="Aileron Heavy"/>
              </a:rPr>
              <a:t> 10 = 'Inflight entertainment',</a:t>
            </a:r>
          </a:p>
          <a:p>
            <a:pPr>
              <a:lnSpc>
                <a:spcPts val="1866"/>
              </a:lnSpc>
            </a:pPr>
            <a:r>
              <a:rPr lang="en-US" sz="1332">
                <a:solidFill>
                  <a:srgbClr val="2C92D5"/>
                </a:solidFill>
                <a:latin typeface="Aileron Heavy"/>
              </a:rPr>
              <a:t> 11 = 'On-board service',</a:t>
            </a:r>
          </a:p>
          <a:p>
            <a:pPr>
              <a:lnSpc>
                <a:spcPts val="1866"/>
              </a:lnSpc>
            </a:pPr>
            <a:r>
              <a:rPr lang="en-US" sz="1332">
                <a:solidFill>
                  <a:srgbClr val="2C92D5"/>
                </a:solidFill>
                <a:latin typeface="Aileron Heavy"/>
              </a:rPr>
              <a:t> 12 = 'Leg room service', </a:t>
            </a:r>
          </a:p>
          <a:p>
            <a:pPr>
              <a:lnSpc>
                <a:spcPts val="1866"/>
              </a:lnSpc>
            </a:pPr>
            <a:r>
              <a:rPr lang="en-US" sz="1332">
                <a:solidFill>
                  <a:srgbClr val="2C92D5"/>
                </a:solidFill>
                <a:latin typeface="Aileron Heavy"/>
              </a:rPr>
              <a:t>'13 = Baggage handling'</a:t>
            </a:r>
          </a:p>
          <a:p>
            <a:pPr>
              <a:lnSpc>
                <a:spcPts val="1866"/>
              </a:lnSpc>
            </a:pPr>
            <a:r>
              <a:rPr lang="en-US" sz="1332">
                <a:solidFill>
                  <a:srgbClr val="2C92D5"/>
                </a:solidFill>
                <a:latin typeface="Aileron Heavy"/>
              </a:rPr>
              <a:t>,14 =  'Checkin service'</a:t>
            </a:r>
          </a:p>
          <a:p>
            <a:pPr>
              <a:lnSpc>
                <a:spcPts val="1866"/>
              </a:lnSpc>
            </a:pPr>
            <a:r>
              <a:rPr lang="en-US" sz="1332">
                <a:solidFill>
                  <a:srgbClr val="2C92D5"/>
                </a:solidFill>
                <a:latin typeface="Aileron Heavy"/>
              </a:rPr>
              <a:t>,15 =  'Inflight service'</a:t>
            </a:r>
          </a:p>
          <a:p>
            <a:pPr>
              <a:lnSpc>
                <a:spcPts val="1866"/>
              </a:lnSpc>
            </a:pPr>
            <a:r>
              <a:rPr lang="en-US" sz="1332">
                <a:solidFill>
                  <a:srgbClr val="2C92D5"/>
                </a:solidFill>
                <a:latin typeface="Aileron Heavy"/>
              </a:rPr>
              <a:t>,16 =  'Cleanliness'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522639"/>
            <a:ext cx="5237942" cy="7735661"/>
            <a:chOff x="0" y="0"/>
            <a:chExt cx="4709655" cy="69554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09656" cy="6955461"/>
            </a:xfrm>
            <a:custGeom>
              <a:avLst/>
              <a:gdLst/>
              <a:ahLst/>
              <a:cxnLst/>
              <a:rect l="l" t="t" r="r" b="b"/>
              <a:pathLst>
                <a:path w="4709656" h="6955461">
                  <a:moveTo>
                    <a:pt x="0" y="0"/>
                  </a:moveTo>
                  <a:lnTo>
                    <a:pt x="0" y="6955461"/>
                  </a:lnTo>
                  <a:lnTo>
                    <a:pt x="4709656" y="6955461"/>
                  </a:lnTo>
                  <a:lnTo>
                    <a:pt x="4709656" y="0"/>
                  </a:lnTo>
                  <a:lnTo>
                    <a:pt x="0" y="0"/>
                  </a:lnTo>
                  <a:close/>
                  <a:moveTo>
                    <a:pt x="4648695" y="6894500"/>
                  </a:moveTo>
                  <a:lnTo>
                    <a:pt x="59690" y="6894500"/>
                  </a:lnTo>
                  <a:lnTo>
                    <a:pt x="59690" y="59690"/>
                  </a:lnTo>
                  <a:lnTo>
                    <a:pt x="4648695" y="59690"/>
                  </a:lnTo>
                  <a:lnTo>
                    <a:pt x="4648695" y="689450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266642" y="1522639"/>
            <a:ext cx="10992658" cy="7735661"/>
            <a:chOff x="0" y="0"/>
            <a:chExt cx="9883965" cy="695546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883965" cy="6955461"/>
            </a:xfrm>
            <a:custGeom>
              <a:avLst/>
              <a:gdLst/>
              <a:ahLst/>
              <a:cxnLst/>
              <a:rect l="l" t="t" r="r" b="b"/>
              <a:pathLst>
                <a:path w="9883965" h="6955461">
                  <a:moveTo>
                    <a:pt x="0" y="0"/>
                  </a:moveTo>
                  <a:lnTo>
                    <a:pt x="0" y="6955461"/>
                  </a:lnTo>
                  <a:lnTo>
                    <a:pt x="9883965" y="6955461"/>
                  </a:lnTo>
                  <a:lnTo>
                    <a:pt x="9883965" y="0"/>
                  </a:lnTo>
                  <a:lnTo>
                    <a:pt x="0" y="0"/>
                  </a:lnTo>
                  <a:close/>
                  <a:moveTo>
                    <a:pt x="9823005" y="6894500"/>
                  </a:moveTo>
                  <a:lnTo>
                    <a:pt x="59690" y="6894500"/>
                  </a:lnTo>
                  <a:lnTo>
                    <a:pt x="59690" y="59690"/>
                  </a:lnTo>
                  <a:lnTo>
                    <a:pt x="9823005" y="59690"/>
                  </a:lnTo>
                  <a:lnTo>
                    <a:pt x="9823005" y="689450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52171" y="3401637"/>
            <a:ext cx="4191000" cy="3483727"/>
            <a:chOff x="0" y="0"/>
            <a:chExt cx="5588000" cy="4644969"/>
          </a:xfrm>
        </p:grpSpPr>
        <p:sp>
          <p:nvSpPr>
            <p:cNvPr id="7" name="TextBox 7"/>
            <p:cNvSpPr txBox="1"/>
            <p:nvPr/>
          </p:nvSpPr>
          <p:spPr>
            <a:xfrm>
              <a:off x="0" y="-28575"/>
              <a:ext cx="5588000" cy="5906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800" spc="139">
                  <a:solidFill>
                    <a:srgbClr val="37C9EF"/>
                  </a:solidFill>
                  <a:latin typeface="Aileron Heavy"/>
                </a:rPr>
                <a:t>TUJUAN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68413"/>
              <a:ext cx="5588000" cy="38765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spc="120">
                  <a:solidFill>
                    <a:srgbClr val="191919"/>
                  </a:solidFill>
                  <a:latin typeface="Aileron Regular"/>
                </a:rPr>
                <a:t>Menciptakan model klasifikasi yang cukup akurat untuk membantu mencari faktor penghambat yang paling signifikan dan improve kepuasan penumpang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544829" y="2266224"/>
            <a:ext cx="4191000" cy="2645824"/>
            <a:chOff x="0" y="0"/>
            <a:chExt cx="5588000" cy="352776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28575"/>
              <a:ext cx="5588000" cy="5906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800" spc="139">
                  <a:solidFill>
                    <a:srgbClr val="37C9EF"/>
                  </a:solidFill>
                  <a:latin typeface="Aileron Heavy"/>
                </a:rPr>
                <a:t>ONLINE BOARDING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768413"/>
              <a:ext cx="5588000" cy="27593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spc="120">
                  <a:solidFill>
                    <a:srgbClr val="191919"/>
                  </a:solidFill>
                  <a:latin typeface="Aileron Regular"/>
                </a:rPr>
                <a:t>Maskapai untuk fokus meningkatkan kenyamanan penumpang dalam melakukan online boarding (menyederhanakan UI/UX)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048500" y="2228087"/>
            <a:ext cx="4191000" cy="2683961"/>
            <a:chOff x="0" y="0"/>
            <a:chExt cx="5588000" cy="3578615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28575"/>
              <a:ext cx="5588000" cy="12000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800" spc="139">
                  <a:solidFill>
                    <a:srgbClr val="37C9EF"/>
                  </a:solidFill>
                  <a:latin typeface="Aileron Heavy"/>
                </a:rPr>
                <a:t>INFLIGHT WIFI SERVICES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377864"/>
              <a:ext cx="5588000" cy="2200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spc="120">
                  <a:solidFill>
                    <a:srgbClr val="191919"/>
                  </a:solidFill>
                  <a:latin typeface="Aileron Regular"/>
                </a:rPr>
                <a:t>Peningkatan pelayanan WIFI services dalam penerbangan (perkuat jaringan/ perluas jaringan)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702196" y="298524"/>
            <a:ext cx="4883609" cy="97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7"/>
              </a:lnSpc>
            </a:pPr>
            <a:r>
              <a:rPr lang="en-US" sz="5662">
                <a:solidFill>
                  <a:srgbClr val="37C9EF"/>
                </a:solidFill>
                <a:latin typeface="Aileron Heavy"/>
              </a:rPr>
              <a:t>CONCLUSION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7048500" y="5626014"/>
            <a:ext cx="4191000" cy="2684780"/>
            <a:chOff x="0" y="0"/>
            <a:chExt cx="5588000" cy="3579707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28575"/>
              <a:ext cx="5588000" cy="1200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800" spc="139">
                  <a:solidFill>
                    <a:srgbClr val="37C9EF"/>
                  </a:solidFill>
                  <a:latin typeface="Aileron Heavy"/>
                </a:rPr>
                <a:t>INFLIGHT ENTERTAINMENT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378162"/>
              <a:ext cx="5588000" cy="22015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spc="120">
                  <a:solidFill>
                    <a:srgbClr val="191919"/>
                  </a:solidFill>
                  <a:latin typeface="Aileron Regular"/>
                </a:rPr>
                <a:t>Peningkatan pelayanan entertainment bagi penumpang seperti film, musik, game, dll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544829" y="5626312"/>
            <a:ext cx="4191000" cy="2684185"/>
            <a:chOff x="0" y="0"/>
            <a:chExt cx="5588000" cy="3578913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28575"/>
              <a:ext cx="5588000" cy="1200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800" spc="139">
                  <a:solidFill>
                    <a:srgbClr val="37C9EF"/>
                  </a:solidFill>
                  <a:latin typeface="Aileron Heavy"/>
                </a:rPr>
                <a:t>EASE OF ONLINE BOOKING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378162"/>
              <a:ext cx="5588000" cy="2200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spc="120">
                  <a:solidFill>
                    <a:srgbClr val="191919"/>
                  </a:solidFill>
                  <a:latin typeface="Aileron Regular"/>
                </a:rPr>
                <a:t>Maskapai untuk fokus meningkatkan kenyamanan penumpang dalam melakukan online booking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52681" y="752181"/>
            <a:ext cx="4391319" cy="439131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1324610" y="0"/>
                  </a:moveTo>
                  <a:lnTo>
                    <a:pt x="0" y="0"/>
                  </a:lnTo>
                  <a:lnTo>
                    <a:pt x="0" y="5025390"/>
                  </a:lnTo>
                  <a:lnTo>
                    <a:pt x="1324610" y="6350000"/>
                  </a:lnTo>
                  <a:lnTo>
                    <a:pt x="6350000" y="635000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id="4" name="Group 4"/>
          <p:cNvGrpSpPr/>
          <p:nvPr/>
        </p:nvGrpSpPr>
        <p:grpSpPr>
          <a:xfrm rot="5400000">
            <a:off x="9144000" y="752181"/>
            <a:ext cx="4391319" cy="4391319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1324610" y="0"/>
                  </a:moveTo>
                  <a:lnTo>
                    <a:pt x="0" y="0"/>
                  </a:lnTo>
                  <a:lnTo>
                    <a:pt x="0" y="5025390"/>
                  </a:lnTo>
                  <a:lnTo>
                    <a:pt x="1324610" y="6350000"/>
                  </a:lnTo>
                  <a:lnTo>
                    <a:pt x="6350000" y="635000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6" name="Group 6"/>
          <p:cNvGrpSpPr/>
          <p:nvPr/>
        </p:nvGrpSpPr>
        <p:grpSpPr>
          <a:xfrm rot="-5400000">
            <a:off x="4752681" y="5143500"/>
            <a:ext cx="4391319" cy="4391319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1324610" y="0"/>
                  </a:moveTo>
                  <a:lnTo>
                    <a:pt x="0" y="0"/>
                  </a:lnTo>
                  <a:lnTo>
                    <a:pt x="0" y="5025390"/>
                  </a:lnTo>
                  <a:lnTo>
                    <a:pt x="1324610" y="6350000"/>
                  </a:lnTo>
                  <a:lnTo>
                    <a:pt x="6350000" y="635000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8" name="Group 8"/>
          <p:cNvGrpSpPr/>
          <p:nvPr/>
        </p:nvGrpSpPr>
        <p:grpSpPr>
          <a:xfrm rot="-10800000">
            <a:off x="9144000" y="5143500"/>
            <a:ext cx="4391319" cy="4391319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1324610" y="0"/>
                  </a:moveTo>
                  <a:lnTo>
                    <a:pt x="0" y="0"/>
                  </a:lnTo>
                  <a:lnTo>
                    <a:pt x="0" y="5025390"/>
                  </a:lnTo>
                  <a:lnTo>
                    <a:pt x="1324610" y="6350000"/>
                  </a:lnTo>
                  <a:lnTo>
                    <a:pt x="6350000" y="635000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2D49803-DF30-461C-F05A-B077BAC04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083" y="1651593"/>
            <a:ext cx="6967830" cy="69838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275670"/>
            <a:ext cx="8115300" cy="7735661"/>
            <a:chOff x="0" y="0"/>
            <a:chExt cx="7296810" cy="69554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296810" cy="6955461"/>
            </a:xfrm>
            <a:custGeom>
              <a:avLst/>
              <a:gdLst/>
              <a:ahLst/>
              <a:cxnLst/>
              <a:rect l="l" t="t" r="r" b="b"/>
              <a:pathLst>
                <a:path w="7296810" h="6955461">
                  <a:moveTo>
                    <a:pt x="0" y="0"/>
                  </a:moveTo>
                  <a:lnTo>
                    <a:pt x="0" y="6955461"/>
                  </a:lnTo>
                  <a:lnTo>
                    <a:pt x="7296810" y="6955461"/>
                  </a:lnTo>
                  <a:lnTo>
                    <a:pt x="7296810" y="0"/>
                  </a:lnTo>
                  <a:lnTo>
                    <a:pt x="0" y="0"/>
                  </a:lnTo>
                  <a:close/>
                  <a:moveTo>
                    <a:pt x="7235850" y="6894500"/>
                  </a:moveTo>
                  <a:lnTo>
                    <a:pt x="59690" y="6894500"/>
                  </a:lnTo>
                  <a:lnTo>
                    <a:pt x="59690" y="59690"/>
                  </a:lnTo>
                  <a:lnTo>
                    <a:pt x="7235850" y="59690"/>
                  </a:lnTo>
                  <a:lnTo>
                    <a:pt x="7235850" y="689450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144000" y="1275670"/>
            <a:ext cx="8115300" cy="7735661"/>
            <a:chOff x="0" y="0"/>
            <a:chExt cx="7296810" cy="695546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296810" cy="6955461"/>
            </a:xfrm>
            <a:custGeom>
              <a:avLst/>
              <a:gdLst/>
              <a:ahLst/>
              <a:cxnLst/>
              <a:rect l="l" t="t" r="r" b="b"/>
              <a:pathLst>
                <a:path w="7296810" h="6955461">
                  <a:moveTo>
                    <a:pt x="0" y="0"/>
                  </a:moveTo>
                  <a:lnTo>
                    <a:pt x="0" y="6955461"/>
                  </a:lnTo>
                  <a:lnTo>
                    <a:pt x="7296810" y="6955461"/>
                  </a:lnTo>
                  <a:lnTo>
                    <a:pt x="7296810" y="0"/>
                  </a:lnTo>
                  <a:lnTo>
                    <a:pt x="0" y="0"/>
                  </a:lnTo>
                  <a:close/>
                  <a:moveTo>
                    <a:pt x="7235850" y="6894500"/>
                  </a:moveTo>
                  <a:lnTo>
                    <a:pt x="59690" y="6894500"/>
                  </a:lnTo>
                  <a:lnTo>
                    <a:pt x="59690" y="59690"/>
                  </a:lnTo>
                  <a:lnTo>
                    <a:pt x="7235850" y="59690"/>
                  </a:lnTo>
                  <a:lnTo>
                    <a:pt x="7235850" y="689450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t="514" b="514"/>
          <a:stretch>
            <a:fillRect/>
          </a:stretch>
        </p:blipFill>
        <p:spPr>
          <a:xfrm>
            <a:off x="9246284" y="1671409"/>
            <a:ext cx="7910732" cy="694418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45986" y="1473539"/>
            <a:ext cx="7280728" cy="7339921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434164" y="445801"/>
            <a:ext cx="5419673" cy="582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7"/>
              </a:lnSpc>
            </a:pPr>
            <a:r>
              <a:rPr lang="en-US" sz="3620" spc="181">
                <a:solidFill>
                  <a:srgbClr val="2C92D5"/>
                </a:solidFill>
                <a:latin typeface="Aileron Heavy"/>
              </a:rPr>
              <a:t>DATASET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7704609" y="1219200"/>
            <a:ext cx="3924300" cy="392430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1324610" y="0"/>
                  </a:moveTo>
                  <a:lnTo>
                    <a:pt x="0" y="0"/>
                  </a:lnTo>
                  <a:lnTo>
                    <a:pt x="0" y="5025390"/>
                  </a:lnTo>
                  <a:lnTo>
                    <a:pt x="1324610" y="6350000"/>
                  </a:lnTo>
                  <a:lnTo>
                    <a:pt x="6350000" y="635000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1628909" y="1219200"/>
            <a:ext cx="3924300" cy="392430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1324610" y="0"/>
                  </a:moveTo>
                  <a:lnTo>
                    <a:pt x="0" y="0"/>
                  </a:lnTo>
                  <a:lnTo>
                    <a:pt x="0" y="5025390"/>
                  </a:lnTo>
                  <a:lnTo>
                    <a:pt x="1324610" y="6350000"/>
                  </a:lnTo>
                  <a:lnTo>
                    <a:pt x="6350000" y="635000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704609" y="5143500"/>
            <a:ext cx="3924300" cy="392430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1324610" y="0"/>
                  </a:moveTo>
                  <a:lnTo>
                    <a:pt x="0" y="0"/>
                  </a:lnTo>
                  <a:lnTo>
                    <a:pt x="0" y="5025390"/>
                  </a:lnTo>
                  <a:lnTo>
                    <a:pt x="1324610" y="6350000"/>
                  </a:lnTo>
                  <a:lnTo>
                    <a:pt x="6350000" y="635000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8" name="Group 8"/>
          <p:cNvGrpSpPr/>
          <p:nvPr/>
        </p:nvGrpSpPr>
        <p:grpSpPr>
          <a:xfrm rot="-10800000">
            <a:off x="11628909" y="5143500"/>
            <a:ext cx="3924300" cy="392430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1324610" y="0"/>
                  </a:moveTo>
                  <a:lnTo>
                    <a:pt x="0" y="0"/>
                  </a:lnTo>
                  <a:lnTo>
                    <a:pt x="0" y="5025390"/>
                  </a:lnTo>
                  <a:lnTo>
                    <a:pt x="1324610" y="6350000"/>
                  </a:lnTo>
                  <a:lnTo>
                    <a:pt x="6350000" y="635000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401289" y="2249716"/>
            <a:ext cx="5024159" cy="1028568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 l="91" r="193" b="4422"/>
          <a:stretch>
            <a:fillRect/>
          </a:stretch>
        </p:blipFill>
        <p:spPr>
          <a:xfrm>
            <a:off x="7704609" y="1219200"/>
            <a:ext cx="3509902" cy="357267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325168" y="6081612"/>
            <a:ext cx="5100281" cy="2033949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rcRect r="2528"/>
          <a:stretch>
            <a:fillRect/>
          </a:stretch>
        </p:blipFill>
        <p:spPr>
          <a:xfrm>
            <a:off x="7704609" y="5151126"/>
            <a:ext cx="7848600" cy="3329134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325168" y="1428883"/>
            <a:ext cx="5100281" cy="556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29"/>
              </a:lnSpc>
            </a:pPr>
            <a:r>
              <a:rPr lang="en-US" sz="3407" spc="170">
                <a:solidFill>
                  <a:srgbClr val="3EDAD8"/>
                </a:solidFill>
                <a:latin typeface="Aileron Heavy"/>
              </a:rPr>
              <a:t>SATISFACTION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401289" y="5269294"/>
            <a:ext cx="5024159" cy="547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63"/>
              </a:lnSpc>
            </a:pPr>
            <a:r>
              <a:rPr lang="en-US" sz="3356" spc="167">
                <a:solidFill>
                  <a:srgbClr val="3EDAD8"/>
                </a:solidFill>
                <a:latin typeface="Aileron Heavy"/>
              </a:rPr>
              <a:t>GENDER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2181369" y="2249716"/>
            <a:ext cx="2819380" cy="2394561"/>
            <a:chOff x="0" y="0"/>
            <a:chExt cx="3759173" cy="3192748"/>
          </a:xfrm>
        </p:grpSpPr>
        <p:sp>
          <p:nvSpPr>
            <p:cNvPr id="17" name="TextBox 17"/>
            <p:cNvSpPr txBox="1"/>
            <p:nvPr/>
          </p:nvSpPr>
          <p:spPr>
            <a:xfrm>
              <a:off x="0" y="228600"/>
              <a:ext cx="3759173" cy="9933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34"/>
                </a:lnSpc>
                <a:spcBef>
                  <a:spcPct val="0"/>
                </a:spcBef>
              </a:pPr>
              <a:r>
                <a:rPr lang="en-US" sz="6043">
                  <a:solidFill>
                    <a:srgbClr val="2C92D5"/>
                  </a:solidFill>
                  <a:latin typeface="Lovelo Line Bold"/>
                </a:rPr>
                <a:t>DANIEL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209260"/>
              <a:ext cx="3759173" cy="9933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34"/>
                </a:lnSpc>
                <a:spcBef>
                  <a:spcPct val="0"/>
                </a:spcBef>
              </a:pPr>
              <a:r>
                <a:rPr lang="en-US" sz="6043">
                  <a:solidFill>
                    <a:srgbClr val="37C9EF"/>
                  </a:solidFill>
                  <a:latin typeface="Lovelo Line Bold"/>
                </a:rPr>
                <a:t>ARNOL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2199427"/>
              <a:ext cx="3759173" cy="9933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34"/>
                </a:lnSpc>
                <a:spcBef>
                  <a:spcPct val="0"/>
                </a:spcBef>
              </a:pPr>
              <a:r>
                <a:rPr lang="en-US" sz="6043">
                  <a:solidFill>
                    <a:srgbClr val="2C92D5"/>
                  </a:solidFill>
                  <a:latin typeface="Lovelo Line Bold"/>
                </a:rPr>
                <a:t>LOUIS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4877090"/>
            <a:ext cx="5067919" cy="35605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228105" y="4877090"/>
            <a:ext cx="5031195" cy="35605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654909" y="1316552"/>
            <a:ext cx="4940082" cy="356053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560995" y="8399528"/>
            <a:ext cx="4296315" cy="653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3"/>
              </a:lnSpc>
            </a:pPr>
            <a:r>
              <a:rPr lang="en-US" sz="4056" spc="202">
                <a:solidFill>
                  <a:srgbClr val="3EDAD8"/>
                </a:solidFill>
                <a:latin typeface="Aileron Heavy"/>
              </a:rPr>
              <a:t>AGE SATISFIED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60198" y="8399528"/>
            <a:ext cx="4268886" cy="1154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3"/>
              </a:lnSpc>
            </a:pPr>
            <a:r>
              <a:rPr lang="en-US" sz="3556" spc="177">
                <a:solidFill>
                  <a:srgbClr val="3EDAD8"/>
                </a:solidFill>
                <a:latin typeface="Aileron Heavy"/>
              </a:rPr>
              <a:t>AGE NEUTRAL </a:t>
            </a:r>
          </a:p>
          <a:p>
            <a:pPr algn="ctr">
              <a:lnSpc>
                <a:spcPts val="4623"/>
              </a:lnSpc>
            </a:pPr>
            <a:r>
              <a:rPr lang="en-US" sz="3556" spc="177">
                <a:solidFill>
                  <a:srgbClr val="3EDAD8"/>
                </a:solidFill>
                <a:latin typeface="Aileron Heavy"/>
              </a:rPr>
              <a:t>OR DISSATISFIED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117920" y="565455"/>
            <a:ext cx="4361423" cy="653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3"/>
              </a:lnSpc>
            </a:pPr>
            <a:r>
              <a:rPr lang="en-US" sz="4056" spc="202">
                <a:solidFill>
                  <a:srgbClr val="3EDAD8"/>
                </a:solidFill>
                <a:latin typeface="Aileron Heavy"/>
              </a:rPr>
              <a:t>AGE ALL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10338271" y="1241272"/>
            <a:ext cx="3536180" cy="353618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1324610" y="0"/>
                  </a:moveTo>
                  <a:lnTo>
                    <a:pt x="0" y="0"/>
                  </a:lnTo>
                  <a:lnTo>
                    <a:pt x="0" y="5025390"/>
                  </a:lnTo>
                  <a:lnTo>
                    <a:pt x="1324610" y="6350000"/>
                  </a:lnTo>
                  <a:lnTo>
                    <a:pt x="6350000" y="635000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0338271" y="4777452"/>
            <a:ext cx="3437947" cy="3437947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1324610" y="0"/>
                  </a:moveTo>
                  <a:lnTo>
                    <a:pt x="0" y="0"/>
                  </a:lnTo>
                  <a:lnTo>
                    <a:pt x="0" y="5025390"/>
                  </a:lnTo>
                  <a:lnTo>
                    <a:pt x="1324610" y="6350000"/>
                  </a:lnTo>
                  <a:lnTo>
                    <a:pt x="6350000" y="635000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b="556"/>
          <a:stretch>
            <a:fillRect/>
          </a:stretch>
        </p:blipFill>
        <p:spPr>
          <a:xfrm>
            <a:off x="11124083" y="1241272"/>
            <a:ext cx="5304269" cy="707235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024425" y="1964359"/>
            <a:ext cx="5516712" cy="201719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 t="3017" b="5699"/>
          <a:stretch>
            <a:fillRect/>
          </a:stretch>
        </p:blipFill>
        <p:spPr>
          <a:xfrm>
            <a:off x="2583304" y="4963687"/>
            <a:ext cx="7274001" cy="306547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494620" y="949384"/>
            <a:ext cx="5046517" cy="545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83"/>
              </a:lnSpc>
            </a:pPr>
            <a:r>
              <a:rPr lang="en-US" sz="3371" spc="168">
                <a:solidFill>
                  <a:srgbClr val="3EDAD8"/>
                </a:solidFill>
                <a:latin typeface="Aileron Heavy"/>
              </a:rPr>
              <a:t>CUSTOMER TYPE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928547" y="1273860"/>
            <a:ext cx="4171136" cy="4072358"/>
            <a:chOff x="0" y="0"/>
            <a:chExt cx="6350000" cy="61996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199624"/>
            </a:xfrm>
            <a:custGeom>
              <a:avLst/>
              <a:gdLst/>
              <a:ahLst/>
              <a:cxnLst/>
              <a:rect l="l" t="t" r="r" b="b"/>
              <a:pathLst>
                <a:path w="6350000" h="6199624">
                  <a:moveTo>
                    <a:pt x="1324610" y="0"/>
                  </a:moveTo>
                  <a:lnTo>
                    <a:pt x="0" y="0"/>
                  </a:lnTo>
                  <a:lnTo>
                    <a:pt x="0" y="4875130"/>
                  </a:lnTo>
                  <a:lnTo>
                    <a:pt x="1324610" y="6199624"/>
                  </a:lnTo>
                  <a:lnTo>
                    <a:pt x="6350000" y="6199624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2099683" y="1446896"/>
            <a:ext cx="3998100" cy="3899322"/>
            <a:chOff x="0" y="0"/>
            <a:chExt cx="6350000" cy="61931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193115"/>
            </a:xfrm>
            <a:custGeom>
              <a:avLst/>
              <a:gdLst/>
              <a:ahLst/>
              <a:cxnLst/>
              <a:rect l="l" t="t" r="r" b="b"/>
              <a:pathLst>
                <a:path w="6350000" h="6193115">
                  <a:moveTo>
                    <a:pt x="1324610" y="0"/>
                  </a:moveTo>
                  <a:lnTo>
                    <a:pt x="0" y="0"/>
                  </a:lnTo>
                  <a:lnTo>
                    <a:pt x="0" y="4868626"/>
                  </a:lnTo>
                  <a:lnTo>
                    <a:pt x="1324610" y="6193115"/>
                  </a:lnTo>
                  <a:lnTo>
                    <a:pt x="6350000" y="6193115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8762" y="2063541"/>
            <a:ext cx="5315199" cy="712263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928547" y="5965391"/>
            <a:ext cx="5000970" cy="190238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43304" y="1273860"/>
            <a:ext cx="8354480" cy="325853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680960" y="1245285"/>
            <a:ext cx="4643002" cy="495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32"/>
              </a:lnSpc>
            </a:pPr>
            <a:r>
              <a:rPr lang="en-US" sz="3101" spc="155">
                <a:solidFill>
                  <a:srgbClr val="3EDAD8"/>
                </a:solidFill>
                <a:latin typeface="Aileron Heavy"/>
              </a:rPr>
              <a:t>TYPE OF TRAVEL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0379107" y="1136940"/>
            <a:ext cx="3143250" cy="3546666"/>
            <a:chOff x="0" y="0"/>
            <a:chExt cx="6350000" cy="71649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7164983"/>
            </a:xfrm>
            <a:custGeom>
              <a:avLst/>
              <a:gdLst/>
              <a:ahLst/>
              <a:cxnLst/>
              <a:rect l="l" t="t" r="r" b="b"/>
              <a:pathLst>
                <a:path w="6350000" h="7164983">
                  <a:moveTo>
                    <a:pt x="1324610" y="0"/>
                  </a:moveTo>
                  <a:lnTo>
                    <a:pt x="0" y="0"/>
                  </a:lnTo>
                  <a:lnTo>
                    <a:pt x="0" y="5839746"/>
                  </a:lnTo>
                  <a:lnTo>
                    <a:pt x="1324610" y="7164983"/>
                  </a:lnTo>
                  <a:lnTo>
                    <a:pt x="6350000" y="7164983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id="4" name="Group 4"/>
          <p:cNvGrpSpPr/>
          <p:nvPr/>
        </p:nvGrpSpPr>
        <p:grpSpPr>
          <a:xfrm rot="5400000">
            <a:off x="6891100" y="1860587"/>
            <a:ext cx="4114800" cy="3070922"/>
            <a:chOff x="0" y="0"/>
            <a:chExt cx="6350000" cy="473907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4739077"/>
            </a:xfrm>
            <a:custGeom>
              <a:avLst/>
              <a:gdLst/>
              <a:ahLst/>
              <a:cxnLst/>
              <a:rect l="l" t="t" r="r" b="b"/>
              <a:pathLst>
                <a:path w="6350000" h="4739077">
                  <a:moveTo>
                    <a:pt x="1324610" y="0"/>
                  </a:moveTo>
                  <a:lnTo>
                    <a:pt x="0" y="0"/>
                  </a:lnTo>
                  <a:lnTo>
                    <a:pt x="0" y="3415707"/>
                  </a:lnTo>
                  <a:lnTo>
                    <a:pt x="1324610" y="4739077"/>
                  </a:lnTo>
                  <a:lnTo>
                    <a:pt x="6350000" y="4739077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6" name="Group 6"/>
          <p:cNvGrpSpPr/>
          <p:nvPr/>
        </p:nvGrpSpPr>
        <p:grpSpPr>
          <a:xfrm rot="-5400000">
            <a:off x="13525982" y="1237420"/>
            <a:ext cx="3143250" cy="3345707"/>
            <a:chOff x="0" y="0"/>
            <a:chExt cx="6350000" cy="675900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759004"/>
            </a:xfrm>
            <a:custGeom>
              <a:avLst/>
              <a:gdLst/>
              <a:ahLst/>
              <a:cxnLst/>
              <a:rect l="l" t="t" r="r" b="b"/>
              <a:pathLst>
                <a:path w="6350000" h="6759004">
                  <a:moveTo>
                    <a:pt x="1324610" y="0"/>
                  </a:moveTo>
                  <a:lnTo>
                    <a:pt x="0" y="0"/>
                  </a:lnTo>
                  <a:lnTo>
                    <a:pt x="0" y="5434079"/>
                  </a:lnTo>
                  <a:lnTo>
                    <a:pt x="1324610" y="6759004"/>
                  </a:lnTo>
                  <a:lnTo>
                    <a:pt x="6350000" y="6759004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8" name="Group 8"/>
          <p:cNvGrpSpPr/>
          <p:nvPr/>
        </p:nvGrpSpPr>
        <p:grpSpPr>
          <a:xfrm rot="-5400000">
            <a:off x="13426149" y="2793627"/>
            <a:ext cx="3143250" cy="3345707"/>
            <a:chOff x="0" y="0"/>
            <a:chExt cx="6350000" cy="675900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759004"/>
            </a:xfrm>
            <a:custGeom>
              <a:avLst/>
              <a:gdLst/>
              <a:ahLst/>
              <a:cxnLst/>
              <a:rect l="l" t="t" r="r" b="b"/>
              <a:pathLst>
                <a:path w="6350000" h="6759004">
                  <a:moveTo>
                    <a:pt x="1324610" y="0"/>
                  </a:moveTo>
                  <a:lnTo>
                    <a:pt x="0" y="0"/>
                  </a:lnTo>
                  <a:lnTo>
                    <a:pt x="0" y="5434079"/>
                  </a:lnTo>
                  <a:lnTo>
                    <a:pt x="1324610" y="6759004"/>
                  </a:lnTo>
                  <a:lnTo>
                    <a:pt x="6350000" y="6759004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10079796" y="2693147"/>
            <a:ext cx="3143250" cy="3546666"/>
            <a:chOff x="0" y="0"/>
            <a:chExt cx="6350000" cy="716498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7164983"/>
            </a:xfrm>
            <a:custGeom>
              <a:avLst/>
              <a:gdLst/>
              <a:ahLst/>
              <a:cxnLst/>
              <a:rect l="l" t="t" r="r" b="b"/>
              <a:pathLst>
                <a:path w="6350000" h="7164983">
                  <a:moveTo>
                    <a:pt x="1324610" y="0"/>
                  </a:moveTo>
                  <a:lnTo>
                    <a:pt x="0" y="0"/>
                  </a:lnTo>
                  <a:lnTo>
                    <a:pt x="0" y="5839746"/>
                  </a:lnTo>
                  <a:lnTo>
                    <a:pt x="1324610" y="7164983"/>
                  </a:lnTo>
                  <a:lnTo>
                    <a:pt x="6350000" y="7164983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7104325" y="2627722"/>
            <a:ext cx="3719096" cy="3101670"/>
            <a:chOff x="0" y="0"/>
            <a:chExt cx="6350000" cy="529580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5295804"/>
            </a:xfrm>
            <a:custGeom>
              <a:avLst/>
              <a:gdLst/>
              <a:ahLst/>
              <a:cxnLst/>
              <a:rect l="l" t="t" r="r" b="b"/>
              <a:pathLst>
                <a:path w="6350000" h="5295804">
                  <a:moveTo>
                    <a:pt x="1324610" y="0"/>
                  </a:moveTo>
                  <a:lnTo>
                    <a:pt x="0" y="0"/>
                  </a:lnTo>
                  <a:lnTo>
                    <a:pt x="0" y="3972005"/>
                  </a:lnTo>
                  <a:lnTo>
                    <a:pt x="1324610" y="5295804"/>
                  </a:lnTo>
                  <a:lnTo>
                    <a:pt x="6350000" y="5295804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29290" y="2148595"/>
            <a:ext cx="9441170" cy="322110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329290" y="6471647"/>
            <a:ext cx="5449168" cy="2560452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rcRect b="2514"/>
          <a:stretch>
            <a:fillRect/>
          </a:stretch>
        </p:blipFill>
        <p:spPr>
          <a:xfrm>
            <a:off x="1517539" y="1254900"/>
            <a:ext cx="5183101" cy="6941662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729892" y="8261309"/>
            <a:ext cx="3989799" cy="644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4"/>
              </a:lnSpc>
            </a:pPr>
            <a:r>
              <a:rPr lang="en-US" sz="4026" spc="201">
                <a:solidFill>
                  <a:srgbClr val="3EDAD8"/>
                </a:solidFill>
                <a:latin typeface="Aileron Heavy"/>
              </a:rPr>
              <a:t>CLASS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3433693" y="2346824"/>
            <a:ext cx="3143250" cy="314325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1324610" y="0"/>
                  </a:moveTo>
                  <a:lnTo>
                    <a:pt x="0" y="0"/>
                  </a:lnTo>
                  <a:lnTo>
                    <a:pt x="0" y="5025390"/>
                  </a:lnTo>
                  <a:lnTo>
                    <a:pt x="1324610" y="6350000"/>
                  </a:lnTo>
                  <a:lnTo>
                    <a:pt x="6350000" y="635000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4" name="Group 4"/>
          <p:cNvGrpSpPr/>
          <p:nvPr/>
        </p:nvGrpSpPr>
        <p:grpSpPr>
          <a:xfrm rot="5400000">
            <a:off x="13433693" y="5490074"/>
            <a:ext cx="3143250" cy="314325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1324610" y="0"/>
                  </a:moveTo>
                  <a:lnTo>
                    <a:pt x="0" y="0"/>
                  </a:lnTo>
                  <a:lnTo>
                    <a:pt x="0" y="5025390"/>
                  </a:lnTo>
                  <a:lnTo>
                    <a:pt x="1324610" y="6350000"/>
                  </a:lnTo>
                  <a:lnTo>
                    <a:pt x="6350000" y="635000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926986" y="2346824"/>
            <a:ext cx="7016044" cy="6286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341813" y="8809303"/>
            <a:ext cx="14235130" cy="439938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711057" y="4878892"/>
            <a:ext cx="3143250" cy="2277853"/>
            <a:chOff x="0" y="0"/>
            <a:chExt cx="6350000" cy="460172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4601723"/>
            </a:xfrm>
            <a:custGeom>
              <a:avLst/>
              <a:gdLst/>
              <a:ahLst/>
              <a:cxnLst/>
              <a:rect l="l" t="t" r="r" b="b"/>
              <a:pathLst>
                <a:path w="6350000" h="4601723">
                  <a:moveTo>
                    <a:pt x="1324610" y="0"/>
                  </a:moveTo>
                  <a:lnTo>
                    <a:pt x="0" y="0"/>
                  </a:lnTo>
                  <a:lnTo>
                    <a:pt x="0" y="3278458"/>
                  </a:lnTo>
                  <a:lnTo>
                    <a:pt x="1324610" y="4601723"/>
                  </a:lnTo>
                  <a:lnTo>
                    <a:pt x="6350000" y="4601723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10" name="Group 10"/>
          <p:cNvGrpSpPr/>
          <p:nvPr/>
        </p:nvGrpSpPr>
        <p:grpSpPr>
          <a:xfrm rot="-5400000">
            <a:off x="1711057" y="1735642"/>
            <a:ext cx="3143250" cy="314325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1324610" y="0"/>
                  </a:moveTo>
                  <a:lnTo>
                    <a:pt x="0" y="0"/>
                  </a:lnTo>
                  <a:lnTo>
                    <a:pt x="0" y="5025390"/>
                  </a:lnTo>
                  <a:lnTo>
                    <a:pt x="1324610" y="6350000"/>
                  </a:lnTo>
                  <a:lnTo>
                    <a:pt x="6350000" y="635000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 r="74660"/>
          <a:stretch>
            <a:fillRect/>
          </a:stretch>
        </p:blipFill>
        <p:spPr>
          <a:xfrm>
            <a:off x="2341813" y="1735642"/>
            <a:ext cx="1325488" cy="542110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718027" y="1132976"/>
            <a:ext cx="12541273" cy="355552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3806557" y="8107893"/>
            <a:ext cx="4845229" cy="525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8"/>
              </a:lnSpc>
            </a:pPr>
            <a:r>
              <a:rPr lang="en-US" sz="3237" spc="161">
                <a:solidFill>
                  <a:srgbClr val="3EDAD8"/>
                </a:solidFill>
                <a:latin typeface="Aileron Heavy"/>
              </a:rPr>
              <a:t>FLIGHT DISTANCE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11057" y="1090071"/>
            <a:ext cx="4191000" cy="4501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800" spc="139">
                <a:solidFill>
                  <a:srgbClr val="3EDAD8"/>
                </a:solidFill>
                <a:latin typeface="Aileron Heavy"/>
              </a:rPr>
              <a:t>TOTAL DELAY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rcRect l="57508"/>
          <a:stretch>
            <a:fillRect/>
          </a:stretch>
        </p:blipFill>
        <p:spPr>
          <a:xfrm>
            <a:off x="3657776" y="1735642"/>
            <a:ext cx="2222678" cy="54211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71950" y="4051863"/>
            <a:ext cx="3143250" cy="314325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1324610" y="0"/>
                  </a:moveTo>
                  <a:lnTo>
                    <a:pt x="0" y="0"/>
                  </a:lnTo>
                  <a:lnTo>
                    <a:pt x="0" y="5025390"/>
                  </a:lnTo>
                  <a:lnTo>
                    <a:pt x="1324610" y="6350000"/>
                  </a:lnTo>
                  <a:lnTo>
                    <a:pt x="6350000" y="635000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14116050" y="1539075"/>
            <a:ext cx="3143250" cy="314325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1324610" y="0"/>
                  </a:moveTo>
                  <a:lnTo>
                    <a:pt x="0" y="0"/>
                  </a:lnTo>
                  <a:lnTo>
                    <a:pt x="0" y="5025390"/>
                  </a:lnTo>
                  <a:lnTo>
                    <a:pt x="1324610" y="6350000"/>
                  </a:lnTo>
                  <a:lnTo>
                    <a:pt x="6350000" y="635000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6" name="Group 6"/>
          <p:cNvGrpSpPr/>
          <p:nvPr/>
        </p:nvGrpSpPr>
        <p:grpSpPr>
          <a:xfrm rot="5400000">
            <a:off x="1028700" y="4051863"/>
            <a:ext cx="3143250" cy="314325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1324610" y="0"/>
                  </a:moveTo>
                  <a:lnTo>
                    <a:pt x="0" y="0"/>
                  </a:lnTo>
                  <a:lnTo>
                    <a:pt x="0" y="5025390"/>
                  </a:lnTo>
                  <a:lnTo>
                    <a:pt x="1324610" y="6350000"/>
                  </a:lnTo>
                  <a:lnTo>
                    <a:pt x="6350000" y="635000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8" name="Group 8"/>
          <p:cNvGrpSpPr/>
          <p:nvPr/>
        </p:nvGrpSpPr>
        <p:grpSpPr>
          <a:xfrm rot="5400000">
            <a:off x="10972800" y="1539075"/>
            <a:ext cx="3143250" cy="314325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1324610" y="0"/>
                  </a:moveTo>
                  <a:lnTo>
                    <a:pt x="0" y="0"/>
                  </a:lnTo>
                  <a:lnTo>
                    <a:pt x="0" y="5025390"/>
                  </a:lnTo>
                  <a:lnTo>
                    <a:pt x="1324610" y="6350000"/>
                  </a:lnTo>
                  <a:lnTo>
                    <a:pt x="6350000" y="635000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4722207"/>
            <a:ext cx="6286500" cy="427415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972800" y="2169255"/>
            <a:ext cx="6286500" cy="435972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 l="19887"/>
          <a:stretch>
            <a:fillRect/>
          </a:stretch>
        </p:blipFill>
        <p:spPr>
          <a:xfrm>
            <a:off x="1028700" y="2502444"/>
            <a:ext cx="7918439" cy="1216512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rcRect l="17039"/>
          <a:stretch>
            <a:fillRect/>
          </a:stretch>
        </p:blipFill>
        <p:spPr>
          <a:xfrm>
            <a:off x="8225241" y="6631300"/>
            <a:ext cx="9034059" cy="1127625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028700" y="1262063"/>
            <a:ext cx="4191000" cy="907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800" spc="139">
                <a:solidFill>
                  <a:srgbClr val="3EDAD8"/>
                </a:solidFill>
                <a:latin typeface="Aileron Heavy"/>
              </a:rPr>
              <a:t>INFLIGHT WIFI SERVICE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068300" y="8089058"/>
            <a:ext cx="4191000" cy="907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800" spc="139">
                <a:solidFill>
                  <a:srgbClr val="3EDAD8"/>
                </a:solidFill>
                <a:latin typeface="Aileron Heavy"/>
              </a:rPr>
              <a:t>DEPARTURE/ARRIVAL TIME CONVENIENT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326</Words>
  <Application>Microsoft Office PowerPoint</Application>
  <PresentationFormat>Custom</PresentationFormat>
  <Paragraphs>83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Aileron Heavy</vt:lpstr>
      <vt:lpstr>Arial</vt:lpstr>
      <vt:lpstr>Aileron Regular</vt:lpstr>
      <vt:lpstr>Lovelo Line Bold</vt:lpstr>
      <vt:lpstr>Aileron Heavy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Passenger Satisfaction</dc:title>
  <cp:lastModifiedBy>Daniel Parinussa</cp:lastModifiedBy>
  <cp:revision>2</cp:revision>
  <dcterms:created xsi:type="dcterms:W3CDTF">2006-08-16T00:00:00Z</dcterms:created>
  <dcterms:modified xsi:type="dcterms:W3CDTF">2022-06-14T09:12:59Z</dcterms:modified>
  <dc:identifier>DAFDdy8tfBo</dc:identifier>
</cp:coreProperties>
</file>