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272" r:id="rId5"/>
    <p:sldId id="271" r:id="rId6"/>
    <p:sldId id="268" r:id="rId7"/>
    <p:sldId id="266" r:id="rId8"/>
    <p:sldId id="263" r:id="rId9"/>
    <p:sldId id="264" r:id="rId10"/>
    <p:sldId id="267" r:id="rId1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2113A"/>
    <a:srgbClr val="FFFF00"/>
    <a:srgbClr val="00FFFF"/>
    <a:srgbClr val="002A6C"/>
    <a:srgbClr val="CCFFCC"/>
    <a:srgbClr val="FFDBB7"/>
    <a:srgbClr val="002060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6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9FABC-5BFE-4D74-B2ED-8EBC8BDD7C36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65797-4C02-4C7D-A8D4-861680B1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BE56A10F-4092-4814-9C10-42F6D737B3CB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9BFB4BC-0FD8-4817-87FE-A75ED96DA4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</a:defRPr>
            </a:lvl1pPr>
            <a:lvl2pPr marL="731094" indent="-281190">
              <a:defRPr sz="2700">
                <a:solidFill>
                  <a:schemeClr val="tx1"/>
                </a:solidFill>
                <a:latin typeface="Arial" charset="0"/>
              </a:defRPr>
            </a:lvl2pPr>
            <a:lvl3pPr marL="1124761" indent="-224953">
              <a:defRPr sz="2700">
                <a:solidFill>
                  <a:schemeClr val="tx1"/>
                </a:solidFill>
                <a:latin typeface="Arial" charset="0"/>
              </a:defRPr>
            </a:lvl3pPr>
            <a:lvl4pPr marL="1574664" indent="-224953">
              <a:defRPr sz="2700">
                <a:solidFill>
                  <a:schemeClr val="tx1"/>
                </a:solidFill>
                <a:latin typeface="Arial" charset="0"/>
              </a:defRPr>
            </a:lvl4pPr>
            <a:lvl5pPr marL="2024569" indent="-224953">
              <a:defRPr sz="2700">
                <a:solidFill>
                  <a:schemeClr val="tx1"/>
                </a:solidFill>
                <a:latin typeface="Arial" charset="0"/>
              </a:defRPr>
            </a:lvl5pPr>
            <a:lvl6pPr marL="2474474" indent="-22495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6pPr>
            <a:lvl7pPr marL="2924378" indent="-22495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7pPr>
            <a:lvl8pPr marL="3374282" indent="-22495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8pPr>
            <a:lvl9pPr marL="3824187" indent="-22495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8717E7C-C097-4CC9-AD73-B53C4620FFE7}" type="slidenum">
              <a:rPr lang="en-US" sz="1200">
                <a:solidFill>
                  <a:prstClr val="black"/>
                </a:solidFill>
                <a:latin typeface="Times"/>
              </a:rPr>
              <a:pPr/>
              <a:t>5</a:t>
            </a:fld>
            <a:endParaRPr lang="en-US" sz="1200" dirty="0">
              <a:solidFill>
                <a:prstClr val="black"/>
              </a:solidFill>
              <a:latin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6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52400" y="1752600"/>
            <a:ext cx="89916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50195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17526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1905000"/>
            <a:ext cx="152400" cy="4953000"/>
          </a:xfrm>
          <a:prstGeom prst="rect">
            <a:avLst/>
          </a:prstGeom>
          <a:solidFill>
            <a:srgbClr val="002A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7" name="Picture 2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455613" y="455613"/>
            <a:ext cx="3005137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DF3623A-DEC3-4A81-9C49-7E10C7284A28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800" dirty="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7458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16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0AC61C4-1DE6-439F-934A-D2EFD40D07A3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1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6723692-6C20-4331-9D0E-6EF8086BF90B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7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4D12D6C-6D1F-4F6A-BA03-783FF2199230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2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6E01AFE-25C8-48B8-A474-2DB7A2835DCF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09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7C7FA82-17CB-4930-A66F-6EC80D1BE948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98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785920-97C9-4854-996F-9B625E575AF8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3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75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87F277-E15B-4C02-8815-4DCCE70A8E2C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59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E0E2FCB-19E5-40F8-84E3-90ED12234CA4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68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15E745-4D4D-472A-ADED-DDA1FCE09AFB}" type="slidenum">
              <a:rPr lang="en-US" sz="2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7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9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8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9CC3-1937-4DC7-9827-4DFF6C0525DD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2A16-77B3-4D75-9C12-13BC9B932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6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0" y="997792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0" y="1150192"/>
            <a:ext cx="152400" cy="5707808"/>
          </a:xfrm>
          <a:prstGeom prst="rect">
            <a:avLst/>
          </a:prstGeom>
          <a:solidFill>
            <a:srgbClr val="002A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2A6C"/>
              </a:solidFill>
              <a:latin typeface="Times"/>
            </a:endParaRPr>
          </a:p>
        </p:txBody>
      </p:sp>
      <p:pic>
        <p:nvPicPr>
          <p:cNvPr id="1033" name="Picture 2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166631" y="150966"/>
            <a:ext cx="2422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85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197418"/>
            <a:ext cx="9144000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USAID’s Open Data Policy</a:t>
            </a:r>
          </a:p>
          <a:p>
            <a:pPr algn="ctr"/>
            <a:r>
              <a:rPr lang="en-US" sz="2400" b="1" dirty="0" smtClean="0"/>
              <a:t>ADS 579 – Development Data</a:t>
            </a:r>
          </a:p>
          <a:p>
            <a:pPr algn="ctr"/>
            <a:endParaRPr lang="en-US" sz="1050" b="1" dirty="0" smtClean="0"/>
          </a:p>
          <a:p>
            <a:pPr algn="ctr"/>
            <a:r>
              <a:rPr lang="en-US" sz="2400" b="1" dirty="0" smtClean="0"/>
              <a:t>White House Office of Science and Technology Policy</a:t>
            </a:r>
          </a:p>
          <a:p>
            <a:pPr algn="ctr"/>
            <a:r>
              <a:rPr lang="en-US" sz="2400" b="1" dirty="0" smtClean="0"/>
              <a:t>October 21, 2014</a:t>
            </a:r>
          </a:p>
          <a:p>
            <a:pPr algn="ctr"/>
            <a:endParaRPr lang="en-US" sz="600" b="1" dirty="0" smtClean="0"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166631" y="150966"/>
            <a:ext cx="2422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995"/>
            <a:ext cx="9144000" cy="41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695510"/>
            <a:ext cx="79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“We partner to end extreme poverty and to promote resilient, democratic societies, while advancing our security and prosperity.”  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2887" y="12954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Mission Statement: </a:t>
            </a:r>
            <a:endParaRPr lang="en-US" sz="20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02" y="2590800"/>
            <a:ext cx="6282173" cy="4040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7000"/>
            <a:ext cx="304800" cy="304800"/>
          </a:xfr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12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7000"/>
            <a:ext cx="304800" cy="304800"/>
          </a:xfr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12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44" y="1905000"/>
            <a:ext cx="6090920" cy="4568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2886" y="1295400"/>
            <a:ext cx="701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Illustrative Data Collection / Data Storage Location: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4913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-Turn Arrow 21"/>
          <p:cNvSpPr/>
          <p:nvPr/>
        </p:nvSpPr>
        <p:spPr bwMode="auto">
          <a:xfrm rot="16200000">
            <a:off x="2187971" y="3235394"/>
            <a:ext cx="3886200" cy="829018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Multiply 5"/>
          <p:cNvSpPr/>
          <p:nvPr/>
        </p:nvSpPr>
        <p:spPr bwMode="auto">
          <a:xfrm>
            <a:off x="3286711" y="3088379"/>
            <a:ext cx="1114479" cy="1406512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U-Turn Arrow 20"/>
          <p:cNvSpPr/>
          <p:nvPr/>
        </p:nvSpPr>
        <p:spPr bwMode="auto">
          <a:xfrm rot="5400000">
            <a:off x="4141353" y="3295560"/>
            <a:ext cx="3886200" cy="829018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9" y="5701637"/>
            <a:ext cx="809535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304800" cy="304800"/>
          </a:xfr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12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94" y="3578754"/>
            <a:ext cx="1182178" cy="522209"/>
          </a:xfrm>
          <a:prstGeom prst="rect">
            <a:avLst/>
          </a:prstGeom>
        </p:spPr>
      </p:pic>
      <p:pic>
        <p:nvPicPr>
          <p:cNvPr id="2054" name="Picture 6" descr="C:\Users\bpustejovsky\AppData\Local\Microsoft\Windows\Temporary Internet Files\Content.IE5\R5PMD3E7\MP90039009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94" y="5143838"/>
            <a:ext cx="965979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29" y="2487650"/>
            <a:ext cx="858508" cy="8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89" y="4280926"/>
            <a:ext cx="913069" cy="609600"/>
          </a:xfrm>
          <a:prstGeom prst="rect">
            <a:avLst/>
          </a:prstGeom>
        </p:spPr>
      </p:pic>
      <p:pic>
        <p:nvPicPr>
          <p:cNvPr id="1043" name="Picture 19" descr="http://www.povertytools.org/moodle/file.php/1/course_files/images/USAID_logo_circl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22" y="1252064"/>
            <a:ext cx="1099922" cy="123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774816" y="2687986"/>
            <a:ext cx="1981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Grants, contracts, cooperative agreements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89034" y="3578754"/>
            <a:ext cx="11527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Implementing partners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878872" y="4428861"/>
            <a:ext cx="17730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International development programs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346316" y="5257638"/>
            <a:ext cx="838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Program data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1249132"/>
            <a:ext cx="286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Pre-Policy Data Flow: </a:t>
            </a:r>
            <a:endParaRPr lang="en-US" sz="2000" b="1" u="sng" dirty="0"/>
          </a:p>
        </p:txBody>
      </p:sp>
      <p:sp>
        <p:nvSpPr>
          <p:cNvPr id="17" name="U-Turn Arrow 16"/>
          <p:cNvSpPr/>
          <p:nvPr/>
        </p:nvSpPr>
        <p:spPr bwMode="auto">
          <a:xfrm rot="16200000">
            <a:off x="1226081" y="3235393"/>
            <a:ext cx="3886200" cy="829018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2" descr="C:\Users\bpustejovsky\AppData\Local\Microsoft\Windows\Temporary Internet Files\Content.IE5\T5WNIW1P\MC900432599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360" y="3305577"/>
            <a:ext cx="1068562" cy="10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725" y="3406914"/>
            <a:ext cx="1908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Narrative Reports via </a:t>
            </a:r>
          </a:p>
          <a:p>
            <a:pPr algn="ctr"/>
            <a:r>
              <a:rPr lang="en-US" sz="1100" dirty="0" smtClean="0"/>
              <a:t>Development Experience Clearinghouse</a:t>
            </a:r>
          </a:p>
          <a:p>
            <a:pPr algn="ctr"/>
            <a:r>
              <a:rPr lang="en-US" sz="1100" dirty="0" smtClean="0"/>
              <a:t>(dec.usaid.gov)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09725" y="5103750"/>
            <a:ext cx="1908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Aggregate data captured in corporate systems. - Raw datasets generally not </a:t>
            </a:r>
            <a:r>
              <a:rPr lang="en-US" sz="1100" dirty="0" smtClean="0"/>
              <a:t>included in central systems.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29" idx="3"/>
          </p:cNvCxnSpPr>
          <p:nvPr/>
        </p:nvCxnSpPr>
        <p:spPr bwMode="auto">
          <a:xfrm flipV="1">
            <a:off x="2618087" y="4280930"/>
            <a:ext cx="898585" cy="1207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61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0800"/>
            <a:ext cx="685800" cy="448574"/>
          </a:xfrm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12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456" y="1320301"/>
            <a:ext cx="1590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USAID - Funded Data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04823" y="1334682"/>
            <a:ext cx="135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Access Challenges</a:t>
            </a:r>
            <a:endParaRPr lang="en-US" sz="1400" b="1" dirty="0"/>
          </a:p>
        </p:txBody>
      </p:sp>
      <p:pic>
        <p:nvPicPr>
          <p:cNvPr id="1028" name="Picture 4" descr="C:\Users\bpustejovsky\AppData\Local\Microsoft\Windows\Temporary Internet Files\Content.IE5\UL80R71G\MP90034187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1" y="1905000"/>
            <a:ext cx="1752287" cy="24333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237257" y="4522376"/>
            <a:ext cx="2359794" cy="2110787"/>
            <a:chOff x="237257" y="4522376"/>
            <a:chExt cx="2359794" cy="2110787"/>
          </a:xfrm>
        </p:grpSpPr>
        <p:sp>
          <p:nvSpPr>
            <p:cNvPr id="14" name="TextBox 13"/>
            <p:cNvSpPr txBox="1"/>
            <p:nvPr/>
          </p:nvSpPr>
          <p:spPr>
            <a:xfrm rot="21225155">
              <a:off x="237257" y="4614708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Cluster Samples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996192">
              <a:off x="827066" y="5151406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Facility Surveys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20666757">
              <a:off x="1321334" y="5528886"/>
              <a:ext cx="1207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School Attendance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613149">
              <a:off x="244790" y="6171498"/>
              <a:ext cx="1207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Economic Assessments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20921461">
              <a:off x="1333507" y="6133717"/>
              <a:ext cx="1207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Operations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95030">
              <a:off x="1389516" y="4522376"/>
              <a:ext cx="1207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Baseline Household Surveys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850214">
              <a:off x="299806" y="5561100"/>
              <a:ext cx="1207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Monitoring Data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33338" y="1897757"/>
            <a:ext cx="1554480" cy="4908637"/>
            <a:chOff x="3093720" y="1897757"/>
            <a:chExt cx="1554480" cy="49086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72781"/>
            <a:stretch/>
          </p:blipFill>
          <p:spPr>
            <a:xfrm>
              <a:off x="3093720" y="1897757"/>
              <a:ext cx="1554480" cy="4908637"/>
            </a:xfrm>
            <a:prstGeom prst="rect">
              <a:avLst/>
            </a:prstGeom>
          </p:spPr>
        </p:pic>
        <p:grpSp>
          <p:nvGrpSpPr>
            <p:cNvPr id="50" name="Group 49"/>
            <p:cNvGrpSpPr/>
            <p:nvPr/>
          </p:nvGrpSpPr>
          <p:grpSpPr>
            <a:xfrm>
              <a:off x="3269611" y="2192506"/>
              <a:ext cx="1202698" cy="4400585"/>
              <a:chOff x="2747856" y="2133600"/>
              <a:chExt cx="1202698" cy="4505988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892005" y="2133600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Ownership Questions</a:t>
                </a:r>
                <a:endParaRPr 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747856" y="2942465"/>
                <a:ext cx="1202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Specification of Deliverables</a:t>
                </a:r>
                <a:endParaRPr lang="en-US" sz="12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892005" y="6177923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Definition of Data</a:t>
                </a:r>
                <a:endParaRPr lang="en-US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892005" y="5369060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Business Processes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15805" y="3751330"/>
                <a:ext cx="10668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Joint Funding</a:t>
                </a:r>
                <a:endParaRPr lang="en-US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853905" y="4560195"/>
                <a:ext cx="9906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Data Quality</a:t>
                </a:r>
                <a:endParaRPr lang="en-US" sz="1200" dirty="0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5052283" y="133468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USAID’s Open Data Policy</a:t>
            </a:r>
            <a:endParaRPr lang="en-US" sz="1400" b="1" dirty="0"/>
          </a:p>
        </p:txBody>
      </p:sp>
      <p:pic>
        <p:nvPicPr>
          <p:cNvPr id="1029" name="Picture 5" descr="C:\Users\bpustejovsky\AppData\Local\Microsoft\Windows\Temporary Internet Files\Content.IE5\UL80R71G\MP900442417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81" y="3192480"/>
            <a:ext cx="1292605" cy="195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124700" y="2921168"/>
            <a:ext cx="152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A6C"/>
                </a:solidFill>
              </a:rPr>
              <a:t>Science</a:t>
            </a:r>
          </a:p>
          <a:p>
            <a:pPr algn="ctr"/>
            <a:endParaRPr lang="en-US" sz="1400" b="1" dirty="0" smtClean="0">
              <a:solidFill>
                <a:srgbClr val="002A6C"/>
              </a:solidFill>
            </a:endParaRPr>
          </a:p>
          <a:p>
            <a:pPr algn="ctr"/>
            <a:endParaRPr lang="en-US" sz="1400" b="1" dirty="0" smtClean="0"/>
          </a:p>
          <a:p>
            <a:pPr algn="ctr"/>
            <a:r>
              <a:rPr lang="en-US" b="1" dirty="0" smtClean="0">
                <a:solidFill>
                  <a:srgbClr val="C2113A"/>
                </a:solidFill>
              </a:rPr>
              <a:t>Technology</a:t>
            </a:r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b="1" dirty="0">
                <a:solidFill>
                  <a:srgbClr val="002A6C"/>
                </a:solidFill>
              </a:rPr>
              <a:t>Innovation</a:t>
            </a:r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b="1" dirty="0">
                <a:solidFill>
                  <a:srgbClr val="C2113A"/>
                </a:solidFill>
              </a:rPr>
              <a:t>Partnership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24700" y="132030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USAID Priorities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443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7000"/>
            <a:ext cx="304800" cy="304800"/>
          </a:xfr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12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989" y="1219200"/>
            <a:ext cx="1133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WHAT</a:t>
            </a:r>
            <a:r>
              <a:rPr lang="en-US" sz="2000" b="1" dirty="0" smtClean="0"/>
              <a:t> </a:t>
            </a:r>
            <a:endParaRPr lang="en-US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38001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USAID’s Open Data Policy: </a:t>
            </a:r>
            <a:endParaRPr lang="en-US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71772" y="2038111"/>
            <a:ext cx="781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Defines USAID’s Data Governance Structure</a:t>
            </a:r>
          </a:p>
          <a:p>
            <a:pPr marL="800100" lvl="1" indent="-342900">
              <a:buSzPct val="71000"/>
              <a:buFont typeface="Courier New" panose="02070309020205020404" pitchFamily="49" charset="0"/>
              <a:buChar char="o"/>
            </a:pPr>
            <a:r>
              <a:rPr lang="en-US" b="1" dirty="0" smtClean="0"/>
              <a:t>Information </a:t>
            </a:r>
            <a:r>
              <a:rPr lang="en-US" b="1" dirty="0"/>
              <a:t>Governance Committee </a:t>
            </a:r>
            <a:r>
              <a:rPr lang="en-US" b="1" dirty="0" smtClean="0"/>
              <a:t>(InfoGov).  Executive level committee to ensure Agency-wide buy-in and coordination.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1772" y="3167309"/>
            <a:ext cx="74570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 smtClean="0">
                <a:solidFill>
                  <a:srgbClr val="C00000"/>
                </a:solidFill>
              </a:rPr>
              <a:t>Establishes Data Submission Mechanism via the Development Data Library (DDL)</a:t>
            </a:r>
          </a:p>
          <a:p>
            <a:pPr marL="800100" lvl="1" indent="-342900">
              <a:buSzPct val="71000"/>
              <a:buFont typeface="Courier New" panose="02070309020205020404" pitchFamily="49" charset="0"/>
              <a:buChar char="o"/>
            </a:pPr>
            <a:r>
              <a:rPr lang="en-US" b="1" dirty="0" smtClean="0"/>
              <a:t>Repository of USAID-funded data at </a:t>
            </a:r>
            <a:r>
              <a:rPr lang="en-US" b="1" dirty="0" smtClean="0">
                <a:solidFill>
                  <a:srgbClr val="0000FF"/>
                </a:solidFill>
              </a:rPr>
              <a:t>www.usaid.gov/data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1772" y="4327285"/>
            <a:ext cx="7457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 smtClean="0">
                <a:solidFill>
                  <a:srgbClr val="C00000"/>
                </a:solidFill>
              </a:rPr>
              <a:t>Outlines Standard Data Clearance </a:t>
            </a:r>
            <a:r>
              <a:rPr lang="en-US" sz="2000" b="1" dirty="0">
                <a:solidFill>
                  <a:srgbClr val="C00000"/>
                </a:solidFill>
              </a:rPr>
              <a:t>P</a:t>
            </a:r>
            <a:r>
              <a:rPr lang="en-US" sz="2000" b="1" dirty="0" smtClean="0">
                <a:solidFill>
                  <a:srgbClr val="C00000"/>
                </a:solidFill>
              </a:rPr>
              <a:t>rocess</a:t>
            </a:r>
          </a:p>
          <a:p>
            <a:pPr marL="800100" lvl="1" indent="-342900">
              <a:buSzPct val="71000"/>
              <a:buFont typeface="Courier New" panose="02070309020205020404" pitchFamily="49" charset="0"/>
              <a:buChar char="o"/>
            </a:pPr>
            <a:r>
              <a:rPr lang="en-US" b="1" dirty="0" smtClean="0"/>
              <a:t>Reviews for privacy, personal security, and operational sensitivity, etc.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961" y="5456483"/>
            <a:ext cx="74570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C00000"/>
                </a:solidFill>
              </a:rPr>
              <a:t>Creates Data Stewards in Every USAID Operating </a:t>
            </a:r>
            <a:r>
              <a:rPr lang="en-US" sz="2000" b="1" dirty="0">
                <a:solidFill>
                  <a:srgbClr val="C00000"/>
                </a:solidFill>
              </a:rPr>
              <a:t>U</a:t>
            </a:r>
            <a:r>
              <a:rPr lang="en-US" sz="2000" b="1" dirty="0" smtClean="0">
                <a:solidFill>
                  <a:srgbClr val="C00000"/>
                </a:solidFill>
              </a:rPr>
              <a:t>nit</a:t>
            </a:r>
          </a:p>
          <a:p>
            <a:pPr marL="800100" lvl="1" indent="-342900">
              <a:buSzPct val="71000"/>
              <a:buFont typeface="Courier New" panose="02070309020205020404" pitchFamily="49" charset="0"/>
              <a:buChar char="o"/>
            </a:pPr>
            <a:r>
              <a:rPr lang="en-US" b="1" dirty="0" smtClean="0"/>
              <a:t>Local policy expert; provides guidance on data clearance.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7000"/>
            <a:ext cx="304800" cy="304800"/>
          </a:xfr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12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989" y="1219200"/>
            <a:ext cx="1133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HOW</a:t>
            </a:r>
            <a:endParaRPr lang="en-US" sz="2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23976" y="1639438"/>
            <a:ext cx="79866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 startAt="4"/>
              <a:defRPr sz="2000" b="1">
                <a:solidFill>
                  <a:srgbClr val="C00000"/>
                </a:solidFill>
              </a:defRPr>
            </a:lvl1pPr>
            <a:lvl2pPr marL="800100" lvl="1" indent="-342900">
              <a:buSzPct val="71000"/>
              <a:buFont typeface="Courier New" panose="02070309020205020404" pitchFamily="49" charset="0"/>
              <a:buChar char="o"/>
              <a:defRPr b="1"/>
            </a:lvl2pPr>
          </a:lstStyle>
          <a:p>
            <a:pPr>
              <a:buFont typeface="+mj-lt"/>
              <a:buAutoNum type="arabicPeriod"/>
            </a:pPr>
            <a:r>
              <a:rPr lang="en-US" sz="1800" dirty="0" smtClean="0"/>
              <a:t>Procurement Language </a:t>
            </a:r>
            <a:endParaRPr lang="en-US" sz="1800" dirty="0"/>
          </a:p>
          <a:p>
            <a:pPr>
              <a:buAutoNum type="arabicPeriod"/>
            </a:pPr>
            <a:endParaRPr lang="en-US" sz="1000" dirty="0"/>
          </a:p>
          <a:p>
            <a:pPr lvl="1"/>
            <a:r>
              <a:rPr lang="en-US" sz="1600" dirty="0" smtClean="0"/>
              <a:t>Effective for contracts, grants, cooperative agreements issued on or after October 1, 2014:</a:t>
            </a:r>
          </a:p>
          <a:p>
            <a:pPr lvl="1"/>
            <a:endParaRPr lang="en-US" sz="1600" dirty="0"/>
          </a:p>
          <a:p>
            <a:pPr marL="803275" lvl="3"/>
            <a:r>
              <a:rPr lang="en-US" sz="1600" b="0" i="1" dirty="0"/>
              <a:t>The </a:t>
            </a:r>
            <a:r>
              <a:rPr lang="en-US" sz="1600" b="0" i="1" dirty="0" smtClean="0"/>
              <a:t>Contractor / recipient </a:t>
            </a:r>
            <a:r>
              <a:rPr lang="en-US" sz="1600" b="0" i="1" dirty="0"/>
              <a:t>must submit to the Development Data Library (DDL), at </a:t>
            </a:r>
            <a:r>
              <a:rPr lang="en-US" sz="1600" b="0" i="1" dirty="0" smtClean="0">
                <a:solidFill>
                  <a:srgbClr val="0000FF"/>
                </a:solidFill>
              </a:rPr>
              <a:t>www.usaid.gov/data</a:t>
            </a:r>
            <a:r>
              <a:rPr lang="en-US" sz="1600" b="0" i="1" dirty="0" smtClean="0"/>
              <a:t>, </a:t>
            </a:r>
            <a:r>
              <a:rPr lang="en-US" sz="1600" b="0" i="1" dirty="0"/>
              <a:t>in a machine-readable, non-proprietary format, a </a:t>
            </a:r>
            <a:r>
              <a:rPr lang="en-US" sz="1600" b="0" i="1" dirty="0" smtClean="0"/>
              <a:t>copy </a:t>
            </a:r>
            <a:r>
              <a:rPr lang="en-US" sz="1600" b="0" i="1" dirty="0"/>
              <a:t>of any Dataset created or obtained in performance of this award, </a:t>
            </a:r>
            <a:r>
              <a:rPr lang="en-US" sz="1600" b="0" i="1" dirty="0" smtClean="0"/>
              <a:t>including </a:t>
            </a:r>
            <a:r>
              <a:rPr lang="en-US" sz="1600" b="0" i="1" dirty="0"/>
              <a:t>Datasets produced by a subcontractor at any tier.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976" y="4188027"/>
            <a:ext cx="79866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 startAt="4"/>
              <a:defRPr sz="2000" b="1">
                <a:solidFill>
                  <a:srgbClr val="C00000"/>
                </a:solidFill>
              </a:defRPr>
            </a:lvl1pPr>
            <a:lvl2pPr marL="800100" lvl="1" indent="-342900">
              <a:buSzPct val="71000"/>
              <a:buFont typeface="Courier New" panose="02070309020205020404" pitchFamily="49" charset="0"/>
              <a:buChar char="o"/>
              <a:defRPr b="1"/>
            </a:lvl2pPr>
          </a:lstStyle>
          <a:p>
            <a:pPr>
              <a:buFont typeface="+mj-lt"/>
              <a:buAutoNum type="arabicPeriod" startAt="2"/>
            </a:pPr>
            <a:r>
              <a:rPr lang="en-US" sz="1800" dirty="0" smtClean="0"/>
              <a:t>CORs / AORs Responsible for Ensuring Data Submission to DDL</a:t>
            </a:r>
          </a:p>
          <a:p>
            <a:pPr lvl="1"/>
            <a:r>
              <a:rPr lang="en-US" sz="1600" b="0" dirty="0" smtClean="0"/>
              <a:t>Should include data as a deliverable in contracts whenever possible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3976" y="5105400"/>
            <a:ext cx="7986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 startAt="4"/>
              <a:defRPr sz="2000" b="1">
                <a:solidFill>
                  <a:srgbClr val="C00000"/>
                </a:solidFill>
              </a:defRPr>
            </a:lvl1pPr>
            <a:lvl2pPr marL="800100" lvl="1" indent="-342900">
              <a:buSzPct val="71000"/>
              <a:buFont typeface="Courier New" panose="02070309020205020404" pitchFamily="49" charset="0"/>
              <a:buChar char="o"/>
              <a:defRPr b="1"/>
            </a:lvl2pPr>
          </a:lstStyle>
          <a:p>
            <a:pPr>
              <a:buFont typeface="+mj-lt"/>
              <a:buAutoNum type="arabicPeriod" startAt="3"/>
            </a:pPr>
            <a:r>
              <a:rPr lang="en-US" sz="1800" dirty="0" smtClean="0"/>
              <a:t>Data Stewards Guide Operating Units on Policy Implementation</a:t>
            </a:r>
            <a:endParaRPr lang="en-US" sz="1800" dirty="0"/>
          </a:p>
          <a:p>
            <a:pPr lvl="1"/>
            <a:r>
              <a:rPr lang="en-US" sz="1600" b="0" dirty="0" smtClean="0"/>
              <a:t>Continue socializing the open data mandate</a:t>
            </a:r>
          </a:p>
          <a:p>
            <a:pPr lvl="1"/>
            <a:r>
              <a:rPr lang="en-US" sz="1600" b="0" dirty="0" smtClean="0"/>
              <a:t>Specialized training</a:t>
            </a:r>
            <a:endParaRPr lang="en-US" sz="1600" b="0" dirty="0"/>
          </a:p>
          <a:p>
            <a:pPr lvl="1"/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0331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7000"/>
            <a:ext cx="304800" cy="304800"/>
          </a:xfr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12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3932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NEXT STEPS</a:t>
            </a:r>
            <a:endParaRPr lang="en-US" sz="2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23976" y="1639438"/>
            <a:ext cx="7986623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 startAt="4"/>
              <a:defRPr sz="2000" b="1">
                <a:solidFill>
                  <a:srgbClr val="C00000"/>
                </a:solidFill>
              </a:defRPr>
            </a:lvl1pPr>
            <a:lvl2pPr marL="800100" lvl="1" indent="-342900">
              <a:buSzPct val="71000"/>
              <a:buFont typeface="Courier New" panose="02070309020205020404" pitchFamily="49" charset="0"/>
              <a:buChar char="o"/>
              <a:defRPr b="1"/>
            </a:lvl2pPr>
          </a:lstStyle>
          <a:p>
            <a:pPr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Internal socialization / change management across all USAID operating units</a:t>
            </a:r>
          </a:p>
          <a:p>
            <a:pPr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Increased public engagement, including policy feedback</a:t>
            </a:r>
          </a:p>
          <a:p>
            <a:pPr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Ongoing </a:t>
            </a:r>
            <a:r>
              <a:rPr lang="en-US" sz="1800" dirty="0">
                <a:solidFill>
                  <a:schemeClr val="tx1"/>
                </a:solidFill>
              </a:rPr>
              <a:t>improvements to the Development Data </a:t>
            </a:r>
            <a:r>
              <a:rPr lang="en-US" sz="1800" dirty="0" smtClean="0">
                <a:solidFill>
                  <a:schemeClr val="tx1"/>
                </a:solidFill>
              </a:rPr>
              <a:t>Library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External engagement, including implementing partners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855224"/>
            <a:ext cx="6050713" cy="16466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100" b="1" dirty="0" smtClean="0"/>
          </a:p>
          <a:p>
            <a:r>
              <a:rPr lang="en-US" b="1" dirty="0" smtClean="0"/>
              <a:t>Policy Announcement</a:t>
            </a:r>
            <a:r>
              <a:rPr lang="en-US" b="1" dirty="0"/>
              <a:t>:  </a:t>
            </a:r>
            <a:r>
              <a:rPr lang="en-US" b="1" dirty="0">
                <a:solidFill>
                  <a:srgbClr val="0000FF"/>
                </a:solidFill>
              </a:rPr>
              <a:t>http://1.usa.gov/1tF8COg</a:t>
            </a:r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Policy</a:t>
            </a:r>
            <a:r>
              <a:rPr lang="en-US" b="1" dirty="0"/>
              <a:t>:  </a:t>
            </a:r>
            <a:r>
              <a:rPr lang="en-US" b="1" dirty="0">
                <a:solidFill>
                  <a:srgbClr val="0000FF"/>
                </a:solidFill>
              </a:rPr>
              <a:t>http://1.usa.gov/1zi21Mc</a:t>
            </a:r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Fact </a:t>
            </a:r>
            <a:r>
              <a:rPr lang="en-US" b="1" dirty="0"/>
              <a:t>Sheet:  </a:t>
            </a:r>
            <a:r>
              <a:rPr lang="en-US" b="1" dirty="0">
                <a:solidFill>
                  <a:srgbClr val="0000FF"/>
                </a:solidFill>
              </a:rPr>
              <a:t>http://</a:t>
            </a:r>
            <a:r>
              <a:rPr lang="en-US" b="1" dirty="0" smtClean="0">
                <a:solidFill>
                  <a:srgbClr val="0000FF"/>
                </a:solidFill>
              </a:rPr>
              <a:t>bit.ly/ADS579onepager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45511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REFERENCES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8036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7000"/>
            <a:ext cx="304800" cy="304800"/>
          </a:xfr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5F90AC-2E65-47BE-B0BE-E099A6DC9CB1}" type="slidenum">
              <a:rPr lang="en-US" sz="12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9826" y="2993886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Questions?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9671" y="4696946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Brandon Pustejovsky, Chief Data Officer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5887" y="5066278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opendata@usaid.gov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19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bpustejovsky@usaid.gov  </a:t>
            </a:r>
            <a:r>
              <a:rPr lang="en-US" b="1" dirty="0" smtClean="0">
                <a:latin typeface="Arial"/>
                <a:cs typeface="Arial"/>
              </a:rPr>
              <a:t>♦   </a:t>
            </a:r>
            <a:r>
              <a:rPr lang="en-US" b="1" dirty="0" smtClean="0"/>
              <a:t>202-712-5418  </a:t>
            </a:r>
            <a:r>
              <a:rPr lang="en-US" b="1" dirty="0">
                <a:cs typeface="Arial"/>
              </a:rPr>
              <a:t>♦ </a:t>
            </a:r>
            <a:r>
              <a:rPr lang="en-US" b="1" dirty="0" smtClean="0">
                <a:cs typeface="Arial"/>
              </a:rPr>
              <a:t>  </a:t>
            </a:r>
            <a:r>
              <a:rPr lang="en-US" b="1" dirty="0" smtClean="0"/>
              <a:t>Twitter: @bpushed</a:t>
            </a:r>
          </a:p>
        </p:txBody>
      </p:sp>
    </p:spTree>
    <p:extLst>
      <p:ext uri="{BB962C8B-B14F-4D97-AF65-F5344CB8AC3E}">
        <p14:creationId xmlns:p14="http://schemas.microsoft.com/office/powerpoint/2010/main" val="9199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403</Words>
  <Application>Microsoft Office PowerPoint</Application>
  <PresentationFormat>On-screen Show (4:3)</PresentationFormat>
  <Paragraphs>95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USAID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Pustejovsky</dc:creator>
  <cp:lastModifiedBy>USAID</cp:lastModifiedBy>
  <cp:revision>150</cp:revision>
  <cp:lastPrinted>2014-10-21T14:13:27Z</cp:lastPrinted>
  <dcterms:created xsi:type="dcterms:W3CDTF">2013-10-22T15:37:15Z</dcterms:created>
  <dcterms:modified xsi:type="dcterms:W3CDTF">2014-10-21T16:56:49Z</dcterms:modified>
</cp:coreProperties>
</file>