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71" r:id="rId5"/>
    <p:sldId id="264" r:id="rId6"/>
    <p:sldId id="258" r:id="rId7"/>
    <p:sldId id="272" r:id="rId8"/>
    <p:sldId id="257" r:id="rId9"/>
    <p:sldId id="260" r:id="rId10"/>
    <p:sldId id="261" r:id="rId11"/>
    <p:sldId id="259" r:id="rId12"/>
    <p:sldId id="268" r:id="rId13"/>
    <p:sldId id="270" r:id="rId14"/>
    <p:sldId id="276" r:id="rId15"/>
    <p:sldId id="273" r:id="rId16"/>
    <p:sldId id="267" r:id="rId17"/>
    <p:sldId id="274" r:id="rId18"/>
    <p:sldId id="269" r:id="rId19"/>
    <p:sldId id="275" r:id="rId20"/>
    <p:sldId id="266"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4" d="100"/>
          <a:sy n="74" d="100"/>
        </p:scale>
        <p:origin x="3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3D01-F5C2-4895-BADF-477DFBFCD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4D1A30-73AF-4C69-B490-96B71A99F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B32F0-2AAC-43E9-8804-F3A53846C499}"/>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EAA3DFF3-0AB0-4D26-A58B-ED28E1F37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B755F-0B63-43FE-825A-4CF1B55BEAFB}"/>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91320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87C-A0A0-42E8-83DA-6A43E766B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8D3B05-8EE7-4CFF-AB67-68FE84F66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3707E-F06B-4B94-8150-14E42F3F8694}"/>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DE60B683-467B-41A5-953D-DF5098D23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AB101-96C4-4938-97C7-C0CE4D0A2DF2}"/>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70519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9FF26-17C6-455F-AC8C-3BA0F6CB11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C0568-BE08-4D55-A20E-55BD40372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CF6F7-94DA-4D5C-B842-F09C461DBD43}"/>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7C5EB826-BA29-49EF-B1F3-70C3CEF70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81959-09A3-4623-9610-07402E9DB782}"/>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43540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29CA-4F04-404C-91E8-057DD72D2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D34CF4-021E-4499-9E92-BE6623B51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4A08B-3B07-47F3-B9A8-E8B1878237C2}"/>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6C286C9B-1DA7-4859-88BB-61E313C4B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36725-AA86-4056-9C13-F75B1998CAD3}"/>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7899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293A-5A3F-4830-8ECA-83447BB4B1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0E3D7-4E0C-451C-9190-03DCE2352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507AC-FBC9-47D2-9F36-C6E35A44487E}"/>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D78741C2-9C40-41D1-973B-916FB004B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588AF-C464-4702-8A89-EC088D7C5F9E}"/>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1054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626A-EAE7-43E4-A1CA-C4941D922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0A04B-A153-4A24-B921-8E75520B0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F50334-939E-4D41-ABF5-84BED41E5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11D08B-A63C-463E-AB99-0450655B3889}"/>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6" name="Footer Placeholder 5">
            <a:extLst>
              <a:ext uri="{FF2B5EF4-FFF2-40B4-BE49-F238E27FC236}">
                <a16:creationId xmlns:a16="http://schemas.microsoft.com/office/drawing/2014/main" id="{A71C9BCC-BD99-49DA-84A7-C32F2C010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A664D-D23D-4103-9BA4-0E53F6B004ED}"/>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32534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6DEF-BAE0-411C-A0B0-0D994B98F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902EC-BF33-47A5-834B-0023B1F92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46F0DE-F760-4EE3-9F0E-33B87ACC3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49F68-E2CE-473F-B820-66A81028C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48CA1-852E-466C-B9F8-7030186D69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D7DDCF-E11C-48E7-89F7-56453C7A1279}"/>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8" name="Footer Placeholder 7">
            <a:extLst>
              <a:ext uri="{FF2B5EF4-FFF2-40B4-BE49-F238E27FC236}">
                <a16:creationId xmlns:a16="http://schemas.microsoft.com/office/drawing/2014/main" id="{379026EA-7060-445D-9FCE-3E99F4D133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6BDFCC-224E-4335-B471-631F34ACD697}"/>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2687844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1F5D-477C-416B-BAB5-0F02B62E6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837A8-0089-4E7A-833B-43DE4F7605C9}"/>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4" name="Footer Placeholder 3">
            <a:extLst>
              <a:ext uri="{FF2B5EF4-FFF2-40B4-BE49-F238E27FC236}">
                <a16:creationId xmlns:a16="http://schemas.microsoft.com/office/drawing/2014/main" id="{CCABF1C6-DFC8-4450-84EF-4D272A6F43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12C6B8-6F6C-4411-9773-D5832F123438}"/>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203849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32E02-BC9B-4B56-A76D-D4C5D8D24789}"/>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3" name="Footer Placeholder 2">
            <a:extLst>
              <a:ext uri="{FF2B5EF4-FFF2-40B4-BE49-F238E27FC236}">
                <a16:creationId xmlns:a16="http://schemas.microsoft.com/office/drawing/2014/main" id="{827E14AB-454C-40A6-A7C9-C03342025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D51411-D9C5-4102-88FD-3C12211CFAFE}"/>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61601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C7CA-A2E4-4701-8815-BAF9B87F3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CC834-CAE0-4703-9590-6D9A017B5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5DB76C-FA5A-46E1-9E71-4585D397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C2D07-DBBF-4E56-9700-C30EA3F6A877}"/>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6" name="Footer Placeholder 5">
            <a:extLst>
              <a:ext uri="{FF2B5EF4-FFF2-40B4-BE49-F238E27FC236}">
                <a16:creationId xmlns:a16="http://schemas.microsoft.com/office/drawing/2014/main" id="{0FF22E51-8690-429A-9E58-E9E458A27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522EF-7D7D-4483-98C3-70B938A82481}"/>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83851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311E-AA0B-44E2-9583-079844527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2FA9A7-8E92-45E9-95F1-011ABC398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9775F1-94B3-4C54-84B0-9356F11A7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49C8A-C9DB-47E7-A28D-FC0A6F2C5FA5}"/>
              </a:ext>
            </a:extLst>
          </p:cNvPr>
          <p:cNvSpPr>
            <a:spLocks noGrp="1"/>
          </p:cNvSpPr>
          <p:nvPr>
            <p:ph type="dt" sz="half" idx="10"/>
          </p:nvPr>
        </p:nvSpPr>
        <p:spPr/>
        <p:txBody>
          <a:bodyPr/>
          <a:lstStyle/>
          <a:p>
            <a:fld id="{B7F33933-2359-4958-AAE3-1EADE251E1BE}" type="datetimeFigureOut">
              <a:rPr lang="en-US" smtClean="0"/>
              <a:t>6/26/2021</a:t>
            </a:fld>
            <a:endParaRPr lang="en-US"/>
          </a:p>
        </p:txBody>
      </p:sp>
      <p:sp>
        <p:nvSpPr>
          <p:cNvPr id="6" name="Footer Placeholder 5">
            <a:extLst>
              <a:ext uri="{FF2B5EF4-FFF2-40B4-BE49-F238E27FC236}">
                <a16:creationId xmlns:a16="http://schemas.microsoft.com/office/drawing/2014/main" id="{CC0F6D80-6F59-433C-97BA-4406D5F4E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04C69-9E9F-4F85-99A2-DBF78296D0D3}"/>
              </a:ext>
            </a:extLst>
          </p:cNvPr>
          <p:cNvSpPr>
            <a:spLocks noGrp="1"/>
          </p:cNvSpPr>
          <p:nvPr>
            <p:ph type="sldNum" sz="quarter" idx="12"/>
          </p:nvPr>
        </p:nvSpPr>
        <p:spPr/>
        <p:txBody>
          <a:bodyPr/>
          <a:lstStyle/>
          <a:p>
            <a:fld id="{3F22B962-D23D-4F2D-8318-77CA7CF042F8}" type="slidenum">
              <a:rPr lang="en-US" smtClean="0"/>
              <a:t>‹#›</a:t>
            </a:fld>
            <a:endParaRPr lang="en-US"/>
          </a:p>
        </p:txBody>
      </p:sp>
    </p:spTree>
    <p:extLst>
      <p:ext uri="{BB962C8B-B14F-4D97-AF65-F5344CB8AC3E}">
        <p14:creationId xmlns:p14="http://schemas.microsoft.com/office/powerpoint/2010/main" val="133785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2D75D-6C25-4167-B570-9171F90F6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F9EFA-0A47-4A5A-BDA7-BBA7472A1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26748-B2F3-4F4F-9675-01FEC7548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33933-2359-4958-AAE3-1EADE251E1BE}" type="datetimeFigureOut">
              <a:rPr lang="en-US" smtClean="0"/>
              <a:t>6/26/2021</a:t>
            </a:fld>
            <a:endParaRPr lang="en-US"/>
          </a:p>
        </p:txBody>
      </p:sp>
      <p:sp>
        <p:nvSpPr>
          <p:cNvPr id="5" name="Footer Placeholder 4">
            <a:extLst>
              <a:ext uri="{FF2B5EF4-FFF2-40B4-BE49-F238E27FC236}">
                <a16:creationId xmlns:a16="http://schemas.microsoft.com/office/drawing/2014/main" id="{B3C77BA7-E553-4705-8449-E83974A10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A5BAD-C5CF-4F64-9695-3B01644AB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B962-D23D-4F2D-8318-77CA7CF042F8}" type="slidenum">
              <a:rPr lang="en-US" smtClean="0"/>
              <a:t>‹#›</a:t>
            </a:fld>
            <a:endParaRPr lang="en-US"/>
          </a:p>
        </p:txBody>
      </p:sp>
    </p:spTree>
    <p:extLst>
      <p:ext uri="{BB962C8B-B14F-4D97-AF65-F5344CB8AC3E}">
        <p14:creationId xmlns:p14="http://schemas.microsoft.com/office/powerpoint/2010/main" val="1816590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github.com/christopheroh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796B74-9EB0-4D57-A593-B6BF857DD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1F98039-8916-4623-835E-7885C33D58F3}"/>
              </a:ext>
            </a:extLst>
          </p:cNvPr>
          <p:cNvSpPr txBox="1"/>
          <p:nvPr/>
        </p:nvSpPr>
        <p:spPr>
          <a:xfrm>
            <a:off x="0" y="1418512"/>
            <a:ext cx="4844275" cy="830997"/>
          </a:xfrm>
          <a:prstGeom prst="rect">
            <a:avLst/>
          </a:prstGeom>
          <a:noFill/>
        </p:spPr>
        <p:txBody>
          <a:bodyPr wrap="none" rtlCol="0">
            <a:spAutoFit/>
          </a:bodyPr>
          <a:lstStyle/>
          <a:p>
            <a:pPr algn="ctr"/>
            <a:r>
              <a:rPr lang="en-US" sz="2400">
                <a:solidFill>
                  <a:schemeClr val="bg1"/>
                </a:solidFill>
                <a:latin typeface="Times New Roman" panose="02020603050405020304" pitchFamily="18" charset="0"/>
                <a:cs typeface="Times New Roman" panose="02020603050405020304" pitchFamily="18" charset="0"/>
              </a:rPr>
              <a:t>ANALYSIS MACHINE LEARNING</a:t>
            </a:r>
          </a:p>
          <a:p>
            <a:pPr algn="ctr"/>
            <a:r>
              <a:rPr lang="en-US" sz="2400" b="1">
                <a:solidFill>
                  <a:schemeClr val="bg1"/>
                </a:solidFill>
                <a:latin typeface="Times New Roman" panose="02020603050405020304" pitchFamily="18" charset="0"/>
                <a:cs typeface="Times New Roman" panose="02020603050405020304" pitchFamily="18" charset="0"/>
              </a:rPr>
              <a:t>IN THE MEDICINE</a:t>
            </a:r>
          </a:p>
        </p:txBody>
      </p:sp>
      <p:sp>
        <p:nvSpPr>
          <p:cNvPr id="9" name="TextBox 8">
            <a:extLst>
              <a:ext uri="{FF2B5EF4-FFF2-40B4-BE49-F238E27FC236}">
                <a16:creationId xmlns:a16="http://schemas.microsoft.com/office/drawing/2014/main" id="{754811C4-5366-4FB0-AC29-578F2E856234}"/>
              </a:ext>
            </a:extLst>
          </p:cNvPr>
          <p:cNvSpPr txBox="1"/>
          <p:nvPr/>
        </p:nvSpPr>
        <p:spPr>
          <a:xfrm>
            <a:off x="2692728" y="32148"/>
            <a:ext cx="6806543" cy="677108"/>
          </a:xfrm>
          <a:prstGeom prst="rect">
            <a:avLst/>
          </a:prstGeom>
          <a:noFill/>
        </p:spPr>
        <p:txBody>
          <a:bodyPr wrap="none" rtlCol="0">
            <a:spAutoFit/>
          </a:bodyPr>
          <a:lstStyle/>
          <a:p>
            <a:pPr algn="ctr"/>
            <a:r>
              <a:rPr lang="en-US" sz="2000" b="1">
                <a:latin typeface="Times New Roman" panose="02020603050405020304" pitchFamily="18" charset="0"/>
                <a:cs typeface="Times New Roman" panose="02020603050405020304" pitchFamily="18" charset="0"/>
              </a:rPr>
              <a:t>THE UNIVERSITY OF TRANSPORT AND COMMUNITY</a:t>
            </a:r>
          </a:p>
          <a:p>
            <a:pPr algn="ctr"/>
            <a:r>
              <a:rPr lang="en-US" b="1">
                <a:solidFill>
                  <a:schemeClr val="tx1">
                    <a:lumMod val="85000"/>
                    <a:lumOff val="15000"/>
                  </a:schemeClr>
                </a:solidFill>
                <a:latin typeface="Times New Roman" panose="02020603050405020304" pitchFamily="18" charset="0"/>
                <a:cs typeface="Times New Roman" panose="02020603050405020304" pitchFamily="18" charset="0"/>
              </a:rPr>
              <a:t> </a:t>
            </a:r>
            <a:r>
              <a:rPr lang="en-US" b="1">
                <a:solidFill>
                  <a:schemeClr val="tx1">
                    <a:lumMod val="95000"/>
                    <a:lumOff val="5000"/>
                  </a:schemeClr>
                </a:solidFill>
                <a:latin typeface="Times New Roman" panose="02020603050405020304" pitchFamily="18" charset="0"/>
                <a:cs typeface="Times New Roman" panose="02020603050405020304" pitchFamily="18" charset="0"/>
              </a:rPr>
              <a:t>FACULTY OF INFORMATION TECHNOLOGY</a:t>
            </a:r>
          </a:p>
        </p:txBody>
      </p:sp>
      <p:pic>
        <p:nvPicPr>
          <p:cNvPr id="10" name="Picture 9">
            <a:extLst>
              <a:ext uri="{FF2B5EF4-FFF2-40B4-BE49-F238E27FC236}">
                <a16:creationId xmlns:a16="http://schemas.microsoft.com/office/drawing/2014/main" id="{D235CA92-ECB3-41CE-B35F-6FF9860101F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0" y="24503"/>
            <a:ext cx="643943" cy="538404"/>
          </a:xfrm>
          <a:prstGeom prst="rect">
            <a:avLst/>
          </a:prstGeom>
          <a:noFill/>
          <a:ln>
            <a:noFill/>
          </a:ln>
        </p:spPr>
      </p:pic>
      <p:sp>
        <p:nvSpPr>
          <p:cNvPr id="11" name="TextBox 10">
            <a:extLst>
              <a:ext uri="{FF2B5EF4-FFF2-40B4-BE49-F238E27FC236}">
                <a16:creationId xmlns:a16="http://schemas.microsoft.com/office/drawing/2014/main" id="{861C4776-E2B4-4793-9D68-D15016DC25F2}"/>
              </a:ext>
            </a:extLst>
          </p:cNvPr>
          <p:cNvSpPr txBox="1"/>
          <p:nvPr/>
        </p:nvSpPr>
        <p:spPr>
          <a:xfrm>
            <a:off x="4559121" y="6444353"/>
            <a:ext cx="4250028" cy="323165"/>
          </a:xfrm>
          <a:prstGeom prst="rect">
            <a:avLst/>
          </a:prstGeom>
          <a:noFill/>
        </p:spPr>
        <p:txBody>
          <a:bodyPr wrap="square" rtlCol="0">
            <a:spAutoFit/>
          </a:bodyPr>
          <a:lstStyle/>
          <a:p>
            <a:r>
              <a:rPr lang="en-US" sz="1500">
                <a:latin typeface="Arial" panose="020B0604020202020204" pitchFamily="34" charset="0"/>
                <a:cs typeface="Arial" panose="020B0604020202020204" pitchFamily="34" charset="0"/>
              </a:rPr>
              <a:t>Github: </a:t>
            </a:r>
            <a:r>
              <a:rPr lang="en-US" sz="150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https://github.com/christopherohit </a:t>
            </a:r>
            <a:endParaRPr lang="en-US" sz="15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7613FD3-43F3-4E87-BC2E-038B0BCD46D9}"/>
              </a:ext>
            </a:extLst>
          </p:cNvPr>
          <p:cNvSpPr txBox="1"/>
          <p:nvPr/>
        </p:nvSpPr>
        <p:spPr>
          <a:xfrm>
            <a:off x="643943" y="2271891"/>
            <a:ext cx="3275705" cy="369332"/>
          </a:xfrm>
          <a:prstGeom prst="rect">
            <a:avLst/>
          </a:prstGeom>
          <a:noFill/>
        </p:spPr>
        <p:txBody>
          <a:bodyPr wrap="none" rtlCol="0">
            <a:spAutoFit/>
          </a:bodyPr>
          <a:lstStyle/>
          <a:p>
            <a:r>
              <a:rPr lang="en-US"/>
              <a:t>Presented by: Huỳnh Trọng Nhân</a:t>
            </a:r>
          </a:p>
        </p:txBody>
      </p:sp>
    </p:spTree>
    <p:extLst>
      <p:ext uri="{BB962C8B-B14F-4D97-AF65-F5344CB8AC3E}">
        <p14:creationId xmlns:p14="http://schemas.microsoft.com/office/powerpoint/2010/main" val="1636920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D1C538-DBDA-4378-ADA5-6847F2FBA7C9}"/>
              </a:ext>
            </a:extLst>
          </p:cNvPr>
          <p:cNvGraphicFramePr>
            <a:graphicFrameLocks noGrp="1"/>
          </p:cNvGraphicFramePr>
          <p:nvPr>
            <p:extLst>
              <p:ext uri="{D42A27DB-BD31-4B8C-83A1-F6EECF244321}">
                <p14:modId xmlns:p14="http://schemas.microsoft.com/office/powerpoint/2010/main" val="865391362"/>
              </p:ext>
            </p:extLst>
          </p:nvPr>
        </p:nvGraphicFramePr>
        <p:xfrm>
          <a:off x="141669" y="0"/>
          <a:ext cx="11809926" cy="6811832"/>
        </p:xfrm>
        <a:graphic>
          <a:graphicData uri="http://schemas.openxmlformats.org/drawingml/2006/table">
            <a:tbl>
              <a:tblPr firstRow="1" bandRow="1">
                <a:tableStyleId>{073A0DAA-6AF3-43AB-8588-CEC1D06C72B9}</a:tableStyleId>
              </a:tblPr>
              <a:tblGrid>
                <a:gridCol w="3936642">
                  <a:extLst>
                    <a:ext uri="{9D8B030D-6E8A-4147-A177-3AD203B41FA5}">
                      <a16:colId xmlns:a16="http://schemas.microsoft.com/office/drawing/2014/main" val="2098969078"/>
                    </a:ext>
                  </a:extLst>
                </a:gridCol>
                <a:gridCol w="3936642">
                  <a:extLst>
                    <a:ext uri="{9D8B030D-6E8A-4147-A177-3AD203B41FA5}">
                      <a16:colId xmlns:a16="http://schemas.microsoft.com/office/drawing/2014/main" val="557378989"/>
                    </a:ext>
                  </a:extLst>
                </a:gridCol>
                <a:gridCol w="3936642">
                  <a:extLst>
                    <a:ext uri="{9D8B030D-6E8A-4147-A177-3AD203B41FA5}">
                      <a16:colId xmlns:a16="http://schemas.microsoft.com/office/drawing/2014/main" val="4203213684"/>
                    </a:ext>
                  </a:extLst>
                </a:gridCol>
              </a:tblGrid>
              <a:tr h="991830">
                <a:tc>
                  <a:txBody>
                    <a:bodyPr/>
                    <a:lstStyle/>
                    <a:p>
                      <a:pPr algn="ctr"/>
                      <a:endParaRPr lang="en-US" sz="1600" b="1">
                        <a:solidFill>
                          <a:schemeClr val="tx1"/>
                        </a:solidFill>
                      </a:endParaRPr>
                    </a:p>
                  </a:txBody>
                  <a:tcPr anchor="ctr">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b="1" err="1"/>
                        <a:t>Trí</a:t>
                      </a:r>
                      <a:r>
                        <a:rPr lang="en-US" sz="1600" b="1"/>
                        <a:t> </a:t>
                      </a:r>
                      <a:r>
                        <a:rPr lang="en-US" sz="1600" b="1" err="1"/>
                        <a:t>tuệ</a:t>
                      </a:r>
                      <a:r>
                        <a:rPr lang="en-US" sz="1600" b="1"/>
                        <a:t> </a:t>
                      </a:r>
                      <a:r>
                        <a:rPr lang="en-US" sz="1600" b="1" err="1"/>
                        <a:t>đám</a:t>
                      </a:r>
                      <a:r>
                        <a:rPr lang="en-US" sz="1600" b="1"/>
                        <a:t> </a:t>
                      </a:r>
                      <a:r>
                        <a:rPr lang="en-US" sz="1600" b="1" err="1"/>
                        <a:t>đông</a:t>
                      </a:r>
                      <a:endParaRPr lang="en-US" sz="1600" b="1"/>
                    </a:p>
                  </a:txBody>
                  <a:tcPr anchor="ctr">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600" b="1"/>
                        <a:t>Random Forest</a:t>
                      </a:r>
                    </a:p>
                  </a:txBody>
                  <a:tcPr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65396200"/>
                  </a:ext>
                </a:extLst>
              </a:tr>
              <a:tr h="365387">
                <a:tc>
                  <a:txBody>
                    <a:bodyPr/>
                    <a:lstStyle/>
                    <a:p>
                      <a:pPr algn="ctr"/>
                      <a:r>
                        <a:rPr lang="en-US" sz="1600" b="0"/>
                        <a:t>Đơn vị cơ bản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t>Mỗi đơn vị cá nhân trong đám đông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t>Tập hợp cây quyết định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4888099"/>
                  </a:ext>
                </a:extLst>
              </a:tr>
              <a:tr h="1965979">
                <a:tc>
                  <a:txBody>
                    <a:bodyPr/>
                    <a:lstStyle/>
                    <a:p>
                      <a:pPr algn="ctr"/>
                      <a:r>
                        <a:rPr lang="en-US" sz="1600" b="0"/>
                        <a:t>Đa dạng ý kiến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Mỗi người nên có thông tin riêng tư</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Mỗi cây quyết định được xây dựng dựa trên một tập hợp con dữ liệu được chọn ngẫu nhiên và mỗi khi cây phải chọn một phần tách, nó chỉ được phép chọn từ một tập hợp con các yếu tố dự đoán được chọn ngẫu nhiên. do đó, mỗi cây được xây dựng dựa trên thông tin hoàn toàn khác với mọi cây khác</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3623542"/>
                  </a:ext>
                </a:extLst>
              </a:tr>
              <a:tr h="1657478">
                <a:tc>
                  <a:txBody>
                    <a:bodyPr/>
                    <a:lstStyle/>
                    <a:p>
                      <a:pPr algn="ctr"/>
                      <a:r>
                        <a:rPr lang="en-US" sz="1600" b="0"/>
                        <a:t>Tính độc lập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ý kiến của mọi người không được xác định bởi ý kiến của những người xung quanh họ</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a:latin typeface="Calibri" panose="020F0502020204030204" pitchFamily="34" charset="0"/>
                          <a:cs typeface="Calibri" panose="020F0502020204030204" pitchFamily="34" charset="0"/>
                        </a:rPr>
                        <a:t>bằng cách sử dụng các tập huấn luyện khác nhau và chọn ngẫu nhiên tập hợp con của các yếu tố dự đoán ở mỗi lần phân chia, thuật toán đảm bảo rằng mỗi cây là độc lập với mọi cây khác. Và nó thực sự có tác dụng liên quan đến các cây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94845"/>
                  </a:ext>
                </a:extLst>
              </a:tr>
              <a:tr h="1137485">
                <a:tc>
                  <a:txBody>
                    <a:bodyPr/>
                    <a:lstStyle/>
                    <a:p>
                      <a:pPr algn="ctr"/>
                      <a:r>
                        <a:rPr lang="en-US" sz="1600" b="0"/>
                        <a:t>Tính Phân Quyền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mọi người có thể chuyên môn hóa và rút ra kiến thứ</a:t>
                      </a:r>
                      <a:r>
                        <a:rPr lang="en-US" sz="1600" b="0">
                          <a:latin typeface="Calibri" panose="020F0502020204030204" pitchFamily="34" charset="0"/>
                          <a:cs typeface="Calibri" panose="020F0502020204030204" pitchFamily="34" charset="0"/>
                        </a:rPr>
                        <a:t>c riêng của cá nhân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vốn có trong thực tế là mỗi cây được xây dựng với dữ liệu đào tạo khác nhau và các yếu tố dự đoán khác nhau để lựa chọn tại mỗi lần phân chia</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4222469"/>
                  </a:ext>
                </a:extLst>
              </a:tr>
              <a:tr h="617492">
                <a:tc>
                  <a:txBody>
                    <a:bodyPr/>
                    <a:lstStyle/>
                    <a:p>
                      <a:pPr algn="ctr"/>
                      <a:r>
                        <a:rPr lang="en-US" sz="1600" b="0"/>
                        <a:t>Tính Tập Hợp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một số cơ chế tồn tại để biến phán quyết riêng thành một quyết định tập thể</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1600" b="0">
                          <a:latin typeface="Calibri" panose="020F0502020204030204" pitchFamily="34" charset="0"/>
                          <a:cs typeface="Calibri" panose="020F0502020204030204" pitchFamily="34" charset="0"/>
                        </a:rPr>
                        <a:t>bước cuối cùng của thuật toán là thực hiện hồi quy hoặc phân loại</a:t>
                      </a:r>
                      <a:endParaRPr lang="en-US" sz="1600" b="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1542760"/>
                  </a:ext>
                </a:extLst>
              </a:tr>
            </a:tbl>
          </a:graphicData>
        </a:graphic>
      </p:graphicFrame>
    </p:spTree>
    <p:extLst>
      <p:ext uri="{BB962C8B-B14F-4D97-AF65-F5344CB8AC3E}">
        <p14:creationId xmlns:p14="http://schemas.microsoft.com/office/powerpoint/2010/main" val="352168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6A9AFC-6D55-468E-80E2-7A0A5EE92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10175"/>
            <a:ext cx="1963562" cy="1308034"/>
          </a:xfrm>
          <a:prstGeom prst="rect">
            <a:avLst/>
          </a:prstGeom>
          <a:ln>
            <a:noFill/>
          </a:ln>
          <a:effectLst>
            <a:softEdge rad="112500"/>
          </a:effectLst>
        </p:spPr>
      </p:pic>
      <p:pic>
        <p:nvPicPr>
          <p:cNvPr id="7" name="Picture 6">
            <a:extLst>
              <a:ext uri="{FF2B5EF4-FFF2-40B4-BE49-F238E27FC236}">
                <a16:creationId xmlns:a16="http://schemas.microsoft.com/office/drawing/2014/main" id="{98685F92-FEDD-41A1-BEF4-F5046013B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948" y="895323"/>
            <a:ext cx="1236862" cy="926453"/>
          </a:xfrm>
          <a:prstGeom prst="rect">
            <a:avLst/>
          </a:prstGeom>
          <a:ln>
            <a:noFill/>
          </a:ln>
          <a:effectLst>
            <a:softEdge rad="112500"/>
          </a:effectLst>
        </p:spPr>
      </p:pic>
      <p:pic>
        <p:nvPicPr>
          <p:cNvPr id="9" name="Picture 8">
            <a:extLst>
              <a:ext uri="{FF2B5EF4-FFF2-40B4-BE49-F238E27FC236}">
                <a16:creationId xmlns:a16="http://schemas.microsoft.com/office/drawing/2014/main" id="{218A006A-03CD-43C2-9662-1B7E5688B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4948" y="2212919"/>
            <a:ext cx="1468538" cy="993098"/>
          </a:xfrm>
          <a:prstGeom prst="rect">
            <a:avLst/>
          </a:prstGeom>
          <a:ln>
            <a:noFill/>
          </a:ln>
          <a:effectLst>
            <a:softEdge rad="112500"/>
          </a:effectLst>
        </p:spPr>
      </p:pic>
      <p:cxnSp>
        <p:nvCxnSpPr>
          <p:cNvPr id="11" name="Straight Arrow Connector 10">
            <a:extLst>
              <a:ext uri="{FF2B5EF4-FFF2-40B4-BE49-F238E27FC236}">
                <a16:creationId xmlns:a16="http://schemas.microsoft.com/office/drawing/2014/main" id="{C5A2012C-149C-4D04-AA08-6DC4C68CA541}"/>
              </a:ext>
            </a:extLst>
          </p:cNvPr>
          <p:cNvCxnSpPr>
            <a:cxnSpLocks/>
            <a:stCxn id="5" idx="3"/>
            <a:endCxn id="7" idx="1"/>
          </p:cNvCxnSpPr>
          <p:nvPr/>
        </p:nvCxnSpPr>
        <p:spPr>
          <a:xfrm flipV="1">
            <a:off x="1963563" y="1358550"/>
            <a:ext cx="1801385" cy="200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B5714C-64C9-463F-AFD4-9446F14D26A2}"/>
              </a:ext>
            </a:extLst>
          </p:cNvPr>
          <p:cNvCxnSpPr>
            <a:cxnSpLocks/>
            <a:stCxn id="5" idx="3"/>
            <a:endCxn id="9" idx="1"/>
          </p:cNvCxnSpPr>
          <p:nvPr/>
        </p:nvCxnSpPr>
        <p:spPr>
          <a:xfrm flipV="1">
            <a:off x="1963563" y="2709468"/>
            <a:ext cx="1801385" cy="65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5C039D7-02DB-4EC6-B050-86EAB320E4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7285" y="3546543"/>
            <a:ext cx="1286201" cy="965556"/>
          </a:xfrm>
          <a:prstGeom prst="rect">
            <a:avLst/>
          </a:prstGeom>
          <a:ln>
            <a:noFill/>
          </a:ln>
          <a:effectLst>
            <a:softEdge rad="112500"/>
          </a:effectLst>
        </p:spPr>
      </p:pic>
      <p:cxnSp>
        <p:nvCxnSpPr>
          <p:cNvPr id="18" name="Straight Arrow Connector 17">
            <a:extLst>
              <a:ext uri="{FF2B5EF4-FFF2-40B4-BE49-F238E27FC236}">
                <a16:creationId xmlns:a16="http://schemas.microsoft.com/office/drawing/2014/main" id="{26D25DC6-704C-406B-A861-4798E52667B4}"/>
              </a:ext>
            </a:extLst>
          </p:cNvPr>
          <p:cNvCxnSpPr>
            <a:cxnSpLocks/>
            <a:stCxn id="5" idx="3"/>
            <a:endCxn id="16" idx="1"/>
          </p:cNvCxnSpPr>
          <p:nvPr/>
        </p:nvCxnSpPr>
        <p:spPr>
          <a:xfrm>
            <a:off x="1963563" y="3364192"/>
            <a:ext cx="1983722" cy="665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C053AD4-EA60-4FD5-BF0D-B7D6CEFA42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4732" y="5013010"/>
            <a:ext cx="1377078" cy="1280915"/>
          </a:xfrm>
          <a:prstGeom prst="rect">
            <a:avLst/>
          </a:prstGeom>
          <a:ln>
            <a:noFill/>
          </a:ln>
          <a:effectLst>
            <a:softEdge rad="112500"/>
          </a:effectLst>
        </p:spPr>
      </p:pic>
      <p:cxnSp>
        <p:nvCxnSpPr>
          <p:cNvPr id="22" name="Straight Arrow Connector 21">
            <a:extLst>
              <a:ext uri="{FF2B5EF4-FFF2-40B4-BE49-F238E27FC236}">
                <a16:creationId xmlns:a16="http://schemas.microsoft.com/office/drawing/2014/main" id="{C7B6DC54-BE02-4FD3-919B-390BBB0203AB}"/>
              </a:ext>
            </a:extLst>
          </p:cNvPr>
          <p:cNvCxnSpPr>
            <a:cxnSpLocks/>
            <a:stCxn id="5" idx="3"/>
            <a:endCxn id="20" idx="1"/>
          </p:cNvCxnSpPr>
          <p:nvPr/>
        </p:nvCxnSpPr>
        <p:spPr>
          <a:xfrm>
            <a:off x="1963563" y="3364192"/>
            <a:ext cx="1661169" cy="228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3D98B98-7F0D-4E74-9D42-5CA818EB870E}"/>
              </a:ext>
            </a:extLst>
          </p:cNvPr>
          <p:cNvSpPr txBox="1"/>
          <p:nvPr/>
        </p:nvSpPr>
        <p:spPr>
          <a:xfrm>
            <a:off x="3434032" y="163579"/>
            <a:ext cx="5613204" cy="461665"/>
          </a:xfrm>
          <a:prstGeom prst="rect">
            <a:avLst/>
          </a:prstGeom>
          <a:noFill/>
        </p:spPr>
        <p:txBody>
          <a:bodyPr wrap="none" rtlCol="0">
            <a:spAutoFit/>
          </a:bodyPr>
          <a:lstStyle/>
          <a:p>
            <a:pPr algn="ctr"/>
            <a:r>
              <a:rPr lang="en-US" sz="2400"/>
              <a:t>Who is the greatest scientist on Electricity ?</a:t>
            </a:r>
          </a:p>
        </p:txBody>
      </p:sp>
      <p:sp>
        <p:nvSpPr>
          <p:cNvPr id="34" name="Oval 33">
            <a:extLst>
              <a:ext uri="{FF2B5EF4-FFF2-40B4-BE49-F238E27FC236}">
                <a16:creationId xmlns:a16="http://schemas.microsoft.com/office/drawing/2014/main" id="{5A3FD73F-172D-4AD6-AD1C-33C22177078C}"/>
              </a:ext>
            </a:extLst>
          </p:cNvPr>
          <p:cNvSpPr/>
          <p:nvPr/>
        </p:nvSpPr>
        <p:spPr>
          <a:xfrm>
            <a:off x="5727336" y="775435"/>
            <a:ext cx="3120450" cy="10621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 think Thomas Edison because he is an icon on the world</a:t>
            </a:r>
          </a:p>
        </p:txBody>
      </p:sp>
      <p:sp>
        <p:nvSpPr>
          <p:cNvPr id="35" name="Oval 34">
            <a:extLst>
              <a:ext uri="{FF2B5EF4-FFF2-40B4-BE49-F238E27FC236}">
                <a16:creationId xmlns:a16="http://schemas.microsoft.com/office/drawing/2014/main" id="{4F480A3B-FDCA-4C5E-8F7B-7068584E16C4}"/>
              </a:ext>
            </a:extLst>
          </p:cNvPr>
          <p:cNvSpPr/>
          <p:nvPr/>
        </p:nvSpPr>
        <p:spPr>
          <a:xfrm>
            <a:off x="5788787" y="2056015"/>
            <a:ext cx="3471123"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I think Tesla Because I was research  on Google to get this result</a:t>
            </a:r>
          </a:p>
        </p:txBody>
      </p:sp>
      <p:sp>
        <p:nvSpPr>
          <p:cNvPr id="36" name="Oval 35">
            <a:extLst>
              <a:ext uri="{FF2B5EF4-FFF2-40B4-BE49-F238E27FC236}">
                <a16:creationId xmlns:a16="http://schemas.microsoft.com/office/drawing/2014/main" id="{7CED08DE-0CF6-4F86-AF80-D5C9EF553EDE}"/>
              </a:ext>
            </a:extLst>
          </p:cNvPr>
          <p:cNvSpPr/>
          <p:nvPr/>
        </p:nvSpPr>
        <p:spPr>
          <a:xfrm>
            <a:off x="5656362" y="3602595"/>
            <a:ext cx="3719458"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Alessandro Volta is a best, Why? Because LinkedIn say that</a:t>
            </a:r>
          </a:p>
        </p:txBody>
      </p:sp>
      <p:sp>
        <p:nvSpPr>
          <p:cNvPr id="37" name="Oval 36">
            <a:extLst>
              <a:ext uri="{FF2B5EF4-FFF2-40B4-BE49-F238E27FC236}">
                <a16:creationId xmlns:a16="http://schemas.microsoft.com/office/drawing/2014/main" id="{BF376D02-B0A2-4348-9D9E-07CD3ECE2D7F}"/>
              </a:ext>
            </a:extLst>
          </p:cNvPr>
          <p:cNvSpPr/>
          <p:nvPr/>
        </p:nvSpPr>
        <p:spPr>
          <a:xfrm>
            <a:off x="5656361" y="5318615"/>
            <a:ext cx="4157340" cy="12809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Tesla, Tesla ,Tesla, </a:t>
            </a:r>
          </a:p>
          <a:p>
            <a:pPr algn="ctr"/>
            <a:r>
              <a:rPr lang="en-US"/>
              <a:t>King Tesla What is important must be repeated 3 times</a:t>
            </a:r>
          </a:p>
        </p:txBody>
      </p:sp>
      <p:sp>
        <p:nvSpPr>
          <p:cNvPr id="38" name="Oval 37">
            <a:extLst>
              <a:ext uri="{FF2B5EF4-FFF2-40B4-BE49-F238E27FC236}">
                <a16:creationId xmlns:a16="http://schemas.microsoft.com/office/drawing/2014/main" id="{50FCC634-3229-4907-8239-358907277398}"/>
              </a:ext>
            </a:extLst>
          </p:cNvPr>
          <p:cNvSpPr/>
          <p:nvPr/>
        </p:nvSpPr>
        <p:spPr>
          <a:xfrm>
            <a:off x="10656647" y="3313468"/>
            <a:ext cx="1468537" cy="111349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Tesla</a:t>
            </a:r>
          </a:p>
        </p:txBody>
      </p:sp>
      <p:cxnSp>
        <p:nvCxnSpPr>
          <p:cNvPr id="40" name="Straight Arrow Connector 39">
            <a:extLst>
              <a:ext uri="{FF2B5EF4-FFF2-40B4-BE49-F238E27FC236}">
                <a16:creationId xmlns:a16="http://schemas.microsoft.com/office/drawing/2014/main" id="{C66DF85A-0F49-4923-9B29-9E83FB8CC026}"/>
              </a:ext>
            </a:extLst>
          </p:cNvPr>
          <p:cNvCxnSpPr>
            <a:cxnSpLocks/>
            <a:stCxn id="41" idx="1"/>
            <a:endCxn id="38" idx="2"/>
          </p:cNvCxnSpPr>
          <p:nvPr/>
        </p:nvCxnSpPr>
        <p:spPr>
          <a:xfrm>
            <a:off x="9931121" y="3864736"/>
            <a:ext cx="725526" cy="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329E86DD-8C39-4533-918A-65194EAEE673}"/>
              </a:ext>
            </a:extLst>
          </p:cNvPr>
          <p:cNvSpPr/>
          <p:nvPr/>
        </p:nvSpPr>
        <p:spPr>
          <a:xfrm>
            <a:off x="9573312" y="1030310"/>
            <a:ext cx="357809" cy="4489042"/>
          </a:xfrm>
          <a:prstGeom prst="rightBrace">
            <a:avLst>
              <a:gd name="adj1" fmla="val 8333"/>
              <a:gd name="adj2" fmla="val 631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73B75BF-92D0-4C26-A68E-8E4DFE39AD4B}"/>
              </a:ext>
            </a:extLst>
          </p:cNvPr>
          <p:cNvSpPr txBox="1"/>
          <p:nvPr/>
        </p:nvSpPr>
        <p:spPr>
          <a:xfrm>
            <a:off x="9909028" y="3459987"/>
            <a:ext cx="474361" cy="369332"/>
          </a:xfrm>
          <a:prstGeom prst="rect">
            <a:avLst/>
          </a:prstGeom>
          <a:noFill/>
        </p:spPr>
        <p:txBody>
          <a:bodyPr wrap="none" rtlCol="0">
            <a:spAutoFit/>
          </a:bodyPr>
          <a:lstStyle/>
          <a:p>
            <a:r>
              <a:rPr lang="en-US"/>
              <a:t>R.F</a:t>
            </a:r>
          </a:p>
        </p:txBody>
      </p:sp>
    </p:spTree>
    <p:extLst>
      <p:ext uri="{BB962C8B-B14F-4D97-AF65-F5344CB8AC3E}">
        <p14:creationId xmlns:p14="http://schemas.microsoft.com/office/powerpoint/2010/main" val="27153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t>INTRODUCTION PROBLEMS</a:t>
            </a:r>
          </a:p>
          <a:p>
            <a:r>
              <a:rPr lang="en-US"/>
              <a:t>RANDOM FOREST</a:t>
            </a:r>
          </a:p>
          <a:p>
            <a:r>
              <a:rPr lang="en-US">
                <a:solidFill>
                  <a:srgbClr val="FF0000"/>
                </a:solidFill>
              </a:rPr>
              <a:t>BALANCE CLASS AND DECISION TREE</a:t>
            </a:r>
          </a:p>
          <a:p>
            <a:r>
              <a:rPr lang="en-US"/>
              <a:t>DEMO</a:t>
            </a:r>
          </a:p>
          <a:p>
            <a:r>
              <a:rPr lang="en-US"/>
              <a:t>CONCLUSTION</a:t>
            </a:r>
          </a:p>
          <a:p>
            <a:r>
              <a:rPr lang="en-US"/>
              <a:t>EVALUATE</a:t>
            </a:r>
          </a:p>
          <a:p>
            <a:r>
              <a:rPr lang="en-US"/>
              <a:t>ANSWER THE QUESTION</a:t>
            </a:r>
          </a:p>
        </p:txBody>
      </p:sp>
    </p:spTree>
    <p:extLst>
      <p:ext uri="{BB962C8B-B14F-4D97-AF65-F5344CB8AC3E}">
        <p14:creationId xmlns:p14="http://schemas.microsoft.com/office/powerpoint/2010/main" val="365970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872642-1038-4713-AF88-85E7AB55E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259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AAF477-5BAF-434F-9BED-09829541A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191" y="860910"/>
            <a:ext cx="8839847" cy="4780036"/>
          </a:xfrm>
          <a:prstGeom prst="rect">
            <a:avLst/>
          </a:prstGeom>
        </p:spPr>
      </p:pic>
      <p:sp>
        <p:nvSpPr>
          <p:cNvPr id="6" name="TextBox 5">
            <a:extLst>
              <a:ext uri="{FF2B5EF4-FFF2-40B4-BE49-F238E27FC236}">
                <a16:creationId xmlns:a16="http://schemas.microsoft.com/office/drawing/2014/main" id="{8BD69359-FB3C-4825-9F77-C2C202A97BBB}"/>
              </a:ext>
            </a:extLst>
          </p:cNvPr>
          <p:cNvSpPr txBox="1"/>
          <p:nvPr/>
        </p:nvSpPr>
        <p:spPr>
          <a:xfrm>
            <a:off x="528033" y="231820"/>
            <a:ext cx="1867627" cy="461665"/>
          </a:xfrm>
          <a:prstGeom prst="rect">
            <a:avLst/>
          </a:prstGeom>
          <a:noFill/>
        </p:spPr>
        <p:txBody>
          <a:bodyPr wrap="none" rtlCol="0">
            <a:spAutoFit/>
          </a:bodyPr>
          <a:lstStyle/>
          <a:p>
            <a:r>
              <a:rPr lang="en-US" sz="2400"/>
              <a:t>For Example :</a:t>
            </a:r>
          </a:p>
        </p:txBody>
      </p:sp>
    </p:spTree>
    <p:extLst>
      <p:ext uri="{BB962C8B-B14F-4D97-AF65-F5344CB8AC3E}">
        <p14:creationId xmlns:p14="http://schemas.microsoft.com/office/powerpoint/2010/main" val="340687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FE0344E-EE1C-4FD8-A8B6-3AE2E40ADC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983" y="309093"/>
            <a:ext cx="10216034" cy="5108017"/>
          </a:xfrm>
        </p:spPr>
      </p:pic>
      <p:sp>
        <p:nvSpPr>
          <p:cNvPr id="11" name="TextBox 10">
            <a:extLst>
              <a:ext uri="{FF2B5EF4-FFF2-40B4-BE49-F238E27FC236}">
                <a16:creationId xmlns:a16="http://schemas.microsoft.com/office/drawing/2014/main" id="{F57C51F7-916E-415F-AB04-CECF4AE44345}"/>
              </a:ext>
            </a:extLst>
          </p:cNvPr>
          <p:cNvSpPr txBox="1"/>
          <p:nvPr/>
        </p:nvSpPr>
        <p:spPr>
          <a:xfrm>
            <a:off x="975285" y="5591671"/>
            <a:ext cx="10487744" cy="461665"/>
          </a:xfrm>
          <a:prstGeom prst="rect">
            <a:avLst/>
          </a:prstGeom>
          <a:noFill/>
        </p:spPr>
        <p:txBody>
          <a:bodyPr wrap="none" rtlCol="0">
            <a:spAutoFit/>
          </a:bodyPr>
          <a:lstStyle/>
          <a:p>
            <a:pPr algn="ctr"/>
            <a:r>
              <a:rPr lang="en-US" sz="2400">
                <a:solidFill>
                  <a:schemeClr val="accent1"/>
                </a:solidFill>
              </a:rPr>
              <a:t>So What ‘s balances class ? and What effective of it to result of Machine Learning ?</a:t>
            </a:r>
          </a:p>
        </p:txBody>
      </p:sp>
    </p:spTree>
    <p:extLst>
      <p:ext uri="{BB962C8B-B14F-4D97-AF65-F5344CB8AC3E}">
        <p14:creationId xmlns:p14="http://schemas.microsoft.com/office/powerpoint/2010/main" val="105637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t>INTRODUCTION PROBLEMS</a:t>
            </a:r>
          </a:p>
          <a:p>
            <a:r>
              <a:rPr lang="en-US"/>
              <a:t>RANDOM FOREST</a:t>
            </a:r>
          </a:p>
          <a:p>
            <a:r>
              <a:rPr lang="en-US"/>
              <a:t>BALANCE CLASS AND DECISION TREE</a:t>
            </a:r>
          </a:p>
          <a:p>
            <a:r>
              <a:rPr lang="en-US">
                <a:solidFill>
                  <a:srgbClr val="FF0000"/>
                </a:solidFill>
              </a:rPr>
              <a:t>DEMO</a:t>
            </a:r>
          </a:p>
          <a:p>
            <a:r>
              <a:rPr lang="en-US"/>
              <a:t>CONCLUSTION</a:t>
            </a:r>
          </a:p>
          <a:p>
            <a:r>
              <a:rPr lang="en-US"/>
              <a:t>EVALUATE</a:t>
            </a:r>
          </a:p>
          <a:p>
            <a:r>
              <a:rPr lang="en-US"/>
              <a:t>ANSWER THE QUESTION</a:t>
            </a:r>
          </a:p>
        </p:txBody>
      </p:sp>
    </p:spTree>
    <p:extLst>
      <p:ext uri="{BB962C8B-B14F-4D97-AF65-F5344CB8AC3E}">
        <p14:creationId xmlns:p14="http://schemas.microsoft.com/office/powerpoint/2010/main" val="194680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78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t>INTRODUCTION PROBLEMS</a:t>
            </a:r>
          </a:p>
          <a:p>
            <a:r>
              <a:rPr lang="en-US"/>
              <a:t>RANDOM FOREST</a:t>
            </a:r>
          </a:p>
          <a:p>
            <a:r>
              <a:rPr lang="en-US"/>
              <a:t>BALANCE CLASS AND DECISION TREE</a:t>
            </a:r>
          </a:p>
          <a:p>
            <a:r>
              <a:rPr lang="en-US"/>
              <a:t>DEMO</a:t>
            </a:r>
          </a:p>
          <a:p>
            <a:r>
              <a:rPr lang="en-US">
                <a:solidFill>
                  <a:srgbClr val="FF0000"/>
                </a:solidFill>
              </a:rPr>
              <a:t>CONCLUSTION</a:t>
            </a:r>
          </a:p>
          <a:p>
            <a:r>
              <a:rPr lang="en-US"/>
              <a:t>ANSWER THE QUESTION</a:t>
            </a:r>
          </a:p>
        </p:txBody>
      </p:sp>
    </p:spTree>
    <p:extLst>
      <p:ext uri="{BB962C8B-B14F-4D97-AF65-F5344CB8AC3E}">
        <p14:creationId xmlns:p14="http://schemas.microsoft.com/office/powerpoint/2010/main" val="83188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77F68D-F76E-46CD-879A-9512CEA2B44B}"/>
              </a:ext>
            </a:extLst>
          </p:cNvPr>
          <p:cNvSpPr txBox="1"/>
          <p:nvPr/>
        </p:nvSpPr>
        <p:spPr>
          <a:xfrm>
            <a:off x="1811365" y="386366"/>
            <a:ext cx="8569270" cy="492443"/>
          </a:xfrm>
          <a:prstGeom prst="rect">
            <a:avLst/>
          </a:prstGeom>
          <a:noFill/>
        </p:spPr>
        <p:txBody>
          <a:bodyPr wrap="none" rtlCol="0">
            <a:spAutoFit/>
          </a:bodyPr>
          <a:lstStyle/>
          <a:p>
            <a:pPr algn="ctr"/>
            <a:r>
              <a:rPr lang="en-US" sz="2600" b="1"/>
              <a:t>WHAT RESULT YOU GET AFTER GET A OUTCOME OF MODEL ?</a:t>
            </a:r>
          </a:p>
        </p:txBody>
      </p:sp>
      <p:sp>
        <p:nvSpPr>
          <p:cNvPr id="6" name="TextBox 5">
            <a:extLst>
              <a:ext uri="{FF2B5EF4-FFF2-40B4-BE49-F238E27FC236}">
                <a16:creationId xmlns:a16="http://schemas.microsoft.com/office/drawing/2014/main" id="{513F001A-812D-4513-9FAD-CEF39E33579F}"/>
              </a:ext>
            </a:extLst>
          </p:cNvPr>
          <p:cNvSpPr txBox="1"/>
          <p:nvPr/>
        </p:nvSpPr>
        <p:spPr>
          <a:xfrm>
            <a:off x="2625627" y="1197735"/>
            <a:ext cx="6940746" cy="492443"/>
          </a:xfrm>
          <a:prstGeom prst="rect">
            <a:avLst/>
          </a:prstGeom>
          <a:noFill/>
        </p:spPr>
        <p:txBody>
          <a:bodyPr wrap="none" rtlCol="0">
            <a:spAutoFit/>
          </a:bodyPr>
          <a:lstStyle/>
          <a:p>
            <a:r>
              <a:rPr lang="en-US" sz="2600" b="1"/>
              <a:t>AND HOW TO EXPLAIN THIS RESULT TO PATIENT ?</a:t>
            </a:r>
          </a:p>
        </p:txBody>
      </p:sp>
      <p:sp>
        <p:nvSpPr>
          <p:cNvPr id="7" name="TextBox 6">
            <a:extLst>
              <a:ext uri="{FF2B5EF4-FFF2-40B4-BE49-F238E27FC236}">
                <a16:creationId xmlns:a16="http://schemas.microsoft.com/office/drawing/2014/main" id="{DDF15039-8D28-4048-BF8A-1D89024421FB}"/>
              </a:ext>
            </a:extLst>
          </p:cNvPr>
          <p:cNvSpPr txBox="1"/>
          <p:nvPr/>
        </p:nvSpPr>
        <p:spPr>
          <a:xfrm>
            <a:off x="10715222" y="6156102"/>
            <a:ext cx="1095941" cy="369332"/>
          </a:xfrm>
          <a:prstGeom prst="rect">
            <a:avLst/>
          </a:prstGeom>
          <a:noFill/>
        </p:spPr>
        <p:txBody>
          <a:bodyPr wrap="none" rtlCol="0">
            <a:spAutoFit/>
          </a:bodyPr>
          <a:lstStyle/>
          <a:p>
            <a:r>
              <a:rPr lang="en-US">
                <a:hlinkClick r:id="rId2" action="ppaction://hlinksldjump"/>
              </a:rPr>
              <a:t>Resample</a:t>
            </a:r>
            <a:endParaRPr lang="en-US"/>
          </a:p>
        </p:txBody>
      </p:sp>
      <p:sp>
        <p:nvSpPr>
          <p:cNvPr id="8" name="TextBox 7">
            <a:extLst>
              <a:ext uri="{FF2B5EF4-FFF2-40B4-BE49-F238E27FC236}">
                <a16:creationId xmlns:a16="http://schemas.microsoft.com/office/drawing/2014/main" id="{B79583B2-60CD-4CAA-A2A8-11128570509C}"/>
              </a:ext>
            </a:extLst>
          </p:cNvPr>
          <p:cNvSpPr txBox="1"/>
          <p:nvPr/>
        </p:nvSpPr>
        <p:spPr>
          <a:xfrm>
            <a:off x="1119445" y="2536448"/>
            <a:ext cx="9953109" cy="892552"/>
          </a:xfrm>
          <a:prstGeom prst="rect">
            <a:avLst/>
          </a:prstGeom>
          <a:noFill/>
        </p:spPr>
        <p:txBody>
          <a:bodyPr wrap="none" rtlCol="0">
            <a:spAutoFit/>
          </a:bodyPr>
          <a:lstStyle/>
          <a:p>
            <a:pPr algn="ctr"/>
            <a:r>
              <a:rPr lang="en-US" sz="2600" b="1"/>
              <a:t>FINALLY, WHAT EFFECTIVE FROM EXPLANATION ABOVE TO IN GENERAL</a:t>
            </a:r>
          </a:p>
          <a:p>
            <a:pPr algn="ctr"/>
            <a:r>
              <a:rPr lang="en-US" sz="2600" b="1"/>
              <a:t>MACHINE LEARING WHICH MAKE IT USAGE TO LIFE</a:t>
            </a:r>
          </a:p>
        </p:txBody>
      </p:sp>
    </p:spTree>
    <p:extLst>
      <p:ext uri="{BB962C8B-B14F-4D97-AF65-F5344CB8AC3E}">
        <p14:creationId xmlns:p14="http://schemas.microsoft.com/office/powerpoint/2010/main" val="248250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solidFill>
                  <a:srgbClr val="FF0000"/>
                </a:solidFill>
              </a:rPr>
              <a:t>INTRODUCTION PROBLEMS</a:t>
            </a:r>
          </a:p>
          <a:p>
            <a:r>
              <a:rPr lang="en-US"/>
              <a:t>RANDOM FOREST</a:t>
            </a:r>
          </a:p>
          <a:p>
            <a:r>
              <a:rPr lang="en-US"/>
              <a:t>BALANCE CLASS AND DECISION TREE</a:t>
            </a:r>
          </a:p>
          <a:p>
            <a:r>
              <a:rPr lang="en-US"/>
              <a:t>DEMO</a:t>
            </a:r>
          </a:p>
          <a:p>
            <a:r>
              <a:rPr lang="en-US"/>
              <a:t>CONCLUSTION</a:t>
            </a:r>
          </a:p>
          <a:p>
            <a:r>
              <a:rPr lang="en-US"/>
              <a:t>EVALUATE</a:t>
            </a:r>
          </a:p>
          <a:p>
            <a:r>
              <a:rPr lang="en-US"/>
              <a:t>ANSWER THE QUESTION</a:t>
            </a:r>
          </a:p>
        </p:txBody>
      </p:sp>
    </p:spTree>
    <p:extLst>
      <p:ext uri="{BB962C8B-B14F-4D97-AF65-F5344CB8AC3E}">
        <p14:creationId xmlns:p14="http://schemas.microsoft.com/office/powerpoint/2010/main" val="204237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t>INTRODUCTION PROBLEMS</a:t>
            </a:r>
          </a:p>
          <a:p>
            <a:r>
              <a:rPr lang="en-US"/>
              <a:t>RANDOM FOREST</a:t>
            </a:r>
          </a:p>
          <a:p>
            <a:r>
              <a:rPr lang="en-US"/>
              <a:t>BALANCE CLASS AND DECISION TREE</a:t>
            </a:r>
          </a:p>
          <a:p>
            <a:r>
              <a:rPr lang="en-US"/>
              <a:t>DEMO</a:t>
            </a:r>
          </a:p>
          <a:p>
            <a:r>
              <a:rPr lang="en-US"/>
              <a:t>CONCLUSTION</a:t>
            </a:r>
          </a:p>
          <a:p>
            <a:r>
              <a:rPr lang="en-US">
                <a:solidFill>
                  <a:srgbClr val="FF0000"/>
                </a:solidFill>
              </a:rPr>
              <a:t>ANSWER THE QUESTION</a:t>
            </a:r>
          </a:p>
        </p:txBody>
      </p:sp>
    </p:spTree>
    <p:extLst>
      <p:ext uri="{BB962C8B-B14F-4D97-AF65-F5344CB8AC3E}">
        <p14:creationId xmlns:p14="http://schemas.microsoft.com/office/powerpoint/2010/main" val="366385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79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1B3648-F8BC-4FF5-897B-8A18FDE99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68" y="3697738"/>
            <a:ext cx="4778062" cy="3032949"/>
          </a:xfrm>
          <a:prstGeom prst="rect">
            <a:avLst/>
          </a:prstGeom>
        </p:spPr>
      </p:pic>
      <p:pic>
        <p:nvPicPr>
          <p:cNvPr id="7" name="Picture 6">
            <a:extLst>
              <a:ext uri="{FF2B5EF4-FFF2-40B4-BE49-F238E27FC236}">
                <a16:creationId xmlns:a16="http://schemas.microsoft.com/office/drawing/2014/main" id="{66AFD7CD-1A86-4815-9F68-B241905FD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802" y="0"/>
            <a:ext cx="9208395" cy="3697738"/>
          </a:xfrm>
          <a:prstGeom prst="rect">
            <a:avLst/>
          </a:prstGeom>
        </p:spPr>
      </p:pic>
    </p:spTree>
    <p:extLst>
      <p:ext uri="{BB962C8B-B14F-4D97-AF65-F5344CB8AC3E}">
        <p14:creationId xmlns:p14="http://schemas.microsoft.com/office/powerpoint/2010/main" val="30648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B69C0E-C7D3-4CD1-A2F7-1DAFCC4CAE57}"/>
              </a:ext>
            </a:extLst>
          </p:cNvPr>
          <p:cNvSpPr txBox="1"/>
          <p:nvPr/>
        </p:nvSpPr>
        <p:spPr>
          <a:xfrm>
            <a:off x="476517" y="373487"/>
            <a:ext cx="3232597" cy="507831"/>
          </a:xfrm>
          <a:prstGeom prst="rect">
            <a:avLst/>
          </a:prstGeom>
          <a:noFill/>
        </p:spPr>
        <p:txBody>
          <a:bodyPr wrap="square" rtlCol="0">
            <a:spAutoFit/>
          </a:bodyPr>
          <a:lstStyle/>
          <a:p>
            <a:r>
              <a:rPr lang="en-US" sz="2700" b="1"/>
              <a:t>SCENE 1:</a:t>
            </a:r>
          </a:p>
        </p:txBody>
      </p:sp>
      <p:pic>
        <p:nvPicPr>
          <p:cNvPr id="8" name="Picture 7">
            <a:extLst>
              <a:ext uri="{FF2B5EF4-FFF2-40B4-BE49-F238E27FC236}">
                <a16:creationId xmlns:a16="http://schemas.microsoft.com/office/drawing/2014/main" id="{CA909615-BA47-44B3-93FA-AB1494C47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815" y="881318"/>
            <a:ext cx="8115300" cy="4572000"/>
          </a:xfrm>
          <a:prstGeom prst="rect">
            <a:avLst/>
          </a:prstGeom>
        </p:spPr>
      </p:pic>
      <p:sp>
        <p:nvSpPr>
          <p:cNvPr id="9" name="TextBox 8">
            <a:extLst>
              <a:ext uri="{FF2B5EF4-FFF2-40B4-BE49-F238E27FC236}">
                <a16:creationId xmlns:a16="http://schemas.microsoft.com/office/drawing/2014/main" id="{512A2084-55BB-47A3-8879-80558961571A}"/>
              </a:ext>
            </a:extLst>
          </p:cNvPr>
          <p:cNvSpPr txBox="1"/>
          <p:nvPr/>
        </p:nvSpPr>
        <p:spPr>
          <a:xfrm>
            <a:off x="2975020" y="5782614"/>
            <a:ext cx="6246253" cy="461665"/>
          </a:xfrm>
          <a:prstGeom prst="rect">
            <a:avLst/>
          </a:prstGeom>
          <a:noFill/>
        </p:spPr>
        <p:txBody>
          <a:bodyPr wrap="square" rtlCol="0">
            <a:spAutoFit/>
          </a:bodyPr>
          <a:lstStyle/>
          <a:p>
            <a:pPr algn="ctr"/>
            <a:r>
              <a:rPr lang="en-US" sz="2400"/>
              <a:t>Why ? Why I get this result ?</a:t>
            </a:r>
          </a:p>
        </p:txBody>
      </p:sp>
    </p:spTree>
    <p:extLst>
      <p:ext uri="{BB962C8B-B14F-4D97-AF65-F5344CB8AC3E}">
        <p14:creationId xmlns:p14="http://schemas.microsoft.com/office/powerpoint/2010/main" val="267907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A9061-4359-4158-94FA-998F52F1159C}"/>
              </a:ext>
            </a:extLst>
          </p:cNvPr>
          <p:cNvSpPr txBox="1"/>
          <p:nvPr/>
        </p:nvSpPr>
        <p:spPr>
          <a:xfrm>
            <a:off x="476517" y="373487"/>
            <a:ext cx="3232597" cy="507831"/>
          </a:xfrm>
          <a:prstGeom prst="rect">
            <a:avLst/>
          </a:prstGeom>
          <a:noFill/>
        </p:spPr>
        <p:txBody>
          <a:bodyPr wrap="square" rtlCol="0">
            <a:spAutoFit/>
          </a:bodyPr>
          <a:lstStyle/>
          <a:p>
            <a:r>
              <a:rPr lang="en-US" sz="2700" b="1"/>
              <a:t>SCENE 2:</a:t>
            </a:r>
          </a:p>
        </p:txBody>
      </p:sp>
      <p:pic>
        <p:nvPicPr>
          <p:cNvPr id="6" name="Picture 5">
            <a:extLst>
              <a:ext uri="{FF2B5EF4-FFF2-40B4-BE49-F238E27FC236}">
                <a16:creationId xmlns:a16="http://schemas.microsoft.com/office/drawing/2014/main" id="{3C0869B9-B633-4E19-AD25-1FF450467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149" y="627402"/>
            <a:ext cx="4506900" cy="5966581"/>
          </a:xfrm>
          <a:prstGeom prst="rect">
            <a:avLst/>
          </a:prstGeom>
        </p:spPr>
      </p:pic>
      <p:sp>
        <p:nvSpPr>
          <p:cNvPr id="7" name="TextBox 6">
            <a:extLst>
              <a:ext uri="{FF2B5EF4-FFF2-40B4-BE49-F238E27FC236}">
                <a16:creationId xmlns:a16="http://schemas.microsoft.com/office/drawing/2014/main" id="{A1B7EA4A-B297-4252-B2CD-FF35D728FF26}"/>
              </a:ext>
            </a:extLst>
          </p:cNvPr>
          <p:cNvSpPr txBox="1"/>
          <p:nvPr/>
        </p:nvSpPr>
        <p:spPr>
          <a:xfrm>
            <a:off x="7521261" y="1698037"/>
            <a:ext cx="4327301" cy="461665"/>
          </a:xfrm>
          <a:prstGeom prst="rect">
            <a:avLst/>
          </a:prstGeom>
          <a:noFill/>
        </p:spPr>
        <p:txBody>
          <a:bodyPr wrap="square" rtlCol="0">
            <a:spAutoFit/>
          </a:bodyPr>
          <a:lstStyle/>
          <a:p>
            <a:pPr algn="ctr"/>
            <a:r>
              <a:rPr lang="en-US" sz="2400"/>
              <a:t>Do you belive that it is safe?</a:t>
            </a:r>
          </a:p>
        </p:txBody>
      </p:sp>
      <p:sp>
        <p:nvSpPr>
          <p:cNvPr id="8" name="TextBox 7">
            <a:extLst>
              <a:ext uri="{FF2B5EF4-FFF2-40B4-BE49-F238E27FC236}">
                <a16:creationId xmlns:a16="http://schemas.microsoft.com/office/drawing/2014/main" id="{34D3F412-9810-499D-B498-EFE1025FC0B6}"/>
              </a:ext>
            </a:extLst>
          </p:cNvPr>
          <p:cNvSpPr txBox="1"/>
          <p:nvPr/>
        </p:nvSpPr>
        <p:spPr>
          <a:xfrm>
            <a:off x="7521262" y="1236372"/>
            <a:ext cx="4327301" cy="461665"/>
          </a:xfrm>
          <a:prstGeom prst="rect">
            <a:avLst/>
          </a:prstGeom>
          <a:noFill/>
        </p:spPr>
        <p:txBody>
          <a:bodyPr wrap="square" rtlCol="0">
            <a:spAutoFit/>
          </a:bodyPr>
          <a:lstStyle/>
          <a:p>
            <a:pPr algn="ctr"/>
            <a:r>
              <a:rPr lang="en-US" sz="2400"/>
              <a:t>What inside this lake ?</a:t>
            </a:r>
          </a:p>
        </p:txBody>
      </p:sp>
      <p:sp>
        <p:nvSpPr>
          <p:cNvPr id="9" name="TextBox 8">
            <a:extLst>
              <a:ext uri="{FF2B5EF4-FFF2-40B4-BE49-F238E27FC236}">
                <a16:creationId xmlns:a16="http://schemas.microsoft.com/office/drawing/2014/main" id="{E0DA7014-E56E-4286-AA17-32F47FF33C2F}"/>
              </a:ext>
            </a:extLst>
          </p:cNvPr>
          <p:cNvSpPr txBox="1"/>
          <p:nvPr/>
        </p:nvSpPr>
        <p:spPr>
          <a:xfrm>
            <a:off x="11346287" y="6224651"/>
            <a:ext cx="622286" cy="369332"/>
          </a:xfrm>
          <a:prstGeom prst="rect">
            <a:avLst/>
          </a:prstGeom>
          <a:noFill/>
        </p:spPr>
        <p:txBody>
          <a:bodyPr wrap="none" rtlCol="0">
            <a:spAutoFit/>
          </a:bodyPr>
          <a:lstStyle/>
          <a:p>
            <a:r>
              <a:rPr lang="en-US">
                <a:hlinkClick r:id="rId3" action="ppaction://hlinksldjump"/>
              </a:rPr>
              <a:t>Back</a:t>
            </a:r>
            <a:endParaRPr lang="en-US"/>
          </a:p>
        </p:txBody>
      </p:sp>
    </p:spTree>
    <p:extLst>
      <p:ext uri="{BB962C8B-B14F-4D97-AF65-F5344CB8AC3E}">
        <p14:creationId xmlns:p14="http://schemas.microsoft.com/office/powerpoint/2010/main" val="302307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F585-61D7-45FF-B7A0-C2B93E59C4B5}"/>
              </a:ext>
            </a:extLst>
          </p:cNvPr>
          <p:cNvSpPr>
            <a:spLocks noGrp="1"/>
          </p:cNvSpPr>
          <p:nvPr>
            <p:ph type="title"/>
          </p:nvPr>
        </p:nvSpPr>
        <p:spPr/>
        <p:txBody>
          <a:bodyPr/>
          <a:lstStyle/>
          <a:p>
            <a:r>
              <a:rPr lang="en-US" b="1">
                <a:solidFill>
                  <a:schemeClr val="accent1"/>
                </a:solidFill>
              </a:rPr>
              <a:t>CONTENT</a:t>
            </a:r>
          </a:p>
        </p:txBody>
      </p:sp>
      <p:sp>
        <p:nvSpPr>
          <p:cNvPr id="3" name="Content Placeholder 2">
            <a:extLst>
              <a:ext uri="{FF2B5EF4-FFF2-40B4-BE49-F238E27FC236}">
                <a16:creationId xmlns:a16="http://schemas.microsoft.com/office/drawing/2014/main" id="{A7AB2C70-4E85-40C1-A740-2317F23E64E8}"/>
              </a:ext>
            </a:extLst>
          </p:cNvPr>
          <p:cNvSpPr>
            <a:spLocks noGrp="1"/>
          </p:cNvSpPr>
          <p:nvPr>
            <p:ph idx="1"/>
          </p:nvPr>
        </p:nvSpPr>
        <p:spPr/>
        <p:txBody>
          <a:bodyPr/>
          <a:lstStyle/>
          <a:p>
            <a:r>
              <a:rPr lang="en-US"/>
              <a:t>INTRODUCTION PROBLEMS</a:t>
            </a:r>
          </a:p>
          <a:p>
            <a:r>
              <a:rPr lang="en-US">
                <a:solidFill>
                  <a:srgbClr val="FF0000"/>
                </a:solidFill>
              </a:rPr>
              <a:t>RANDOM FOREST</a:t>
            </a:r>
          </a:p>
          <a:p>
            <a:r>
              <a:rPr lang="en-US"/>
              <a:t>BALANCE CLASS AND DECISION TREE</a:t>
            </a:r>
          </a:p>
          <a:p>
            <a:r>
              <a:rPr lang="en-US"/>
              <a:t>DEMO</a:t>
            </a:r>
          </a:p>
          <a:p>
            <a:r>
              <a:rPr lang="en-US"/>
              <a:t>CONCLUSTION</a:t>
            </a:r>
          </a:p>
          <a:p>
            <a:r>
              <a:rPr lang="en-US"/>
              <a:t>EVALUATE</a:t>
            </a:r>
          </a:p>
          <a:p>
            <a:r>
              <a:rPr lang="en-US"/>
              <a:t>ANSWER THE QUESTION</a:t>
            </a:r>
          </a:p>
        </p:txBody>
      </p:sp>
    </p:spTree>
    <p:extLst>
      <p:ext uri="{BB962C8B-B14F-4D97-AF65-F5344CB8AC3E}">
        <p14:creationId xmlns:p14="http://schemas.microsoft.com/office/powerpoint/2010/main" val="6767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42E7CC-1419-4F5D-AE5C-D58F1A9D609D}"/>
              </a:ext>
            </a:extLst>
          </p:cNvPr>
          <p:cNvPicPr>
            <a:picLocks noChangeAspect="1"/>
          </p:cNvPicPr>
          <p:nvPr/>
        </p:nvPicPr>
        <p:blipFill>
          <a:blip r:embed="rId2"/>
          <a:stretch>
            <a:fillRect/>
          </a:stretch>
        </p:blipFill>
        <p:spPr>
          <a:xfrm>
            <a:off x="0" y="1673"/>
            <a:ext cx="12192000" cy="6854653"/>
          </a:xfrm>
          <a:prstGeom prst="rect">
            <a:avLst/>
          </a:prstGeom>
        </p:spPr>
      </p:pic>
      <p:sp>
        <p:nvSpPr>
          <p:cNvPr id="6" name="Rectangle 5">
            <a:extLst>
              <a:ext uri="{FF2B5EF4-FFF2-40B4-BE49-F238E27FC236}">
                <a16:creationId xmlns:a16="http://schemas.microsoft.com/office/drawing/2014/main" id="{45C160FB-D5BD-46E3-95EB-2AE534731070}"/>
              </a:ext>
            </a:extLst>
          </p:cNvPr>
          <p:cNvSpPr/>
          <p:nvPr/>
        </p:nvSpPr>
        <p:spPr>
          <a:xfrm>
            <a:off x="10350321" y="6025638"/>
            <a:ext cx="1700011" cy="689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41D69F2-9011-44FA-B9A1-47092094945E}"/>
              </a:ext>
            </a:extLst>
          </p:cNvPr>
          <p:cNvSpPr/>
          <p:nvPr/>
        </p:nvSpPr>
        <p:spPr>
          <a:xfrm>
            <a:off x="141668" y="6025638"/>
            <a:ext cx="2511380" cy="689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08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4CF5FFA-4A7B-4085-848F-B14041334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20193"/>
            <a:ext cx="10186114" cy="5961666"/>
          </a:xfrm>
        </p:spPr>
      </p:pic>
    </p:spTree>
    <p:extLst>
      <p:ext uri="{BB962C8B-B14F-4D97-AF65-F5344CB8AC3E}">
        <p14:creationId xmlns:p14="http://schemas.microsoft.com/office/powerpoint/2010/main" val="249975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764549B-3E87-46E0-BF28-5C2475677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8554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916D37-134C-43F8-9B27-856E1B0A8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89560"/>
            <a:ext cx="10119360" cy="6278880"/>
          </a:xfrm>
          <a:prstGeom prst="rect">
            <a:avLst/>
          </a:prstGeom>
        </p:spPr>
      </p:pic>
    </p:spTree>
    <p:extLst>
      <p:ext uri="{BB962C8B-B14F-4D97-AF65-F5344CB8AC3E}">
        <p14:creationId xmlns:p14="http://schemas.microsoft.com/office/powerpoint/2010/main" val="3662538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547</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CONTENT</vt:lpstr>
      <vt:lpstr>PowerPoint Presentation</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CONTENT</vt:lpstr>
      <vt:lpstr>PowerPoint Presentation</vt:lpstr>
      <vt:lpstr>PowerPoint Presentation</vt:lpstr>
      <vt:lpstr>PowerPoint Presentation</vt:lpstr>
      <vt:lpstr>CONTENT</vt:lpstr>
      <vt:lpstr>PowerPoint Presentation</vt:lpstr>
      <vt:lpstr>CONTENT</vt:lpstr>
      <vt:lpstr>PowerPoint Presentation</vt:lpstr>
      <vt:lpstr>CONTENT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Parametric Interpretation And Optimization of  The Random Forest Algorithm  Blackbox Model</dc:title>
  <dc:creator>hendrichscullen@msu365.com</dc:creator>
  <cp:lastModifiedBy>Hendrichs Cullen</cp:lastModifiedBy>
  <cp:revision>46</cp:revision>
  <dcterms:created xsi:type="dcterms:W3CDTF">2021-05-14T16:56:36Z</dcterms:created>
  <dcterms:modified xsi:type="dcterms:W3CDTF">2021-06-26T07:55:42Z</dcterms:modified>
</cp:coreProperties>
</file>