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Roboto"/>
      <p:regular r:id="rId23"/>
      <p:bold r:id="rId24"/>
      <p:italic r:id="rId25"/>
      <p:boldItalic r:id="rId26"/>
    </p:embeddedFont>
    <p:embeddedFont>
      <p:font typeface="Source Sans Pr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SourceSansPro-bold.fntdata"/><Relationship Id="rId27" Type="http://schemas.openxmlformats.org/officeDocument/2006/relationships/font" Target="fonts/SourceSans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SansPr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SourceSansPr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c6f9544c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c6f9544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ce8277e3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fce8277e3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ce8277e3b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fce8277e3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6f9544c1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6f9544c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6f9544c1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6f9544c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6f9544c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6f9544c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6f9544c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6f9544c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9544c1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9544c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6f9544c1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6f9544c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fce8277e3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fce8277e3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ce8277e3b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fce8277e3b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ce8277e3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fce8277e3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ce8277e3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fce8277e3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google.com/presentation/d/1VNPyWunWaqjrF8sa2CSsakF_OTqSLi2L2rJyzbC_bzA/edit#slide=id.p1" TargetMode="External"/><Relationship Id="rId4" Type="http://schemas.openxmlformats.org/officeDocument/2006/relationships/image" Target="../media/image5.jpg"/><Relationship Id="rId5" Type="http://schemas.openxmlformats.org/officeDocument/2006/relationships/image" Target="../media/image11.jpg"/><Relationship Id="rId6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103175" y="271125"/>
            <a:ext cx="8183700" cy="93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Christopher Hardy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84300" y="1451000"/>
            <a:ext cx="89754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Devops Engineer, SRE, QA Software Test Automation Engineer, Developer, Agile / Scrum Master Coach, and Project Manager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311700" y="0"/>
            <a:ext cx="2808000" cy="131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 Health Check </a:t>
            </a:r>
            <a:r>
              <a:rPr lang="en"/>
              <a:t> Testing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542950" y="1389600"/>
            <a:ext cx="2694600" cy="34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Kubernetes offers two kinds of health checks: the readinessProbe and the livenessProbe. Both of them use the same types of probes (HTTP GET requests, TCP connections, and command execution).</a:t>
            </a:r>
            <a:endParaRPr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TCP is the default, specified as a TCP: port pair, for example "TCP:5000". A health check simply attempts to open a TCP connection to the instance on the specified port. Failure to connect within the configured timeout is considered unhealthy.</a:t>
            </a:r>
            <a:endParaRPr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0125" y="1389600"/>
            <a:ext cx="5031876" cy="317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311700" y="0"/>
            <a:ext cx="2808000" cy="131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and Manual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654600" y="1664550"/>
            <a:ext cx="2808000" cy="26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45454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Exploratory testing is a form of software testing that is performed to establish the feasibility of a product. In other testing methods, which we’ll get to below, test cases are created in advance and then executed at a later stage. Whereas exploratory testing involves simultaneously designing and executing the test. Exploratory testers need to be able to think and take action quickly rather than follow laid out steps.</a:t>
            </a:r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8775" y="1389600"/>
            <a:ext cx="3133725" cy="317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281450" y="538275"/>
            <a:ext cx="4045200" cy="89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Education</a:t>
            </a:r>
            <a:endParaRPr/>
          </a:p>
        </p:txBody>
      </p:sp>
      <p:sp>
        <p:nvSpPr>
          <p:cNvPr id="158" name="Google Shape;158;p2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Rowan University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Glassboro</a:t>
            </a:r>
            <a:r>
              <a:rPr lang="en" sz="1500"/>
              <a:t>, NJ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B.S., Computer Science.: May 2001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Villanova</a:t>
            </a:r>
            <a:r>
              <a:rPr b="1" lang="en"/>
              <a:t> University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Philadelphia</a:t>
            </a:r>
            <a:r>
              <a:rPr lang="en" sz="1500"/>
              <a:t>, PA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Software Test Certificate: September 2010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Ocean County College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Toms River</a:t>
            </a:r>
            <a:r>
              <a:rPr lang="en" sz="1500"/>
              <a:t>, NJ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A.S., General Engineering,: December 1996</a:t>
            </a:r>
            <a:endParaRPr sz="1500"/>
          </a:p>
        </p:txBody>
      </p:sp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388" y="1431375"/>
            <a:ext cx="3407326" cy="3407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</a:t>
            </a:r>
            <a:endParaRPr/>
          </a:p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Christopher Hardy</a:t>
            </a:r>
            <a:endParaRPr b="1"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christopherhardy@gmail.com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(609) 636-8048</a:t>
            </a:r>
            <a:endParaRPr sz="1600"/>
          </a:p>
        </p:txBody>
      </p:sp>
      <p:pic>
        <p:nvPicPr>
          <p:cNvPr id="166" name="Google Shape;166;p25" title="Upward shot of Golden Gate Bridge against blue sky"/>
          <p:cNvPicPr preferRelativeResize="0"/>
          <p:nvPr/>
        </p:nvPicPr>
        <p:blipFill rotWithShape="1">
          <a:blip r:embed="rId3">
            <a:alphaModFix/>
          </a:blip>
          <a:srcRect b="0" l="19071" r="4853" t="9"/>
          <a:stretch/>
        </p:blipFill>
        <p:spPr>
          <a:xfrm>
            <a:off x="3274676" y="0"/>
            <a:ext cx="5869325" cy="5143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Hi, I’m Christopher Hardy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I’m passionate about building great products that make people’s lives easier. I have over 20 years </a:t>
            </a:r>
            <a:r>
              <a:rPr lang="en"/>
              <a:t>innovating</a:t>
            </a:r>
            <a:r>
              <a:rPr lang="en"/>
              <a:t> in the digital world with experiences in small and medium companies to the world’s biggest brands such as IBM Watson, and Nuance Health and many Defense Companies.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 grew up in Annapolis, MD, lived in New Jersey for some time, and now reside outside of Boston, MA. I  am an avid walker / hiker,  girl’s soccer coach, involved with various Town of Acton government committees, a Freemason, and father and husband of three fabulous women.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2" type="body"/>
          </p:nvPr>
        </p:nvSpPr>
        <p:spPr>
          <a:xfrm>
            <a:off x="4968800" y="1516675"/>
            <a:ext cx="3837000" cy="230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QA Automation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Devops / SRE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Software development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Project Management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Scrum Master / Agile Coach</a:t>
            </a:r>
            <a:endParaRPr sz="2100"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475" y="789475"/>
            <a:ext cx="3736850" cy="397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Employment history</a:t>
            </a:r>
            <a:endParaRPr/>
          </a:p>
        </p:txBody>
      </p:sp>
      <p:cxnSp>
        <p:nvCxnSpPr>
          <p:cNvPr id="77" name="Google Shape;77;p16"/>
          <p:cNvCxnSpPr/>
          <p:nvPr/>
        </p:nvCxnSpPr>
        <p:spPr>
          <a:xfrm>
            <a:off x="420075" y="2790116"/>
            <a:ext cx="8336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grpSp>
        <p:nvGrpSpPr>
          <p:cNvPr id="78" name="Google Shape;78;p16"/>
          <p:cNvGrpSpPr/>
          <p:nvPr/>
        </p:nvGrpSpPr>
        <p:grpSpPr>
          <a:xfrm>
            <a:off x="648675" y="1581271"/>
            <a:ext cx="196200" cy="1306800"/>
            <a:chOff x="648675" y="1657471"/>
            <a:chExt cx="196200" cy="1306800"/>
          </a:xfrm>
        </p:grpSpPr>
        <p:sp>
          <p:nvSpPr>
            <p:cNvPr id="79" name="Google Shape;79;p16"/>
            <p:cNvSpPr/>
            <p:nvPr/>
          </p:nvSpPr>
          <p:spPr>
            <a:xfrm>
              <a:off x="64867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0" name="Google Shape;80;p16"/>
            <p:cNvCxnSpPr>
              <a:stCxn id="79" idx="0"/>
            </p:cNvCxnSpPr>
            <p:nvPr/>
          </p:nvCxnSpPr>
          <p:spPr>
            <a:xfrm rot="10800000">
              <a:off x="746775" y="1657471"/>
              <a:ext cx="0" cy="11109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81" name="Google Shape;81;p16"/>
          <p:cNvSpPr txBox="1"/>
          <p:nvPr>
            <p:ph idx="4294967295" type="body"/>
          </p:nvPr>
        </p:nvSpPr>
        <p:spPr>
          <a:xfrm>
            <a:off x="844875" y="1034175"/>
            <a:ext cx="2662200" cy="15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Large Defense Companies as a Developer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CSC, Lockheed Martin, BAE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June 2001 - Month 2007</a:t>
            </a:r>
            <a:endParaRPr sz="1400"/>
          </a:p>
        </p:txBody>
      </p:sp>
      <p:grpSp>
        <p:nvGrpSpPr>
          <p:cNvPr id="82" name="Google Shape;82;p16"/>
          <p:cNvGrpSpPr/>
          <p:nvPr/>
        </p:nvGrpSpPr>
        <p:grpSpPr>
          <a:xfrm>
            <a:off x="2512925" y="2692171"/>
            <a:ext cx="196200" cy="1404905"/>
            <a:chOff x="2512925" y="2768371"/>
            <a:chExt cx="196200" cy="1404905"/>
          </a:xfrm>
        </p:grpSpPr>
        <p:cxnSp>
          <p:nvCxnSpPr>
            <p:cNvPr id="83" name="Google Shape;83;p16"/>
            <p:cNvCxnSpPr/>
            <p:nvPr/>
          </p:nvCxnSpPr>
          <p:spPr>
            <a:xfrm>
              <a:off x="2611025" y="2964276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84" name="Google Shape;84;p16"/>
            <p:cNvSpPr/>
            <p:nvPr/>
          </p:nvSpPr>
          <p:spPr>
            <a:xfrm>
              <a:off x="251292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" name="Google Shape;85;p16"/>
          <p:cNvSpPr txBox="1"/>
          <p:nvPr>
            <p:ph idx="4294967295" type="body"/>
          </p:nvPr>
        </p:nvSpPr>
        <p:spPr>
          <a:xfrm>
            <a:off x="2709125" y="3456775"/>
            <a:ext cx="2662200" cy="13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Software Security and Defect Analysis Engineer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InfoSec, ProServices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May 2007 - August 2010</a:t>
            </a:r>
            <a:endParaRPr sz="1400"/>
          </a:p>
        </p:txBody>
      </p:sp>
      <p:grpSp>
        <p:nvGrpSpPr>
          <p:cNvPr id="86" name="Google Shape;86;p16"/>
          <p:cNvGrpSpPr/>
          <p:nvPr/>
        </p:nvGrpSpPr>
        <p:grpSpPr>
          <a:xfrm>
            <a:off x="3784563" y="1483171"/>
            <a:ext cx="196200" cy="1404900"/>
            <a:chOff x="4279200" y="1559371"/>
            <a:chExt cx="196200" cy="1404900"/>
          </a:xfrm>
        </p:grpSpPr>
        <p:cxnSp>
          <p:nvCxnSpPr>
            <p:cNvPr id="87" name="Google Shape;87;p16"/>
            <p:cNvCxnSpPr>
              <a:stCxn id="88" idx="0"/>
            </p:cNvCxnSpPr>
            <p:nvPr/>
          </p:nvCxnSpPr>
          <p:spPr>
            <a:xfrm rot="10800000">
              <a:off x="4377300" y="1559371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88" name="Google Shape;88;p16"/>
            <p:cNvSpPr/>
            <p:nvPr/>
          </p:nvSpPr>
          <p:spPr>
            <a:xfrm>
              <a:off x="4279200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16"/>
          <p:cNvSpPr txBox="1"/>
          <p:nvPr>
            <p:ph idx="4294967295" type="body"/>
          </p:nvPr>
        </p:nvSpPr>
        <p:spPr>
          <a:xfrm>
            <a:off x="3922675" y="1310525"/>
            <a:ext cx="2662200" cy="12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QA Automation Engineer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MIT Lincoln Laboratory, RSA, HealthEdge, Scholastic, IBM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September 2010 - May 2016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90" name="Google Shape;90;p16"/>
          <p:cNvGrpSpPr/>
          <p:nvPr/>
        </p:nvGrpSpPr>
        <p:grpSpPr>
          <a:xfrm>
            <a:off x="6045475" y="2692171"/>
            <a:ext cx="196200" cy="1404905"/>
            <a:chOff x="6045475" y="2768371"/>
            <a:chExt cx="196200" cy="1404905"/>
          </a:xfrm>
        </p:grpSpPr>
        <p:cxnSp>
          <p:nvCxnSpPr>
            <p:cNvPr id="91" name="Google Shape;91;p16"/>
            <p:cNvCxnSpPr/>
            <p:nvPr/>
          </p:nvCxnSpPr>
          <p:spPr>
            <a:xfrm>
              <a:off x="6143575" y="2964276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92" name="Google Shape;92;p16"/>
            <p:cNvSpPr/>
            <p:nvPr/>
          </p:nvSpPr>
          <p:spPr>
            <a:xfrm>
              <a:off x="604547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16"/>
          <p:cNvSpPr txBox="1"/>
          <p:nvPr>
            <p:ph idx="4294967295" type="body"/>
          </p:nvPr>
        </p:nvSpPr>
        <p:spPr>
          <a:xfrm>
            <a:off x="6225725" y="3854675"/>
            <a:ext cx="25431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Devops Engineer / SRE 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IBM, Nuance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June 2016 - March 2020</a:t>
            </a:r>
            <a:endParaRPr sz="1400"/>
          </a:p>
        </p:txBody>
      </p:sp>
      <p:grpSp>
        <p:nvGrpSpPr>
          <p:cNvPr id="94" name="Google Shape;94;p16"/>
          <p:cNvGrpSpPr/>
          <p:nvPr/>
        </p:nvGrpSpPr>
        <p:grpSpPr>
          <a:xfrm>
            <a:off x="6645900" y="1385221"/>
            <a:ext cx="196200" cy="1404900"/>
            <a:chOff x="4279200" y="1559371"/>
            <a:chExt cx="196200" cy="1404900"/>
          </a:xfrm>
        </p:grpSpPr>
        <p:cxnSp>
          <p:nvCxnSpPr>
            <p:cNvPr id="95" name="Google Shape;95;p16"/>
            <p:cNvCxnSpPr>
              <a:stCxn id="96" idx="0"/>
            </p:cNvCxnSpPr>
            <p:nvPr/>
          </p:nvCxnSpPr>
          <p:spPr>
            <a:xfrm rot="10800000">
              <a:off x="4377300" y="1559371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96" name="Google Shape;96;p16"/>
            <p:cNvSpPr/>
            <p:nvPr/>
          </p:nvSpPr>
          <p:spPr>
            <a:xfrm>
              <a:off x="4279200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6"/>
          <p:cNvSpPr txBox="1"/>
          <p:nvPr>
            <p:ph idx="4294967295" type="body"/>
          </p:nvPr>
        </p:nvSpPr>
        <p:spPr>
          <a:xfrm>
            <a:off x="6903125" y="445025"/>
            <a:ext cx="2131200" cy="20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Devops Engineer / Project Manager / Agile Coach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Omni Federal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Kessel Run - Air Force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/>
              <a:t>April 2020 - Present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282800" y="438225"/>
            <a:ext cx="36183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b="1" lang="en" sz="2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How the Agile Process and Devops Culture utilizes Test Frameworks and the CI/CD workflow</a:t>
            </a:r>
            <a:endParaRPr b="1"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CLICK HERE to see a quick presentation</a:t>
            </a:r>
            <a:endParaRPr sz="1600"/>
          </a:p>
        </p:txBody>
      </p:sp>
      <p:pic>
        <p:nvPicPr>
          <p:cNvPr descr="Side closeup of a hand pushing a knob on an audio mixer" id="103" name="Google Shape;103;p17"/>
          <p:cNvPicPr preferRelativeResize="0"/>
          <p:nvPr/>
        </p:nvPicPr>
        <p:blipFill rotWithShape="1">
          <a:blip r:embed="rId4">
            <a:alphaModFix/>
          </a:blip>
          <a:srcRect b="0" l="6112" r="0" t="0"/>
          <a:stretch/>
        </p:blipFill>
        <p:spPr>
          <a:xfrm>
            <a:off x="4317150" y="438224"/>
            <a:ext cx="3890968" cy="27554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wo vintage cameras on a wooden shelf" id="104" name="Google Shape;104;p17"/>
          <p:cNvPicPr preferRelativeResize="0"/>
          <p:nvPr/>
        </p:nvPicPr>
        <p:blipFill rotWithShape="1">
          <a:blip r:embed="rId5">
            <a:alphaModFix/>
          </a:blip>
          <a:srcRect b="4212" l="1512" r="1503" t="1979"/>
          <a:stretch/>
        </p:blipFill>
        <p:spPr>
          <a:xfrm>
            <a:off x="4317150" y="3301319"/>
            <a:ext cx="1935230" cy="14039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tistic overhead shot of caramel-colored coffee in a white mug on a red solid background" id="105" name="Google Shape;105;p17"/>
          <p:cNvPicPr preferRelativeResize="0"/>
          <p:nvPr/>
        </p:nvPicPr>
        <p:blipFill rotWithShape="1">
          <a:blip r:embed="rId6">
            <a:alphaModFix/>
          </a:blip>
          <a:srcRect b="2471" l="13499" r="15968" t="2471"/>
          <a:stretch/>
        </p:blipFill>
        <p:spPr>
          <a:xfrm>
            <a:off x="6356200" y="3301320"/>
            <a:ext cx="1851925" cy="1403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812775" y="719775"/>
            <a:ext cx="2808000" cy="131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oftware Testing Automation Pyramid</a:t>
            </a:r>
            <a:endParaRPr/>
          </a:p>
        </p:txBody>
      </p:sp>
      <p:sp>
        <p:nvSpPr>
          <p:cNvPr id="111" name="Google Shape;111;p18"/>
          <p:cNvSpPr/>
          <p:nvPr/>
        </p:nvSpPr>
        <p:spPr>
          <a:xfrm>
            <a:off x="6247575" y="719775"/>
            <a:ext cx="970200" cy="945600"/>
          </a:xfrm>
          <a:prstGeom prst="triangle">
            <a:avLst>
              <a:gd fmla="val 4982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UI</a:t>
            </a:r>
            <a:endParaRPr b="1"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Tests</a:t>
            </a:r>
            <a:endParaRPr b="1" sz="900"/>
          </a:p>
        </p:txBody>
      </p:sp>
      <p:sp>
        <p:nvSpPr>
          <p:cNvPr id="112" name="Google Shape;112;p18"/>
          <p:cNvSpPr/>
          <p:nvPr/>
        </p:nvSpPr>
        <p:spPr>
          <a:xfrm>
            <a:off x="5901675" y="1739075"/>
            <a:ext cx="1662000" cy="560100"/>
          </a:xfrm>
          <a:prstGeom prst="trapezoid">
            <a:avLst>
              <a:gd fmla="val 54405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End to End</a:t>
            </a:r>
            <a:endParaRPr b="1"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Tests</a:t>
            </a:r>
            <a:endParaRPr b="1" sz="1500"/>
          </a:p>
        </p:txBody>
      </p:sp>
      <p:sp>
        <p:nvSpPr>
          <p:cNvPr id="113" name="Google Shape;113;p18"/>
          <p:cNvSpPr/>
          <p:nvPr/>
        </p:nvSpPr>
        <p:spPr>
          <a:xfrm>
            <a:off x="5574175" y="2372850"/>
            <a:ext cx="2343300" cy="560100"/>
          </a:xfrm>
          <a:prstGeom prst="trapezoid">
            <a:avLst>
              <a:gd fmla="val 54405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Workflow </a:t>
            </a:r>
            <a:endParaRPr b="1"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Tests </a:t>
            </a:r>
            <a:endParaRPr b="1" sz="1500"/>
          </a:p>
        </p:txBody>
      </p:sp>
      <p:sp>
        <p:nvSpPr>
          <p:cNvPr id="114" name="Google Shape;114;p18"/>
          <p:cNvSpPr/>
          <p:nvPr/>
        </p:nvSpPr>
        <p:spPr>
          <a:xfrm>
            <a:off x="5205725" y="3006625"/>
            <a:ext cx="3051000" cy="560100"/>
          </a:xfrm>
          <a:prstGeom prst="trapezoid">
            <a:avLst>
              <a:gd fmla="val 54405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Acceptance / </a:t>
            </a:r>
            <a:r>
              <a:rPr b="1" lang="en"/>
              <a:t>Behavioral</a:t>
            </a:r>
            <a:r>
              <a:rPr b="1" lang="en"/>
              <a:t> Tests</a:t>
            </a:r>
            <a:endParaRPr b="1"/>
          </a:p>
        </p:txBody>
      </p:sp>
      <p:sp>
        <p:nvSpPr>
          <p:cNvPr id="115" name="Google Shape;115;p18"/>
          <p:cNvSpPr/>
          <p:nvPr/>
        </p:nvSpPr>
        <p:spPr>
          <a:xfrm>
            <a:off x="4888925" y="3640400"/>
            <a:ext cx="3684600" cy="560100"/>
          </a:xfrm>
          <a:prstGeom prst="trapezoid">
            <a:avLst>
              <a:gd fmla="val 54405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Integration / Mock / Component Tests</a:t>
            </a:r>
            <a:r>
              <a:rPr b="1" lang="en"/>
              <a:t> </a:t>
            </a:r>
            <a:endParaRPr b="1"/>
          </a:p>
        </p:txBody>
      </p:sp>
      <p:sp>
        <p:nvSpPr>
          <p:cNvPr id="116" name="Google Shape;116;p18"/>
          <p:cNvSpPr/>
          <p:nvPr/>
        </p:nvSpPr>
        <p:spPr>
          <a:xfrm>
            <a:off x="4572000" y="4274175"/>
            <a:ext cx="4347600" cy="560100"/>
          </a:xfrm>
          <a:prstGeom prst="trapezoid">
            <a:avLst>
              <a:gd fmla="val 54405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Unit / </a:t>
            </a:r>
            <a:r>
              <a:rPr b="1" lang="en">
                <a:solidFill>
                  <a:schemeClr val="dk2"/>
                </a:solidFill>
              </a:rPr>
              <a:t>Functional </a:t>
            </a:r>
            <a:endParaRPr b="1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Tests</a:t>
            </a:r>
            <a:endParaRPr b="1"/>
          </a:p>
        </p:txBody>
      </p:sp>
      <p:sp>
        <p:nvSpPr>
          <p:cNvPr id="117" name="Google Shape;117;p18"/>
          <p:cNvSpPr txBox="1"/>
          <p:nvPr>
            <p:ph type="title"/>
          </p:nvPr>
        </p:nvSpPr>
        <p:spPr>
          <a:xfrm>
            <a:off x="812775" y="2151725"/>
            <a:ext cx="3623400" cy="268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CI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Developers - Dev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QA - Testops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Scans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Deployment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Testing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Infrastructure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222950"/>
            <a:ext cx="2808000" cy="94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Timing of specific kinds of testing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192675" y="1168550"/>
            <a:ext cx="4260300" cy="38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Continuous Integration ( CI )</a:t>
            </a:r>
            <a:r>
              <a:rPr b="1" lang="en"/>
              <a:t> - Each build this happens. If it all passes, we then can create docker type images to publish to a Repository such as Nexus.</a:t>
            </a:r>
            <a:endParaRPr b="1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Unit Testing - individual method / function tests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Static and Dynamic Analysis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Code Coverage - Identify lines of code not tested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Smoke Tests - quick tests, cover as much code as possible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Functional Tests - UI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Mock / Component /  Integration Tests - API and Services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u="sng"/>
              <a:t>Nightly</a:t>
            </a:r>
            <a:endParaRPr b="1" u="sng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Regression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Performance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Security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End to End</a:t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2975" y="1182300"/>
            <a:ext cx="4520999" cy="381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555600"/>
            <a:ext cx="31959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Widget Application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Architecture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3475" y="250550"/>
            <a:ext cx="3699199" cy="4678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HW Failure / System Recovery</a:t>
            </a:r>
            <a:r>
              <a:rPr lang="en"/>
              <a:t> Testing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576600" y="2091350"/>
            <a:ext cx="2543100" cy="19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Recovery testing is a type of system testing which </a:t>
            </a:r>
            <a:r>
              <a:rPr b="1" lang="en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aims at testing whether a system can recover from failures or not</a:t>
            </a:r>
            <a:r>
              <a:rPr lang="en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The technique involves failing the system and then verifying that the system recovery is performed properly.</a:t>
            </a: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9625" y="1389600"/>
            <a:ext cx="4769088" cy="317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