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611BB8"/>
        </a:fontRef>
        <a:srgbClr val="611BB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611BB8"/>
        </a:fontRef>
        <a:srgbClr val="611BB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0E9"/>
          </a:solidFill>
        </a:fill>
      </a:tcStyle>
    </a:wholeTbl>
    <a:band2H>
      <a:tcTxStyle b="def" i="def"/>
      <a:tcStyle>
        <a:tcBdr/>
        <a:fill>
          <a:solidFill>
            <a:srgbClr val="ECE9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611BB8"/>
        </a:fontRef>
        <a:srgbClr val="611BB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0CA"/>
          </a:solidFill>
        </a:fill>
      </a:tcStyle>
    </a:wholeTbl>
    <a:band2H>
      <a:tcTxStyle b="def" i="def"/>
      <a:tcStyle>
        <a:tcBdr/>
        <a:fill>
          <a:solidFill>
            <a:srgbClr val="FFF7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611BB8"/>
        </a:fontRef>
        <a:srgbClr val="611BB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E7F3"/>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611BB8"/>
        </a:fontRef>
        <a:srgbClr val="611BB8"/>
      </a:tcTxStyle>
      <a:tcStyle>
        <a:tcBdr>
          <a:left>
            <a:ln w="12700" cap="flat">
              <a:noFill/>
              <a:miter lim="400000"/>
            </a:ln>
          </a:left>
          <a:right>
            <a:ln w="12700" cap="flat">
              <a:noFill/>
              <a:miter lim="400000"/>
            </a:ln>
          </a:right>
          <a:top>
            <a:ln w="50800" cap="flat">
              <a:solidFill>
                <a:srgbClr val="611BB8"/>
              </a:solidFill>
              <a:prstDash val="solid"/>
              <a:round/>
            </a:ln>
          </a:top>
          <a:bottom>
            <a:ln w="25400" cap="flat">
              <a:solidFill>
                <a:srgbClr val="611BB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611BB8"/>
              </a:solidFill>
              <a:prstDash val="solid"/>
              <a:round/>
            </a:ln>
          </a:top>
          <a:bottom>
            <a:ln w="25400" cap="flat">
              <a:solidFill>
                <a:srgbClr val="611BB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611BB8"/>
        </a:fontRef>
        <a:srgbClr val="611BB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CBE6"/>
          </a:solidFill>
        </a:fill>
      </a:tcStyle>
    </a:wholeTbl>
    <a:band2H>
      <a:tcTxStyle b="def" i="def"/>
      <a:tcStyle>
        <a:tcBdr/>
        <a:fill>
          <a:solidFill>
            <a:srgbClr val="EAE7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11BB8"/>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11BB8"/>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11BB8"/>
          </a:solidFill>
        </a:fill>
      </a:tcStyle>
    </a:firstRow>
  </a:tblStyle>
  <a:tblStyle styleId="{2708684C-4D16-4618-839F-0558EEFCDFE6}" styleName="">
    <a:tblBg/>
    <a:wholeTbl>
      <a:tcTxStyle b="off" i="off">
        <a:fontRef idx="minor">
          <a:srgbClr val="611BB8"/>
        </a:fontRef>
        <a:srgbClr val="611BB8"/>
      </a:tcTxStyle>
      <a:tcStyle>
        <a:tcBdr>
          <a:left>
            <a:ln w="12700" cap="flat">
              <a:solidFill>
                <a:srgbClr val="611BB8"/>
              </a:solidFill>
              <a:prstDash val="solid"/>
              <a:round/>
            </a:ln>
          </a:left>
          <a:right>
            <a:ln w="12700" cap="flat">
              <a:solidFill>
                <a:srgbClr val="611BB8"/>
              </a:solidFill>
              <a:prstDash val="solid"/>
              <a:round/>
            </a:ln>
          </a:right>
          <a:top>
            <a:ln w="12700" cap="flat">
              <a:solidFill>
                <a:srgbClr val="611BB8"/>
              </a:solidFill>
              <a:prstDash val="solid"/>
              <a:round/>
            </a:ln>
          </a:top>
          <a:bottom>
            <a:ln w="12700" cap="flat">
              <a:solidFill>
                <a:srgbClr val="611BB8"/>
              </a:solidFill>
              <a:prstDash val="solid"/>
              <a:round/>
            </a:ln>
          </a:bottom>
          <a:insideH>
            <a:ln w="12700" cap="flat">
              <a:solidFill>
                <a:srgbClr val="611BB8"/>
              </a:solidFill>
              <a:prstDash val="solid"/>
              <a:round/>
            </a:ln>
          </a:insideH>
          <a:insideV>
            <a:ln w="12700" cap="flat">
              <a:solidFill>
                <a:srgbClr val="611BB8"/>
              </a:solidFill>
              <a:prstDash val="solid"/>
              <a:round/>
            </a:ln>
          </a:insideV>
        </a:tcBdr>
        <a:fill>
          <a:solidFill>
            <a:srgbClr val="611BB8">
              <a:alpha val="20000"/>
            </a:srgbClr>
          </a:solidFill>
        </a:fill>
      </a:tcStyle>
    </a:wholeTbl>
    <a:band2H>
      <a:tcTxStyle b="def" i="def"/>
      <a:tcStyle>
        <a:tcBdr/>
        <a:fill>
          <a:solidFill>
            <a:srgbClr val="FFFFFF"/>
          </a:solidFill>
        </a:fill>
      </a:tcStyle>
    </a:band2H>
    <a:firstCol>
      <a:tcTxStyle b="on" i="off">
        <a:fontRef idx="minor">
          <a:srgbClr val="611BB8"/>
        </a:fontRef>
        <a:srgbClr val="611BB8"/>
      </a:tcTxStyle>
      <a:tcStyle>
        <a:tcBdr>
          <a:left>
            <a:ln w="12700" cap="flat">
              <a:solidFill>
                <a:srgbClr val="611BB8"/>
              </a:solidFill>
              <a:prstDash val="solid"/>
              <a:round/>
            </a:ln>
          </a:left>
          <a:right>
            <a:ln w="12700" cap="flat">
              <a:solidFill>
                <a:srgbClr val="611BB8"/>
              </a:solidFill>
              <a:prstDash val="solid"/>
              <a:round/>
            </a:ln>
          </a:right>
          <a:top>
            <a:ln w="12700" cap="flat">
              <a:solidFill>
                <a:srgbClr val="611BB8"/>
              </a:solidFill>
              <a:prstDash val="solid"/>
              <a:round/>
            </a:ln>
          </a:top>
          <a:bottom>
            <a:ln w="12700" cap="flat">
              <a:solidFill>
                <a:srgbClr val="611BB8"/>
              </a:solidFill>
              <a:prstDash val="solid"/>
              <a:round/>
            </a:ln>
          </a:bottom>
          <a:insideH>
            <a:ln w="12700" cap="flat">
              <a:solidFill>
                <a:srgbClr val="611BB8"/>
              </a:solidFill>
              <a:prstDash val="solid"/>
              <a:round/>
            </a:ln>
          </a:insideH>
          <a:insideV>
            <a:ln w="12700" cap="flat">
              <a:solidFill>
                <a:srgbClr val="611BB8"/>
              </a:solidFill>
              <a:prstDash val="solid"/>
              <a:round/>
            </a:ln>
          </a:insideV>
        </a:tcBdr>
        <a:fill>
          <a:solidFill>
            <a:srgbClr val="611BB8">
              <a:alpha val="20000"/>
            </a:srgbClr>
          </a:solidFill>
        </a:fill>
      </a:tcStyle>
    </a:firstCol>
    <a:lastRow>
      <a:tcTxStyle b="on" i="off">
        <a:fontRef idx="minor">
          <a:srgbClr val="611BB8"/>
        </a:fontRef>
        <a:srgbClr val="611BB8"/>
      </a:tcTxStyle>
      <a:tcStyle>
        <a:tcBdr>
          <a:left>
            <a:ln w="12700" cap="flat">
              <a:solidFill>
                <a:srgbClr val="611BB8"/>
              </a:solidFill>
              <a:prstDash val="solid"/>
              <a:round/>
            </a:ln>
          </a:left>
          <a:right>
            <a:ln w="12700" cap="flat">
              <a:solidFill>
                <a:srgbClr val="611BB8"/>
              </a:solidFill>
              <a:prstDash val="solid"/>
              <a:round/>
            </a:ln>
          </a:right>
          <a:top>
            <a:ln w="50800" cap="flat">
              <a:solidFill>
                <a:srgbClr val="611BB8"/>
              </a:solidFill>
              <a:prstDash val="solid"/>
              <a:round/>
            </a:ln>
          </a:top>
          <a:bottom>
            <a:ln w="12700" cap="flat">
              <a:solidFill>
                <a:srgbClr val="611BB8"/>
              </a:solidFill>
              <a:prstDash val="solid"/>
              <a:round/>
            </a:ln>
          </a:bottom>
          <a:insideH>
            <a:ln w="12700" cap="flat">
              <a:solidFill>
                <a:srgbClr val="611BB8"/>
              </a:solidFill>
              <a:prstDash val="solid"/>
              <a:round/>
            </a:ln>
          </a:insideH>
          <a:insideV>
            <a:ln w="12700" cap="flat">
              <a:solidFill>
                <a:srgbClr val="611BB8"/>
              </a:solidFill>
              <a:prstDash val="solid"/>
              <a:round/>
            </a:ln>
          </a:insideV>
        </a:tcBdr>
        <a:fill>
          <a:noFill/>
        </a:fill>
      </a:tcStyle>
    </a:lastRow>
    <a:firstRow>
      <a:tcTxStyle b="on" i="off">
        <a:fontRef idx="minor">
          <a:srgbClr val="611BB8"/>
        </a:fontRef>
        <a:srgbClr val="611BB8"/>
      </a:tcTxStyle>
      <a:tcStyle>
        <a:tcBdr>
          <a:left>
            <a:ln w="12700" cap="flat">
              <a:solidFill>
                <a:srgbClr val="611BB8"/>
              </a:solidFill>
              <a:prstDash val="solid"/>
              <a:round/>
            </a:ln>
          </a:left>
          <a:right>
            <a:ln w="12700" cap="flat">
              <a:solidFill>
                <a:srgbClr val="611BB8"/>
              </a:solidFill>
              <a:prstDash val="solid"/>
              <a:round/>
            </a:ln>
          </a:right>
          <a:top>
            <a:ln w="12700" cap="flat">
              <a:solidFill>
                <a:srgbClr val="611BB8"/>
              </a:solidFill>
              <a:prstDash val="solid"/>
              <a:round/>
            </a:ln>
          </a:top>
          <a:bottom>
            <a:ln w="25400" cap="flat">
              <a:solidFill>
                <a:srgbClr val="611BB8"/>
              </a:solidFill>
              <a:prstDash val="solid"/>
              <a:round/>
            </a:ln>
          </a:bottom>
          <a:insideH>
            <a:ln w="12700" cap="flat">
              <a:solidFill>
                <a:srgbClr val="611BB8"/>
              </a:solidFill>
              <a:prstDash val="solid"/>
              <a:round/>
            </a:ln>
          </a:insideH>
          <a:insideV>
            <a:ln w="12700" cap="flat">
              <a:solidFill>
                <a:srgbClr val="611BB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a:off x="80700" y="2651100"/>
            <a:ext cx="8982600" cy="241170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2" name="Title Text"/>
          <p:cNvSpPr txBox="1"/>
          <p:nvPr>
            <p:ph type="title"/>
          </p:nvPr>
        </p:nvSpPr>
        <p:spPr>
          <a:xfrm>
            <a:off x="485874" y="264474"/>
            <a:ext cx="8183701" cy="1473601"/>
          </a:xfrm>
          <a:prstGeom prst="rect">
            <a:avLst/>
          </a:prstGeom>
        </p:spPr>
        <p:txBody>
          <a:bodyPr anchor="b"/>
          <a:lstStyle>
            <a:lvl1pPr>
              <a:defRPr sz="4200"/>
            </a:lvl1pPr>
          </a:lstStyle>
          <a:p>
            <a:pPr/>
            <a:r>
              <a:t>Title Text</a:t>
            </a:r>
          </a:p>
        </p:txBody>
      </p:sp>
      <p:sp>
        <p:nvSpPr>
          <p:cNvPr id="13" name="Body Level One…"/>
          <p:cNvSpPr txBox="1"/>
          <p:nvPr>
            <p:ph type="body" sz="quarter" idx="1"/>
          </p:nvPr>
        </p:nvSpPr>
        <p:spPr>
          <a:xfrm>
            <a:off x="485874" y="1738074"/>
            <a:ext cx="8183701" cy="861001"/>
          </a:xfrm>
          <a:prstGeom prst="rect">
            <a:avLst/>
          </a:prstGeom>
        </p:spPr>
        <p:txBody>
          <a:bodyPr/>
          <a:lstStyle>
            <a:lvl1pPr marL="342900" indent="-228600">
              <a:lnSpc>
                <a:spcPct val="100000"/>
              </a:lnSpc>
              <a:buClrTx/>
              <a:buSzTx/>
              <a:buFontTx/>
              <a:buNone/>
              <a:defRPr sz="2400"/>
            </a:lvl1pPr>
            <a:lvl2pPr marL="342900" indent="254000">
              <a:lnSpc>
                <a:spcPct val="100000"/>
              </a:lnSpc>
              <a:buClrTx/>
              <a:buSzTx/>
              <a:buFontTx/>
              <a:buNone/>
              <a:defRPr sz="2400"/>
            </a:lvl2pPr>
            <a:lvl3pPr marL="342900" indent="711200">
              <a:lnSpc>
                <a:spcPct val="100000"/>
              </a:lnSpc>
              <a:buClrTx/>
              <a:buSzTx/>
              <a:buFontTx/>
              <a:buNone/>
              <a:defRPr sz="2400"/>
            </a:lvl3pPr>
            <a:lvl4pPr marL="342900" indent="1168400">
              <a:lnSpc>
                <a:spcPct val="100000"/>
              </a:lnSpc>
              <a:buClrTx/>
              <a:buSzTx/>
              <a:buFontTx/>
              <a:buNone/>
              <a:defRPr sz="2400"/>
            </a:lvl4pPr>
            <a:lvl5pPr marL="342900" indent="1625600">
              <a:lnSpc>
                <a:spcPct val="100000"/>
              </a:lnSpc>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4" name="Google Shape;48;p11"/>
          <p:cNvSpPr/>
          <p:nvPr/>
        </p:nvSpPr>
        <p:spPr>
          <a:xfrm>
            <a:off x="80700" y="2651100"/>
            <a:ext cx="8982600" cy="241170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95" name="xx%"/>
          <p:cNvSpPr txBox="1"/>
          <p:nvPr>
            <p:ph type="title" hasCustomPrompt="1"/>
          </p:nvPr>
        </p:nvSpPr>
        <p:spPr>
          <a:xfrm>
            <a:off x="311699" y="743001"/>
            <a:ext cx="8520602" cy="2006401"/>
          </a:xfrm>
          <a:prstGeom prst="rect">
            <a:avLst/>
          </a:prstGeom>
        </p:spPr>
        <p:txBody>
          <a:bodyPr anchor="b"/>
          <a:lstStyle>
            <a:lvl1pPr algn="ctr">
              <a:defRPr sz="12000"/>
            </a:lvl1pPr>
          </a:lstStyle>
          <a:p>
            <a:pPr/>
            <a:r>
              <a:t>xx%</a:t>
            </a:r>
          </a:p>
        </p:txBody>
      </p:sp>
      <p:sp>
        <p:nvSpPr>
          <p:cNvPr id="96" name="Body Level One…"/>
          <p:cNvSpPr txBox="1"/>
          <p:nvPr>
            <p:ph type="body" sz="half" idx="1"/>
          </p:nvPr>
        </p:nvSpPr>
        <p:spPr>
          <a:xfrm>
            <a:off x="311699" y="2845181"/>
            <a:ext cx="8520602" cy="1300801"/>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1" name="Google Shape;15;p3"/>
          <p:cNvSpPr/>
          <p:nvPr/>
        </p:nvSpPr>
        <p:spPr>
          <a:xfrm>
            <a:off x="80700" y="2651100"/>
            <a:ext cx="8982600" cy="241170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22" name="Title Text"/>
          <p:cNvSpPr txBox="1"/>
          <p:nvPr>
            <p:ph type="title"/>
          </p:nvPr>
        </p:nvSpPr>
        <p:spPr>
          <a:xfrm>
            <a:off x="485874" y="1714500"/>
            <a:ext cx="8183701" cy="785701"/>
          </a:xfrm>
          <a:prstGeom prst="rect">
            <a:avLst/>
          </a:prstGeom>
        </p:spPr>
        <p:txBody>
          <a:bodyPr anchor="b"/>
          <a:lstStyle>
            <a:lvl1pPr>
              <a:defRPr sz="3600"/>
            </a:lvl1pPr>
          </a:lstStyle>
          <a:p>
            <a:pPr/>
            <a:r>
              <a:t>Title Text</a:t>
            </a:r>
          </a:p>
        </p:txBody>
      </p:sp>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1" name="Google Shape;25;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9" name="Title Text"/>
          <p:cNvSpPr txBox="1"/>
          <p:nvPr>
            <p:ph type="title"/>
          </p:nvPr>
        </p:nvSpPr>
        <p:spPr>
          <a:prstGeom prst="rect">
            <a:avLst/>
          </a:prstGeom>
        </p:spPr>
        <p:txBody>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7"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8"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chemeClr val="accent2"/>
        </a:solidFill>
      </p:bgPr>
    </p:bg>
    <p:spTree>
      <p:nvGrpSpPr>
        <p:cNvPr id="1" name=""/>
        <p:cNvGrpSpPr/>
        <p:nvPr/>
      </p:nvGrpSpPr>
      <p:grpSpPr>
        <a:xfrm>
          <a:off x="0" y="0"/>
          <a:ext cx="0" cy="0"/>
          <a:chOff x="0" y="0"/>
          <a:chExt cx="0" cy="0"/>
        </a:xfrm>
      </p:grpSpPr>
      <p:sp>
        <p:nvSpPr>
          <p:cNvPr id="66" name="Title Text"/>
          <p:cNvSpPr txBox="1"/>
          <p:nvPr>
            <p:ph type="title"/>
          </p:nvPr>
        </p:nvSpPr>
        <p:spPr>
          <a:xfrm>
            <a:off x="490250" y="526349"/>
            <a:ext cx="5604001" cy="4090801"/>
          </a:xfrm>
          <a:prstGeom prst="rect">
            <a:avLst/>
          </a:prstGeom>
        </p:spPr>
        <p:txBody>
          <a:bodyPr anchor="ctr"/>
          <a:lstStyle>
            <a:lvl1pPr>
              <a:defRPr sz="4800">
                <a:solidFill>
                  <a:srgbClr val="FFFFFF"/>
                </a:solidFill>
              </a:defRPr>
            </a:lvl1pPr>
          </a:lstStyle>
          <a:p>
            <a:pPr/>
            <a:r>
              <a:t>Title Text</a:t>
            </a:r>
          </a:p>
        </p:txBody>
      </p:sp>
      <p:sp>
        <p:nvSpPr>
          <p:cNvPr id="6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4" name="Google Shape;38;p9"/>
          <p:cNvSpPr/>
          <p:nvPr/>
        </p:nvSpPr>
        <p:spPr>
          <a:xfrm>
            <a:off x="4636799" y="80699"/>
            <a:ext cx="4426501" cy="4982102"/>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75" name="Google Shape;39;p9"/>
          <p:cNvSpPr/>
          <p:nvPr/>
        </p:nvSpPr>
        <p:spPr>
          <a:xfrm>
            <a:off x="5029675" y="4495500"/>
            <a:ext cx="468301" cy="1"/>
          </a:xfrm>
          <a:prstGeom prst="line">
            <a:avLst/>
          </a:prstGeom>
          <a:ln w="19050">
            <a:solidFill>
              <a:srgbClr val="FFFFFF"/>
            </a:solidFill>
          </a:ln>
        </p:spPr>
        <p:txBody>
          <a:bodyPr lIns="0" tIns="0" rIns="0" bIns="0"/>
          <a:lstStyle/>
          <a:p>
            <a:pPr/>
          </a:p>
        </p:txBody>
      </p:sp>
      <p:sp>
        <p:nvSpPr>
          <p:cNvPr id="76" name="Title Text"/>
          <p:cNvSpPr txBox="1"/>
          <p:nvPr>
            <p:ph type="title"/>
          </p:nvPr>
        </p:nvSpPr>
        <p:spPr>
          <a:xfrm>
            <a:off x="265500" y="1181699"/>
            <a:ext cx="4045200" cy="1533601"/>
          </a:xfrm>
          <a:prstGeom prst="rect">
            <a:avLst/>
          </a:prstGeom>
        </p:spPr>
        <p:txBody>
          <a:bodyPr anchor="b"/>
          <a:lstStyle>
            <a:lvl1pPr algn="ctr">
              <a:defRPr sz="3800"/>
            </a:lvl1pPr>
          </a:lstStyle>
          <a:p>
            <a:pPr/>
            <a:r>
              <a:t>Title Text</a:t>
            </a:r>
          </a:p>
        </p:txBody>
      </p:sp>
      <p:sp>
        <p:nvSpPr>
          <p:cNvPr id="77" name="Body Level One…"/>
          <p:cNvSpPr txBox="1"/>
          <p:nvPr>
            <p:ph type="body" sz="quarter" idx="1"/>
          </p:nvPr>
        </p:nvSpPr>
        <p:spPr>
          <a:xfrm>
            <a:off x="265500" y="2769000"/>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8" name="Google Shape;42;p9"/>
          <p:cNvSpPr txBox="1"/>
          <p:nvPr>
            <p:ph type="body" sz="half" idx="21"/>
          </p:nvPr>
        </p:nvSpPr>
        <p:spPr>
          <a:xfrm>
            <a:off x="4939500" y="724199"/>
            <a:ext cx="3837000" cy="3695102"/>
          </a:xfrm>
          <a:prstGeom prst="rect">
            <a:avLst/>
          </a:prstGeom>
        </p:spPr>
        <p:txBody>
          <a:bodyPr anchor="ctr"/>
          <a:lstStyle/>
          <a:p>
            <a:pPr>
              <a:buClr>
                <a:srgbClr val="FFFFFF"/>
              </a:buClr>
              <a:defRPr>
                <a:solidFill>
                  <a:srgbClr val="FFFFFF"/>
                </a:solidFill>
              </a:defRPr>
            </a:pPr>
          </a:p>
        </p:txBody>
      </p:sp>
      <p:sp>
        <p:nvSpPr>
          <p:cNvPr id="7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6"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defRPr sz="2100"/>
            </a:lvl1pPr>
            <a:lvl2pPr marL="1073150" indent="-476250">
              <a:lnSpc>
                <a:spcPct val="100000"/>
              </a:lnSpc>
              <a:buClrTx/>
              <a:buSzPts val="2100"/>
              <a:buFontTx/>
              <a:defRPr sz="2100"/>
            </a:lvl2pPr>
            <a:lvl3pPr marL="1530350" indent="-476250">
              <a:lnSpc>
                <a:spcPct val="100000"/>
              </a:lnSpc>
              <a:buClrTx/>
              <a:buSzPts val="2100"/>
              <a:buFontTx/>
              <a:defRPr sz="2100"/>
            </a:lvl3pPr>
            <a:lvl4pPr marL="1987550" indent="-476250">
              <a:lnSpc>
                <a:spcPct val="100000"/>
              </a:lnSpc>
              <a:buClrTx/>
              <a:buSzPts val="2100"/>
              <a:buFontTx/>
              <a:defRPr sz="2100"/>
            </a:lvl4pPr>
            <a:lvl5pPr marL="2444750" indent="-476250">
              <a:lnSpc>
                <a:spcPct val="100000"/>
              </a:lnSpc>
              <a:buClrTx/>
              <a:buSzPts val="2100"/>
              <a:buFontTx/>
              <a:defRPr sz="2100"/>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623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709886" y="4726361"/>
            <a:ext cx="336813" cy="318396"/>
          </a:xfrm>
          <a:prstGeom prst="rect">
            <a:avLst/>
          </a:prstGeom>
          <a:ln w="12700">
            <a:miter lim="400000"/>
          </a:ln>
        </p:spPr>
        <p:txBody>
          <a:bodyPr wrap="none" lIns="91424" tIns="91424" rIns="91424" bIns="91424" anchor="ctr">
            <a:spAutoFit/>
          </a:bodyPr>
          <a:lstStyle>
            <a:lvl1pPr algn="r">
              <a:defRPr sz="1000">
                <a:solidFill>
                  <a:srgbClr val="7F7F7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rgbClr val="7F7F7F"/>
        </a:buClr>
        <a:buSzPts val="1800"/>
        <a:buFont typeface="Arial"/>
        <a:buChar char="■"/>
        <a:tabLst/>
        <a:defRPr b="0" baseline="0" cap="none" i="0" spc="0" strike="noStrike" sz="1800" u="none">
          <a:solidFill>
            <a:srgbClr val="7F7F7F"/>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google.com/presentation/d/1VNPyWunWaqjrF8sa2CSsakF_OTqSLi2L2rJyzbC_bzA/edit#slide=id.p1" TargetMode="Externa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58;p13"/>
          <p:cNvSpPr txBox="1"/>
          <p:nvPr>
            <p:ph type="ctrTitle"/>
          </p:nvPr>
        </p:nvSpPr>
        <p:spPr>
          <a:xfrm>
            <a:off x="103175" y="271124"/>
            <a:ext cx="8183699" cy="932702"/>
          </a:xfrm>
          <a:prstGeom prst="rect">
            <a:avLst/>
          </a:prstGeom>
        </p:spPr>
        <p:txBody>
          <a:bodyPr/>
          <a:lstStyle/>
          <a:p>
            <a:pPr/>
            <a:r>
              <a:t>Christopher Hardy</a:t>
            </a:r>
          </a:p>
        </p:txBody>
      </p:sp>
      <p:sp>
        <p:nvSpPr>
          <p:cNvPr id="114" name="Google Shape;59;p13"/>
          <p:cNvSpPr txBox="1"/>
          <p:nvPr>
            <p:ph type="subTitle" sz="quarter" idx="1"/>
          </p:nvPr>
        </p:nvSpPr>
        <p:spPr>
          <a:xfrm>
            <a:off x="84299" y="1450999"/>
            <a:ext cx="8975402" cy="861000"/>
          </a:xfrm>
          <a:prstGeom prst="rect">
            <a:avLst/>
          </a:prstGeom>
        </p:spPr>
        <p:txBody>
          <a:bodyPr/>
          <a:lstStyle>
            <a:lvl1pPr marL="0" indent="0" defTabSz="896111">
              <a:defRPr sz="2352"/>
            </a:lvl1pPr>
          </a:lstStyle>
          <a:p>
            <a:pPr/>
            <a:r>
              <a:t>Devops Engineer, SRE, QA Software Test Automation Engineer, Developer, Agile / Scrum Master Coach, and Project Manager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143;p22"/>
          <p:cNvSpPr txBox="1"/>
          <p:nvPr>
            <p:ph type="title"/>
          </p:nvPr>
        </p:nvSpPr>
        <p:spPr>
          <a:xfrm>
            <a:off x="311699" y="0"/>
            <a:ext cx="2808002" cy="1311300"/>
          </a:xfrm>
          <a:prstGeom prst="rect">
            <a:avLst/>
          </a:prstGeom>
        </p:spPr>
        <p:txBody>
          <a:bodyPr/>
          <a:lstStyle/>
          <a:p>
            <a:pPr/>
            <a:r>
              <a:t>Deployment Health Check  Testing</a:t>
            </a:r>
          </a:p>
        </p:txBody>
      </p:sp>
      <p:sp>
        <p:nvSpPr>
          <p:cNvPr id="184" name="Google Shape;144;p22"/>
          <p:cNvSpPr txBox="1"/>
          <p:nvPr>
            <p:ph type="body" sz="quarter" idx="1"/>
          </p:nvPr>
        </p:nvSpPr>
        <p:spPr>
          <a:xfrm>
            <a:off x="542949" y="1389599"/>
            <a:ext cx="2694602" cy="3490801"/>
          </a:xfrm>
          <a:prstGeom prst="rect">
            <a:avLst/>
          </a:prstGeom>
        </p:spPr>
        <p:txBody>
          <a:bodyPr/>
          <a:lstStyle/>
          <a:p>
            <a:pPr marL="0" indent="0">
              <a:buSzTx/>
              <a:buNone/>
              <a:defRPr>
                <a:solidFill>
                  <a:srgbClr val="202124"/>
                </a:solidFill>
              </a:defRPr>
            </a:pPr>
            <a:r>
              <a:t>Kubernetes offers two kinds of health checks: the readinessProbe and the livenessProbe. Both of them use the same types of probes (HTTP GET requests, TCP connections, and command execution).</a:t>
            </a:r>
          </a:p>
          <a:p>
            <a:pPr marL="0" indent="0">
              <a:spcBef>
                <a:spcPts val="1600"/>
              </a:spcBef>
              <a:buSzTx/>
              <a:buNone/>
              <a:defRPr>
                <a:solidFill>
                  <a:srgbClr val="202124"/>
                </a:solidFill>
              </a:defRPr>
            </a:pPr>
            <a:r>
              <a:t>TCP is the default, specified as a TCP: port pair, for example "TCP:5000". A health check simply attempts to open a TCP connection to the instance on the specified port. Failure to connect within the configured timeout is considered unhealthy.</a:t>
            </a:r>
          </a:p>
        </p:txBody>
      </p:sp>
      <p:pic>
        <p:nvPicPr>
          <p:cNvPr id="185" name="Google Shape;145;p22" descr="Google Shape;145;p22"/>
          <p:cNvPicPr>
            <a:picLocks noChangeAspect="1"/>
          </p:cNvPicPr>
          <p:nvPr/>
        </p:nvPicPr>
        <p:blipFill>
          <a:blip r:embed="rId2">
            <a:extLst/>
          </a:blip>
          <a:stretch>
            <a:fillRect/>
          </a:stretch>
        </p:blipFill>
        <p:spPr>
          <a:xfrm>
            <a:off x="3700124" y="1389599"/>
            <a:ext cx="5031878" cy="31794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50;p23"/>
          <p:cNvSpPr txBox="1"/>
          <p:nvPr>
            <p:ph type="title"/>
          </p:nvPr>
        </p:nvSpPr>
        <p:spPr>
          <a:xfrm>
            <a:off x="311699" y="0"/>
            <a:ext cx="2808002" cy="1311300"/>
          </a:xfrm>
          <a:prstGeom prst="rect">
            <a:avLst/>
          </a:prstGeom>
        </p:spPr>
        <p:txBody>
          <a:bodyPr/>
          <a:lstStyle/>
          <a:p>
            <a:pPr/>
            <a:r>
              <a:t>Exploratory and Manual</a:t>
            </a:r>
          </a:p>
          <a:p>
            <a:pPr/>
            <a:r>
              <a:t>Testing</a:t>
            </a:r>
          </a:p>
        </p:txBody>
      </p:sp>
      <p:sp>
        <p:nvSpPr>
          <p:cNvPr id="188" name="Google Shape;151;p23"/>
          <p:cNvSpPr txBox="1"/>
          <p:nvPr>
            <p:ph type="body" sz="quarter" idx="1"/>
          </p:nvPr>
        </p:nvSpPr>
        <p:spPr>
          <a:xfrm>
            <a:off x="654599" y="1664549"/>
            <a:ext cx="2808002" cy="2629501"/>
          </a:xfrm>
          <a:prstGeom prst="rect">
            <a:avLst/>
          </a:prstGeom>
        </p:spPr>
        <p:txBody>
          <a:bodyPr/>
          <a:lstStyle>
            <a:lvl1pPr marL="0" indent="0">
              <a:spcBef>
                <a:spcPts val="1600"/>
              </a:spcBef>
              <a:buSzTx/>
              <a:buNone/>
              <a:defRPr>
                <a:solidFill>
                  <a:srgbClr val="454545"/>
                </a:solidFill>
              </a:defRPr>
            </a:lvl1pPr>
          </a:lstStyle>
          <a:p>
            <a:pPr/>
            <a:r>
              <a:t>Exploratory testing is a form of software testing that is performed to establish the feasibility of a product. In other testing methods, which we’ll get to below, test cases are created in advance and then executed at a later stage. Whereas exploratory testing involves simultaneously designing and executing the test. Exploratory testers need to be able to think and take action quickly rather than follow laid out steps.</a:t>
            </a:r>
          </a:p>
        </p:txBody>
      </p:sp>
      <p:pic>
        <p:nvPicPr>
          <p:cNvPr id="189" name="Google Shape;152;p23" descr="Google Shape;152;p23"/>
          <p:cNvPicPr>
            <a:picLocks noChangeAspect="1"/>
          </p:cNvPicPr>
          <p:nvPr/>
        </p:nvPicPr>
        <p:blipFill>
          <a:blip r:embed="rId2">
            <a:extLst/>
          </a:blip>
          <a:stretch>
            <a:fillRect/>
          </a:stretch>
        </p:blipFill>
        <p:spPr>
          <a:xfrm>
            <a:off x="4938774" y="1389599"/>
            <a:ext cx="3133726" cy="31794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57;p24"/>
          <p:cNvSpPr txBox="1"/>
          <p:nvPr>
            <p:ph type="title"/>
          </p:nvPr>
        </p:nvSpPr>
        <p:spPr>
          <a:xfrm>
            <a:off x="281449" y="538274"/>
            <a:ext cx="4045201" cy="893102"/>
          </a:xfrm>
          <a:prstGeom prst="rect">
            <a:avLst/>
          </a:prstGeom>
        </p:spPr>
        <p:txBody>
          <a:bodyPr anchor="ctr"/>
          <a:lstStyle/>
          <a:p>
            <a:pPr/>
            <a:r>
              <a:t>Education</a:t>
            </a:r>
          </a:p>
        </p:txBody>
      </p:sp>
      <p:sp>
        <p:nvSpPr>
          <p:cNvPr id="192" name="Google Shape;158;p24"/>
          <p:cNvSpPr txBox="1"/>
          <p:nvPr>
            <p:ph type="body" sz="half" idx="1"/>
          </p:nvPr>
        </p:nvSpPr>
        <p:spPr>
          <a:xfrm>
            <a:off x="4939500" y="724199"/>
            <a:ext cx="3837000" cy="3695102"/>
          </a:xfrm>
          <a:prstGeom prst="rect">
            <a:avLst/>
          </a:prstGeom>
        </p:spPr>
        <p:txBody>
          <a:bodyPr anchor="ctr"/>
          <a:lstStyle/>
          <a:p>
            <a:pPr marL="0" indent="0" algn="l">
              <a:lnSpc>
                <a:spcPct val="115000"/>
              </a:lnSpc>
              <a:defRPr b="1" sz="1800">
                <a:solidFill>
                  <a:srgbClr val="FFFFFF"/>
                </a:solidFill>
              </a:defRPr>
            </a:pPr>
            <a:r>
              <a:t>Rowan University</a:t>
            </a:r>
          </a:p>
          <a:p>
            <a:pPr marL="0" indent="0" algn="l">
              <a:lnSpc>
                <a:spcPct val="115000"/>
              </a:lnSpc>
              <a:defRPr sz="1500">
                <a:solidFill>
                  <a:srgbClr val="FFFFFF"/>
                </a:solidFill>
              </a:defRPr>
            </a:pPr>
            <a:r>
              <a:t>Glassboro, NJ </a:t>
            </a:r>
          </a:p>
          <a:p>
            <a:pPr marL="0" indent="0" algn="l">
              <a:lnSpc>
                <a:spcPct val="115000"/>
              </a:lnSpc>
              <a:defRPr sz="1500">
                <a:solidFill>
                  <a:srgbClr val="FFFFFF"/>
                </a:solidFill>
              </a:defRPr>
            </a:pPr>
            <a:r>
              <a:t>B.S., Computer Science.: May 2001</a:t>
            </a:r>
          </a:p>
          <a:p>
            <a:pPr marL="0" indent="0" algn="l">
              <a:lnSpc>
                <a:spcPct val="115000"/>
              </a:lnSpc>
              <a:spcBef>
                <a:spcPts val="1600"/>
              </a:spcBef>
              <a:defRPr b="1" sz="1800">
                <a:solidFill>
                  <a:srgbClr val="FFFFFF"/>
                </a:solidFill>
              </a:defRPr>
            </a:pPr>
            <a:r>
              <a:t>Villanova University</a:t>
            </a:r>
          </a:p>
          <a:p>
            <a:pPr marL="0" indent="0" algn="l">
              <a:lnSpc>
                <a:spcPct val="115000"/>
              </a:lnSpc>
              <a:defRPr sz="1500">
                <a:solidFill>
                  <a:srgbClr val="FFFFFF"/>
                </a:solidFill>
              </a:defRPr>
            </a:pPr>
            <a:r>
              <a:t>Philadelphia, PA </a:t>
            </a:r>
          </a:p>
          <a:p>
            <a:pPr marL="0" indent="0" algn="l">
              <a:lnSpc>
                <a:spcPct val="115000"/>
              </a:lnSpc>
              <a:defRPr sz="1500">
                <a:solidFill>
                  <a:srgbClr val="FFFFFF"/>
                </a:solidFill>
              </a:defRPr>
            </a:pPr>
            <a:r>
              <a:t>Software Test Certificate: September 2010</a:t>
            </a:r>
          </a:p>
          <a:p>
            <a:pPr marL="0" indent="0" algn="l">
              <a:lnSpc>
                <a:spcPct val="115000"/>
              </a:lnSpc>
              <a:spcBef>
                <a:spcPts val="1600"/>
              </a:spcBef>
              <a:defRPr b="1" sz="1800">
                <a:solidFill>
                  <a:srgbClr val="FFFFFF"/>
                </a:solidFill>
              </a:defRPr>
            </a:pPr>
            <a:r>
              <a:t>Ocean County College</a:t>
            </a:r>
          </a:p>
          <a:p>
            <a:pPr marL="0" indent="0" algn="l">
              <a:lnSpc>
                <a:spcPct val="115000"/>
              </a:lnSpc>
              <a:defRPr sz="1500">
                <a:solidFill>
                  <a:srgbClr val="FFFFFF"/>
                </a:solidFill>
              </a:defRPr>
            </a:pPr>
            <a:r>
              <a:t>Toms River, NJ </a:t>
            </a:r>
          </a:p>
          <a:p>
            <a:pPr marL="0" indent="0" algn="l">
              <a:lnSpc>
                <a:spcPct val="115000"/>
              </a:lnSpc>
              <a:spcBef>
                <a:spcPts val="1600"/>
              </a:spcBef>
              <a:defRPr sz="1500">
                <a:solidFill>
                  <a:srgbClr val="FFFFFF"/>
                </a:solidFill>
              </a:defRPr>
            </a:pPr>
            <a:r>
              <a:t>A.S., General Engineering,: December 1996</a:t>
            </a:r>
          </a:p>
        </p:txBody>
      </p:sp>
      <p:pic>
        <p:nvPicPr>
          <p:cNvPr id="193" name="Google Shape;159;p24" descr="Google Shape;159;p24"/>
          <p:cNvPicPr>
            <a:picLocks noChangeAspect="1"/>
          </p:cNvPicPr>
          <p:nvPr/>
        </p:nvPicPr>
        <p:blipFill>
          <a:blip r:embed="rId2">
            <a:extLst/>
          </a:blip>
          <a:stretch>
            <a:fillRect/>
          </a:stretch>
        </p:blipFill>
        <p:spPr>
          <a:xfrm>
            <a:off x="600388" y="1431375"/>
            <a:ext cx="3407327" cy="340732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64;p25"/>
          <p:cNvSpPr txBox="1"/>
          <p:nvPr>
            <p:ph type="title"/>
          </p:nvPr>
        </p:nvSpPr>
        <p:spPr>
          <a:xfrm>
            <a:off x="195298" y="779951"/>
            <a:ext cx="2808001" cy="544283"/>
          </a:xfrm>
          <a:prstGeom prst="rect">
            <a:avLst/>
          </a:prstGeom>
        </p:spPr>
        <p:txBody>
          <a:bodyPr/>
          <a:lstStyle/>
          <a:p>
            <a:pPr/>
            <a:r>
              <a:t>Contact</a:t>
            </a:r>
          </a:p>
        </p:txBody>
      </p:sp>
      <p:sp>
        <p:nvSpPr>
          <p:cNvPr id="196" name="Google Shape;165;p25"/>
          <p:cNvSpPr txBox="1"/>
          <p:nvPr>
            <p:ph type="body" sz="half" idx="1"/>
          </p:nvPr>
        </p:nvSpPr>
        <p:spPr>
          <a:xfrm>
            <a:off x="201116" y="1376666"/>
            <a:ext cx="3029168" cy="3179401"/>
          </a:xfrm>
          <a:prstGeom prst="rect">
            <a:avLst/>
          </a:prstGeom>
        </p:spPr>
        <p:txBody>
          <a:bodyPr/>
          <a:lstStyle/>
          <a:p>
            <a:pPr marL="0" indent="0">
              <a:buSzTx/>
              <a:buNone/>
              <a:defRPr b="1" sz="1600">
                <a:solidFill>
                  <a:srgbClr val="000000"/>
                </a:solidFill>
              </a:defRPr>
            </a:pPr>
            <a:r>
              <a:t>Christopher Hardy</a:t>
            </a:r>
          </a:p>
          <a:p>
            <a:pPr marL="0" indent="0">
              <a:buSzTx/>
              <a:buNone/>
              <a:defRPr sz="1600"/>
            </a:pPr>
            <a:r>
              <a:t>christopherhardy@gmail.com</a:t>
            </a:r>
          </a:p>
          <a:p>
            <a:pPr marL="0" indent="0">
              <a:buSzTx/>
              <a:buNone/>
              <a:defRPr sz="1600"/>
            </a:pPr>
            <a:r>
              <a:t>(609) 636-8048</a:t>
            </a:r>
          </a:p>
        </p:txBody>
      </p:sp>
      <p:pic>
        <p:nvPicPr>
          <p:cNvPr id="197" name="Upward shot of Golden Gate Bridge against blue skyGoogle Shape;166;p25" descr="Upward shot of Golden Gate Bridge against blue skyGoogle Shape;166;p25"/>
          <p:cNvPicPr>
            <a:picLocks noChangeAspect="1"/>
          </p:cNvPicPr>
          <p:nvPr/>
        </p:nvPicPr>
        <p:blipFill>
          <a:blip r:embed="rId2">
            <a:extLst/>
          </a:blip>
          <a:srcRect l="19071" t="9" r="4853" b="0"/>
          <a:stretch>
            <a:fillRect/>
          </a:stretch>
        </p:blipFill>
        <p:spPr>
          <a:xfrm>
            <a:off x="3274675" y="-1"/>
            <a:ext cx="5869327" cy="514350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Google Shape;64;p14"/>
          <p:cNvSpPr txBox="1"/>
          <p:nvPr>
            <p:ph type="title"/>
          </p:nvPr>
        </p:nvSpPr>
        <p:spPr>
          <a:xfrm>
            <a:off x="311699" y="445025"/>
            <a:ext cx="8520602" cy="623401"/>
          </a:xfrm>
          <a:prstGeom prst="rect">
            <a:avLst/>
          </a:prstGeom>
        </p:spPr>
        <p:txBody>
          <a:bodyPr/>
          <a:lstStyle/>
          <a:p>
            <a:pPr/>
            <a:r>
              <a:t>Hi, I’m Christopher Hardy</a:t>
            </a:r>
          </a:p>
        </p:txBody>
      </p:sp>
      <p:sp>
        <p:nvSpPr>
          <p:cNvPr id="117" name="Google Shape;65;p14"/>
          <p:cNvSpPr txBox="1"/>
          <p:nvPr>
            <p:ph type="body" idx="1"/>
          </p:nvPr>
        </p:nvSpPr>
        <p:spPr>
          <a:xfrm>
            <a:off x="311699" y="1152475"/>
            <a:ext cx="8520602" cy="3416400"/>
          </a:xfrm>
          <a:prstGeom prst="rect">
            <a:avLst/>
          </a:prstGeom>
        </p:spPr>
        <p:txBody>
          <a:bodyPr/>
          <a:lstStyle/>
          <a:p>
            <a:pPr marL="0" indent="0">
              <a:buSzTx/>
              <a:buNone/>
            </a:pPr>
            <a:r>
              <a:t>I’m passionate about building great products that make people’s lives easier. I have over 20 years innovating in the digital world with experiences in small and medium companies to the world’s biggest brands such as IBM Watson, and Nuance Health and many Defense Companies.</a:t>
            </a:r>
          </a:p>
          <a:p>
            <a:pPr marL="0" indent="0">
              <a:spcBef>
                <a:spcPts val="1600"/>
              </a:spcBef>
              <a:buSzTx/>
              <a:buNone/>
            </a:pPr>
            <a:r>
              <a:t>I grew up in Annapolis, MD, lived in New Jersey for some time, and now reside outside of Boston, MA. I  am an avid walker / hiker,  girl’s soccer coach, involved with various Town of Acton government committees, a Freemason, and father of two girls and loyal husband.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70;p15"/>
          <p:cNvSpPr txBox="1"/>
          <p:nvPr>
            <p:ph type="body" sz="quarter" idx="1"/>
          </p:nvPr>
        </p:nvSpPr>
        <p:spPr>
          <a:xfrm>
            <a:off x="4968799" y="1516674"/>
            <a:ext cx="3837001" cy="2300702"/>
          </a:xfrm>
          <a:prstGeom prst="rect">
            <a:avLst/>
          </a:prstGeom>
        </p:spPr>
        <p:txBody>
          <a:bodyPr anchor="ctr"/>
          <a:lstStyle/>
          <a:p>
            <a:pPr marL="457200" indent="-361950" algn="l">
              <a:lnSpc>
                <a:spcPct val="115000"/>
              </a:lnSpc>
              <a:buClr>
                <a:srgbClr val="FFFFFF"/>
              </a:buClr>
              <a:buSzPts val="2100"/>
              <a:buFont typeface="Arial"/>
              <a:buChar char="●"/>
              <a:defRPr>
                <a:solidFill>
                  <a:srgbClr val="FFFFFF"/>
                </a:solidFill>
              </a:defRPr>
            </a:pPr>
            <a:r>
              <a:t>QA Automation</a:t>
            </a:r>
          </a:p>
          <a:p>
            <a:pPr marL="457200" indent="-361950" algn="l">
              <a:lnSpc>
                <a:spcPct val="115000"/>
              </a:lnSpc>
              <a:buClr>
                <a:srgbClr val="FFFFFF"/>
              </a:buClr>
              <a:buSzPts val="2100"/>
              <a:buFont typeface="Arial"/>
              <a:buChar char="●"/>
              <a:defRPr>
                <a:solidFill>
                  <a:srgbClr val="FFFFFF"/>
                </a:solidFill>
              </a:defRPr>
            </a:pPr>
            <a:r>
              <a:t>Devops / SRE</a:t>
            </a:r>
          </a:p>
          <a:p>
            <a:pPr marL="457200" indent="-361950" algn="l">
              <a:lnSpc>
                <a:spcPct val="115000"/>
              </a:lnSpc>
              <a:buClr>
                <a:srgbClr val="FFFFFF"/>
              </a:buClr>
              <a:buSzPts val="2100"/>
              <a:buFont typeface="Arial"/>
              <a:buChar char="●"/>
              <a:defRPr>
                <a:solidFill>
                  <a:srgbClr val="FFFFFF"/>
                </a:solidFill>
              </a:defRPr>
            </a:pPr>
            <a:r>
              <a:t>Software development</a:t>
            </a:r>
          </a:p>
          <a:p>
            <a:pPr marL="457200" indent="-361950" algn="l">
              <a:lnSpc>
                <a:spcPct val="115000"/>
              </a:lnSpc>
              <a:buClr>
                <a:srgbClr val="FFFFFF"/>
              </a:buClr>
              <a:buSzPts val="2100"/>
              <a:buFont typeface="Arial"/>
              <a:buChar char="●"/>
              <a:defRPr>
                <a:solidFill>
                  <a:srgbClr val="FFFFFF"/>
                </a:solidFill>
              </a:defRPr>
            </a:pPr>
            <a:r>
              <a:t>Project Management</a:t>
            </a:r>
          </a:p>
          <a:p>
            <a:pPr marL="457200" indent="-361950" algn="l">
              <a:lnSpc>
                <a:spcPct val="115000"/>
              </a:lnSpc>
              <a:buClr>
                <a:srgbClr val="FFFFFF"/>
              </a:buClr>
              <a:buSzPts val="2100"/>
              <a:buFont typeface="Arial"/>
              <a:buChar char="●"/>
              <a:defRPr>
                <a:solidFill>
                  <a:srgbClr val="FFFFFF"/>
                </a:solidFill>
              </a:defRPr>
            </a:pPr>
            <a:r>
              <a:t>Scrum Master / Agile Coach</a:t>
            </a:r>
          </a:p>
        </p:txBody>
      </p:sp>
      <p:pic>
        <p:nvPicPr>
          <p:cNvPr id="120" name="Google Shape;71;p15" descr="Google Shape;71;p15"/>
          <p:cNvPicPr>
            <a:picLocks noChangeAspect="1"/>
          </p:cNvPicPr>
          <p:nvPr/>
        </p:nvPicPr>
        <p:blipFill>
          <a:blip r:embed="rId2">
            <a:extLst/>
          </a:blip>
          <a:stretch>
            <a:fillRect/>
          </a:stretch>
        </p:blipFill>
        <p:spPr>
          <a:xfrm>
            <a:off x="259475" y="789475"/>
            <a:ext cx="3736850" cy="397922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76;p16"/>
          <p:cNvSpPr txBox="1"/>
          <p:nvPr>
            <p:ph type="title"/>
          </p:nvPr>
        </p:nvSpPr>
        <p:spPr>
          <a:xfrm>
            <a:off x="311699" y="445025"/>
            <a:ext cx="8520602" cy="623401"/>
          </a:xfrm>
          <a:prstGeom prst="rect">
            <a:avLst/>
          </a:prstGeom>
        </p:spPr>
        <p:txBody>
          <a:bodyPr/>
          <a:lstStyle/>
          <a:p>
            <a:pPr/>
            <a:r>
              <a:t>Employment history</a:t>
            </a:r>
          </a:p>
        </p:txBody>
      </p:sp>
      <p:sp>
        <p:nvSpPr>
          <p:cNvPr id="123" name="Google Shape;77;p16"/>
          <p:cNvSpPr/>
          <p:nvPr/>
        </p:nvSpPr>
        <p:spPr>
          <a:xfrm>
            <a:off x="420075" y="2790115"/>
            <a:ext cx="8336099" cy="1"/>
          </a:xfrm>
          <a:prstGeom prst="line">
            <a:avLst/>
          </a:prstGeom>
          <a:ln w="19050">
            <a:solidFill>
              <a:srgbClr val="611BB8"/>
            </a:solidFill>
            <a:prstDash val="dot"/>
          </a:ln>
        </p:spPr>
        <p:txBody>
          <a:bodyPr lIns="0" tIns="0" rIns="0" bIns="0"/>
          <a:lstStyle/>
          <a:p>
            <a:pPr/>
          </a:p>
        </p:txBody>
      </p:sp>
      <p:grpSp>
        <p:nvGrpSpPr>
          <p:cNvPr id="126" name="Google Shape;78;p16"/>
          <p:cNvGrpSpPr/>
          <p:nvPr/>
        </p:nvGrpSpPr>
        <p:grpSpPr>
          <a:xfrm>
            <a:off x="648674" y="1615370"/>
            <a:ext cx="196201" cy="1272702"/>
            <a:chOff x="0" y="34099"/>
            <a:chExt cx="196200" cy="1272700"/>
          </a:xfrm>
        </p:grpSpPr>
        <p:sp>
          <p:nvSpPr>
            <p:cNvPr id="124" name="Google Shape;79;p16"/>
            <p:cNvSpPr/>
            <p:nvPr/>
          </p:nvSpPr>
          <p:spPr>
            <a:xfrm>
              <a:off x="-1" y="1110900"/>
              <a:ext cx="196202" cy="195901"/>
            </a:xfrm>
            <a:prstGeom prst="ellipse">
              <a:avLst/>
            </a:prstGeom>
            <a:solidFill>
              <a:srgbClr val="611BB8"/>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5" name="Google Shape;80;p16"/>
            <p:cNvSpPr/>
            <p:nvPr/>
          </p:nvSpPr>
          <p:spPr>
            <a:xfrm flipV="1">
              <a:off x="99370" y="34099"/>
              <a:ext cx="1" cy="1076802"/>
            </a:xfrm>
            <a:prstGeom prst="line">
              <a:avLst/>
            </a:prstGeom>
            <a:noFill/>
            <a:ln w="19050" cap="flat">
              <a:solidFill>
                <a:schemeClr val="accent5"/>
              </a:solidFill>
              <a:prstDash val="solid"/>
              <a:round/>
              <a:tailEnd type="oval" w="med" len="med"/>
            </a:ln>
            <a:effectLst/>
          </p:spPr>
          <p:txBody>
            <a:bodyPr wrap="square" lIns="0" tIns="0" rIns="0" bIns="0" numCol="1" anchor="t">
              <a:noAutofit/>
            </a:bodyPr>
            <a:lstStyle/>
            <a:p>
              <a:pPr/>
            </a:p>
          </p:txBody>
        </p:sp>
      </p:grpSp>
      <p:sp>
        <p:nvSpPr>
          <p:cNvPr id="127" name="Google Shape;81;p16"/>
          <p:cNvSpPr txBox="1"/>
          <p:nvPr>
            <p:ph type="body" sz="quarter" idx="4294967295"/>
          </p:nvPr>
        </p:nvSpPr>
        <p:spPr>
          <a:xfrm>
            <a:off x="844875" y="1034174"/>
            <a:ext cx="2662200" cy="1503301"/>
          </a:xfrm>
          <a:prstGeom prst="rect">
            <a:avLst/>
          </a:prstGeom>
        </p:spPr>
        <p:txBody>
          <a:bodyPr/>
          <a:lstStyle/>
          <a:p>
            <a:pPr marL="0" indent="0" defTabSz="868680">
              <a:buSzTx/>
              <a:buNone/>
              <a:defRPr b="1" sz="1710">
                <a:solidFill>
                  <a:srgbClr val="000000"/>
                </a:solidFill>
              </a:defRPr>
            </a:pPr>
            <a:r>
              <a:t>Large Defense Companies as a Developer</a:t>
            </a:r>
          </a:p>
          <a:p>
            <a:pPr marL="0" indent="0" defTabSz="868680">
              <a:buSzTx/>
              <a:buNone/>
              <a:defRPr sz="1330"/>
            </a:pPr>
            <a:r>
              <a:t>CSC, Lockheed Martin, BAE</a:t>
            </a:r>
          </a:p>
          <a:p>
            <a:pPr marL="0" indent="0" defTabSz="868680">
              <a:spcBef>
                <a:spcPts val="1500"/>
              </a:spcBef>
              <a:buSzTx/>
              <a:buNone/>
              <a:defRPr sz="1330"/>
            </a:pPr>
            <a:r>
              <a:t>June 2001 - Month 2007</a:t>
            </a:r>
          </a:p>
        </p:txBody>
      </p:sp>
      <p:grpSp>
        <p:nvGrpSpPr>
          <p:cNvPr id="130" name="Google Shape;82;p16"/>
          <p:cNvGrpSpPr/>
          <p:nvPr/>
        </p:nvGrpSpPr>
        <p:grpSpPr>
          <a:xfrm>
            <a:off x="2512924" y="2692170"/>
            <a:ext cx="196201" cy="1370807"/>
            <a:chOff x="0" y="0"/>
            <a:chExt cx="196200" cy="1370805"/>
          </a:xfrm>
        </p:grpSpPr>
        <p:sp>
          <p:nvSpPr>
            <p:cNvPr id="128" name="Google Shape;83;p16"/>
            <p:cNvSpPr/>
            <p:nvPr/>
          </p:nvSpPr>
          <p:spPr>
            <a:xfrm flipH="1">
              <a:off x="98100" y="195904"/>
              <a:ext cx="1" cy="1174902"/>
            </a:xfrm>
            <a:prstGeom prst="line">
              <a:avLst/>
            </a:prstGeom>
            <a:noFill/>
            <a:ln w="19050" cap="flat">
              <a:solidFill>
                <a:schemeClr val="accent5"/>
              </a:solidFill>
              <a:prstDash val="solid"/>
              <a:round/>
              <a:tailEnd type="oval" w="med" len="med"/>
            </a:ln>
            <a:effectLst/>
          </p:spPr>
          <p:txBody>
            <a:bodyPr wrap="square" lIns="0" tIns="0" rIns="0" bIns="0" numCol="1" anchor="t">
              <a:noAutofit/>
            </a:bodyPr>
            <a:lstStyle/>
            <a:p>
              <a:pPr/>
            </a:p>
          </p:txBody>
        </p:sp>
        <p:sp>
          <p:nvSpPr>
            <p:cNvPr id="129" name="Google Shape;84;p16"/>
            <p:cNvSpPr/>
            <p:nvPr/>
          </p:nvSpPr>
          <p:spPr>
            <a:xfrm>
              <a:off x="-1" y="0"/>
              <a:ext cx="196202" cy="195901"/>
            </a:xfrm>
            <a:prstGeom prst="ellipse">
              <a:avLst/>
            </a:prstGeom>
            <a:solidFill>
              <a:srgbClr val="611BB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1" name="Google Shape;85;p16"/>
          <p:cNvSpPr txBox="1"/>
          <p:nvPr/>
        </p:nvSpPr>
        <p:spPr>
          <a:xfrm>
            <a:off x="2709125" y="3456775"/>
            <a:ext cx="2662200" cy="1306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822959">
              <a:lnSpc>
                <a:spcPct val="115000"/>
              </a:lnSpc>
              <a:defRPr b="1" sz="1619">
                <a:solidFill>
                  <a:srgbClr val="000000"/>
                </a:solidFill>
              </a:defRPr>
            </a:pPr>
            <a:r>
              <a:t>Software Security and Defect Analysis Engineer</a:t>
            </a:r>
          </a:p>
          <a:p>
            <a:pPr defTabSz="822959">
              <a:lnSpc>
                <a:spcPct val="115000"/>
              </a:lnSpc>
              <a:defRPr sz="1260">
                <a:solidFill>
                  <a:srgbClr val="7F7F7F"/>
                </a:solidFill>
              </a:defRPr>
            </a:pPr>
            <a:r>
              <a:t>InfoSec, ProServices</a:t>
            </a:r>
          </a:p>
          <a:p>
            <a:pPr defTabSz="822959">
              <a:lnSpc>
                <a:spcPct val="115000"/>
              </a:lnSpc>
              <a:spcBef>
                <a:spcPts val="1400"/>
              </a:spcBef>
              <a:defRPr sz="1260">
                <a:solidFill>
                  <a:srgbClr val="7F7F7F"/>
                </a:solidFill>
              </a:defRPr>
            </a:pPr>
            <a:r>
              <a:t>May 2007 - August 2010</a:t>
            </a:r>
          </a:p>
        </p:txBody>
      </p:sp>
      <p:grpSp>
        <p:nvGrpSpPr>
          <p:cNvPr id="134" name="Google Shape;86;p16"/>
          <p:cNvGrpSpPr/>
          <p:nvPr/>
        </p:nvGrpSpPr>
        <p:grpSpPr>
          <a:xfrm>
            <a:off x="3784563" y="1517270"/>
            <a:ext cx="196201" cy="1370802"/>
            <a:chOff x="0" y="34099"/>
            <a:chExt cx="196200" cy="1370800"/>
          </a:xfrm>
        </p:grpSpPr>
        <p:sp>
          <p:nvSpPr>
            <p:cNvPr id="132" name="Google Shape;87;p16"/>
            <p:cNvSpPr/>
            <p:nvPr/>
          </p:nvSpPr>
          <p:spPr>
            <a:xfrm flipV="1">
              <a:off x="99370" y="34099"/>
              <a:ext cx="1" cy="1174902"/>
            </a:xfrm>
            <a:prstGeom prst="line">
              <a:avLst/>
            </a:prstGeom>
            <a:noFill/>
            <a:ln w="19050" cap="flat">
              <a:solidFill>
                <a:schemeClr val="accent5"/>
              </a:solidFill>
              <a:prstDash val="solid"/>
              <a:round/>
              <a:tailEnd type="oval" w="med" len="med"/>
            </a:ln>
            <a:effectLst/>
          </p:spPr>
          <p:txBody>
            <a:bodyPr wrap="square" lIns="0" tIns="0" rIns="0" bIns="0" numCol="1" anchor="t">
              <a:noAutofit/>
            </a:bodyPr>
            <a:lstStyle/>
            <a:p>
              <a:pPr/>
            </a:p>
          </p:txBody>
        </p:sp>
        <p:sp>
          <p:nvSpPr>
            <p:cNvPr id="133" name="Google Shape;88;p16"/>
            <p:cNvSpPr/>
            <p:nvPr/>
          </p:nvSpPr>
          <p:spPr>
            <a:xfrm>
              <a:off x="-1" y="1209000"/>
              <a:ext cx="196202" cy="195901"/>
            </a:xfrm>
            <a:prstGeom prst="ellipse">
              <a:avLst/>
            </a:prstGeom>
            <a:solidFill>
              <a:srgbClr val="611BB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5" name="Google Shape;89;p16"/>
          <p:cNvSpPr txBox="1"/>
          <p:nvPr/>
        </p:nvSpPr>
        <p:spPr>
          <a:xfrm>
            <a:off x="3922674" y="1310525"/>
            <a:ext cx="2662201" cy="1237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832104">
              <a:lnSpc>
                <a:spcPct val="115000"/>
              </a:lnSpc>
              <a:defRPr b="1" sz="1638">
                <a:solidFill>
                  <a:srgbClr val="000000"/>
                </a:solidFill>
              </a:defRPr>
            </a:pPr>
            <a:r>
              <a:t>QA Automation Engineer</a:t>
            </a:r>
          </a:p>
          <a:p>
            <a:pPr defTabSz="832104">
              <a:lnSpc>
                <a:spcPct val="115000"/>
              </a:lnSpc>
              <a:defRPr sz="1274">
                <a:solidFill>
                  <a:srgbClr val="7F7F7F"/>
                </a:solidFill>
              </a:defRPr>
            </a:pPr>
            <a:r>
              <a:t>MIT Lincoln Laboratory, RSA, HealthEdge, Scholastic, IBM</a:t>
            </a:r>
          </a:p>
          <a:p>
            <a:pPr defTabSz="832104">
              <a:lnSpc>
                <a:spcPct val="115000"/>
              </a:lnSpc>
              <a:defRPr sz="1274">
                <a:solidFill>
                  <a:srgbClr val="7F7F7F"/>
                </a:solidFill>
              </a:defRPr>
            </a:pPr>
            <a:r>
              <a:t>September 2010 - May 2016</a:t>
            </a:r>
          </a:p>
        </p:txBody>
      </p:sp>
      <p:grpSp>
        <p:nvGrpSpPr>
          <p:cNvPr id="138" name="Google Shape;90;p16"/>
          <p:cNvGrpSpPr/>
          <p:nvPr/>
        </p:nvGrpSpPr>
        <p:grpSpPr>
          <a:xfrm>
            <a:off x="6045475" y="2692170"/>
            <a:ext cx="196201" cy="1370807"/>
            <a:chOff x="0" y="0"/>
            <a:chExt cx="196200" cy="1370805"/>
          </a:xfrm>
        </p:grpSpPr>
        <p:sp>
          <p:nvSpPr>
            <p:cNvPr id="136" name="Google Shape;91;p16"/>
            <p:cNvSpPr/>
            <p:nvPr/>
          </p:nvSpPr>
          <p:spPr>
            <a:xfrm flipH="1">
              <a:off x="98100" y="195904"/>
              <a:ext cx="1" cy="1174902"/>
            </a:xfrm>
            <a:prstGeom prst="line">
              <a:avLst/>
            </a:prstGeom>
            <a:noFill/>
            <a:ln w="19050" cap="flat">
              <a:solidFill>
                <a:schemeClr val="accent5"/>
              </a:solidFill>
              <a:prstDash val="solid"/>
              <a:round/>
              <a:tailEnd type="oval" w="med" len="med"/>
            </a:ln>
            <a:effectLst/>
          </p:spPr>
          <p:txBody>
            <a:bodyPr wrap="square" lIns="0" tIns="0" rIns="0" bIns="0" numCol="1" anchor="t">
              <a:noAutofit/>
            </a:bodyPr>
            <a:lstStyle/>
            <a:p>
              <a:pPr/>
            </a:p>
          </p:txBody>
        </p:sp>
        <p:sp>
          <p:nvSpPr>
            <p:cNvPr id="137" name="Google Shape;92;p16"/>
            <p:cNvSpPr/>
            <p:nvPr/>
          </p:nvSpPr>
          <p:spPr>
            <a:xfrm>
              <a:off x="-1" y="0"/>
              <a:ext cx="196202" cy="195901"/>
            </a:xfrm>
            <a:prstGeom prst="ellipse">
              <a:avLst/>
            </a:prstGeom>
            <a:solidFill>
              <a:srgbClr val="611BB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9" name="Google Shape;93;p16"/>
          <p:cNvSpPr txBox="1"/>
          <p:nvPr/>
        </p:nvSpPr>
        <p:spPr>
          <a:xfrm>
            <a:off x="6225725" y="3854675"/>
            <a:ext cx="2543101" cy="971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850391">
              <a:lnSpc>
                <a:spcPct val="115000"/>
              </a:lnSpc>
              <a:defRPr b="1" sz="1674">
                <a:solidFill>
                  <a:srgbClr val="000000"/>
                </a:solidFill>
              </a:defRPr>
            </a:pPr>
            <a:r>
              <a:t>Devops Engineer / SRE </a:t>
            </a:r>
          </a:p>
          <a:p>
            <a:pPr defTabSz="850391">
              <a:lnSpc>
                <a:spcPct val="115000"/>
              </a:lnSpc>
              <a:defRPr sz="1302">
                <a:solidFill>
                  <a:srgbClr val="7F7F7F"/>
                </a:solidFill>
              </a:defRPr>
            </a:pPr>
            <a:r>
              <a:t>IBM, Nuance</a:t>
            </a:r>
          </a:p>
          <a:p>
            <a:pPr defTabSz="850391">
              <a:lnSpc>
                <a:spcPct val="115000"/>
              </a:lnSpc>
              <a:spcBef>
                <a:spcPts val="1400"/>
              </a:spcBef>
              <a:defRPr sz="1302">
                <a:solidFill>
                  <a:srgbClr val="7F7F7F"/>
                </a:solidFill>
              </a:defRPr>
            </a:pPr>
            <a:r>
              <a:t>June 2016 - March 2020</a:t>
            </a:r>
          </a:p>
        </p:txBody>
      </p:sp>
      <p:grpSp>
        <p:nvGrpSpPr>
          <p:cNvPr id="142" name="Google Shape;94;p16"/>
          <p:cNvGrpSpPr/>
          <p:nvPr/>
        </p:nvGrpSpPr>
        <p:grpSpPr>
          <a:xfrm>
            <a:off x="6645899" y="1419320"/>
            <a:ext cx="196201" cy="1370801"/>
            <a:chOff x="0" y="34099"/>
            <a:chExt cx="196200" cy="1370800"/>
          </a:xfrm>
        </p:grpSpPr>
        <p:sp>
          <p:nvSpPr>
            <p:cNvPr id="140" name="Google Shape;95;p16"/>
            <p:cNvSpPr/>
            <p:nvPr/>
          </p:nvSpPr>
          <p:spPr>
            <a:xfrm flipV="1">
              <a:off x="99370" y="34099"/>
              <a:ext cx="1" cy="1174902"/>
            </a:xfrm>
            <a:prstGeom prst="line">
              <a:avLst/>
            </a:prstGeom>
            <a:noFill/>
            <a:ln w="19050" cap="flat">
              <a:solidFill>
                <a:schemeClr val="accent5"/>
              </a:solidFill>
              <a:prstDash val="solid"/>
              <a:round/>
              <a:tailEnd type="oval" w="med" len="med"/>
            </a:ln>
            <a:effectLst/>
          </p:spPr>
          <p:txBody>
            <a:bodyPr wrap="square" lIns="0" tIns="0" rIns="0" bIns="0" numCol="1" anchor="t">
              <a:noAutofit/>
            </a:bodyPr>
            <a:lstStyle/>
            <a:p>
              <a:pPr/>
            </a:p>
          </p:txBody>
        </p:sp>
        <p:sp>
          <p:nvSpPr>
            <p:cNvPr id="141" name="Google Shape;96;p16"/>
            <p:cNvSpPr/>
            <p:nvPr/>
          </p:nvSpPr>
          <p:spPr>
            <a:xfrm>
              <a:off x="-1" y="1209000"/>
              <a:ext cx="196202" cy="195901"/>
            </a:xfrm>
            <a:prstGeom prst="ellipse">
              <a:avLst/>
            </a:prstGeom>
            <a:solidFill>
              <a:srgbClr val="611BB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3" name="Google Shape;97;p16"/>
          <p:cNvSpPr txBox="1"/>
          <p:nvPr/>
        </p:nvSpPr>
        <p:spPr>
          <a:xfrm>
            <a:off x="6903125" y="445025"/>
            <a:ext cx="2131201" cy="203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896111">
              <a:lnSpc>
                <a:spcPct val="115000"/>
              </a:lnSpc>
              <a:defRPr b="1" sz="1764">
                <a:solidFill>
                  <a:srgbClr val="000000"/>
                </a:solidFill>
              </a:defRPr>
            </a:pPr>
            <a:r>
              <a:t>Devops Engineer / Project Manager / Agile Coach</a:t>
            </a:r>
          </a:p>
          <a:p>
            <a:pPr defTabSz="896111">
              <a:lnSpc>
                <a:spcPct val="115000"/>
              </a:lnSpc>
              <a:defRPr sz="1372">
                <a:solidFill>
                  <a:srgbClr val="7F7F7F"/>
                </a:solidFill>
              </a:defRPr>
            </a:pPr>
            <a:r>
              <a:t>Omni Federal</a:t>
            </a:r>
          </a:p>
          <a:p>
            <a:pPr defTabSz="896111">
              <a:lnSpc>
                <a:spcPct val="115000"/>
              </a:lnSpc>
              <a:defRPr sz="1372">
                <a:solidFill>
                  <a:srgbClr val="7F7F7F"/>
                </a:solidFill>
              </a:defRPr>
            </a:pPr>
            <a:r>
              <a:t>Kessel Run - Air Force</a:t>
            </a:r>
          </a:p>
          <a:p>
            <a:pPr defTabSz="896111">
              <a:lnSpc>
                <a:spcPct val="115000"/>
              </a:lnSpc>
              <a:spcBef>
                <a:spcPts val="1500"/>
              </a:spcBef>
              <a:defRPr sz="1372">
                <a:solidFill>
                  <a:srgbClr val="7F7F7F"/>
                </a:solidFill>
              </a:defRPr>
            </a:pPr>
            <a:r>
              <a:t>April 2020 - Present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02;p17"/>
          <p:cNvSpPr txBox="1"/>
          <p:nvPr>
            <p:ph type="body" sz="half" idx="1"/>
          </p:nvPr>
        </p:nvSpPr>
        <p:spPr>
          <a:xfrm>
            <a:off x="282799" y="438224"/>
            <a:ext cx="3618302" cy="3179402"/>
          </a:xfrm>
          <a:prstGeom prst="rect">
            <a:avLst/>
          </a:prstGeom>
        </p:spPr>
        <p:txBody>
          <a:bodyPr/>
          <a:lstStyle/>
          <a:p>
            <a:pPr marL="0" indent="0" defTabSz="877823">
              <a:lnSpc>
                <a:spcPct val="100000"/>
              </a:lnSpc>
              <a:buSzTx/>
              <a:buNone/>
              <a:defRPr b="1" sz="1919">
                <a:solidFill>
                  <a:srgbClr val="000000"/>
                </a:solidFill>
              </a:defRPr>
            </a:pPr>
            <a:r>
              <a:t>How the Agile Process and Devops Culture utilizes Test Frameworks and the CI/CD workflow</a:t>
            </a:r>
          </a:p>
          <a:p>
            <a:pPr marL="0" indent="0" defTabSz="877823">
              <a:buSzTx/>
              <a:buNone/>
              <a:defRPr sz="1152"/>
            </a:pPr>
            <a:endParaRPr sz="1536"/>
          </a:p>
          <a:p>
            <a:pPr marL="0" indent="0" defTabSz="877823">
              <a:spcBef>
                <a:spcPts val="1500"/>
              </a:spcBef>
              <a:buSzTx/>
              <a:buNone/>
              <a:defRPr sz="1152"/>
            </a:pPr>
            <a:endParaRPr sz="1536"/>
          </a:p>
          <a:p>
            <a:pPr marL="0" indent="0" defTabSz="877823">
              <a:spcBef>
                <a:spcPts val="1500"/>
              </a:spcBef>
              <a:buSzTx/>
              <a:buNone/>
              <a:defRPr sz="1152"/>
            </a:pPr>
            <a:endParaRPr sz="1536"/>
          </a:p>
          <a:p>
            <a:pPr marL="0" indent="0" defTabSz="877823">
              <a:spcBef>
                <a:spcPts val="1500"/>
              </a:spcBef>
              <a:buSzTx/>
              <a:buNone/>
              <a:defRPr sz="1536" u="sng">
                <a:solidFill>
                  <a:schemeClr val="accent5"/>
                </a:solidFill>
              </a:defRPr>
            </a:pPr>
            <a:r>
              <a:rPr>
                <a:uFill>
                  <a:solidFill>
                    <a:schemeClr val="accent5"/>
                  </a:solidFill>
                </a:uFill>
                <a:hlinkClick r:id="rId2" invalidUrl="" action="" tgtFrame="" tooltip="" history="1" highlightClick="0" endSnd="0"/>
              </a:rPr>
              <a:t>CLICK HERE to see a quick presentation</a:t>
            </a:r>
          </a:p>
        </p:txBody>
      </p:sp>
      <p:pic>
        <p:nvPicPr>
          <p:cNvPr id="146" name="Google Shape;103;p17" descr="Google Shape;103;p17"/>
          <p:cNvPicPr>
            <a:picLocks noChangeAspect="1"/>
          </p:cNvPicPr>
          <p:nvPr/>
        </p:nvPicPr>
        <p:blipFill>
          <a:blip r:embed="rId3">
            <a:extLst/>
          </a:blip>
          <a:srcRect l="6112" t="0" r="0" b="0"/>
          <a:stretch>
            <a:fillRect/>
          </a:stretch>
        </p:blipFill>
        <p:spPr>
          <a:xfrm>
            <a:off x="4317150" y="438223"/>
            <a:ext cx="3890968" cy="2755471"/>
          </a:xfrm>
          <a:prstGeom prst="rect">
            <a:avLst/>
          </a:prstGeom>
          <a:ln w="12700">
            <a:miter lim="400000"/>
          </a:ln>
        </p:spPr>
      </p:pic>
      <p:pic>
        <p:nvPicPr>
          <p:cNvPr id="147" name="Google Shape;104;p17" descr="Google Shape;104;p17"/>
          <p:cNvPicPr>
            <a:picLocks noChangeAspect="1"/>
          </p:cNvPicPr>
          <p:nvPr/>
        </p:nvPicPr>
        <p:blipFill>
          <a:blip r:embed="rId4">
            <a:extLst/>
          </a:blip>
          <a:srcRect l="1512" t="1978" r="1503" b="4212"/>
          <a:stretch>
            <a:fillRect/>
          </a:stretch>
        </p:blipFill>
        <p:spPr>
          <a:xfrm>
            <a:off x="4317150" y="3301319"/>
            <a:ext cx="1935231" cy="1403948"/>
          </a:xfrm>
          <a:prstGeom prst="rect">
            <a:avLst/>
          </a:prstGeom>
          <a:ln w="12700">
            <a:miter lim="400000"/>
          </a:ln>
        </p:spPr>
      </p:pic>
      <p:pic>
        <p:nvPicPr>
          <p:cNvPr id="148" name="Google Shape;105;p17" descr="Google Shape;105;p17"/>
          <p:cNvPicPr>
            <a:picLocks noChangeAspect="1"/>
          </p:cNvPicPr>
          <p:nvPr/>
        </p:nvPicPr>
        <p:blipFill>
          <a:blip r:embed="rId5">
            <a:extLst/>
          </a:blip>
          <a:srcRect l="13499" t="2470" r="15967" b="2470"/>
          <a:stretch>
            <a:fillRect/>
          </a:stretch>
        </p:blipFill>
        <p:spPr>
          <a:xfrm>
            <a:off x="6356199" y="3301320"/>
            <a:ext cx="1851926" cy="140395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110;p18"/>
          <p:cNvSpPr txBox="1"/>
          <p:nvPr>
            <p:ph type="title"/>
          </p:nvPr>
        </p:nvSpPr>
        <p:spPr>
          <a:xfrm>
            <a:off x="812774" y="719775"/>
            <a:ext cx="2808002" cy="1311301"/>
          </a:xfrm>
          <a:prstGeom prst="rect">
            <a:avLst/>
          </a:prstGeom>
        </p:spPr>
        <p:txBody>
          <a:bodyPr/>
          <a:lstStyle/>
          <a:p>
            <a:pPr/>
            <a:r>
              <a:t>Software Testing Automation Pyramid</a:t>
            </a:r>
          </a:p>
        </p:txBody>
      </p:sp>
      <p:grpSp>
        <p:nvGrpSpPr>
          <p:cNvPr id="153" name="Google Shape;111;p18"/>
          <p:cNvGrpSpPr/>
          <p:nvPr/>
        </p:nvGrpSpPr>
        <p:grpSpPr>
          <a:xfrm>
            <a:off x="6247574" y="719774"/>
            <a:ext cx="970201" cy="957507"/>
            <a:chOff x="0" y="0"/>
            <a:chExt cx="970199" cy="957505"/>
          </a:xfrm>
        </p:grpSpPr>
        <p:sp>
          <p:nvSpPr>
            <p:cNvPr id="151" name="Triangle"/>
            <p:cNvSpPr/>
            <p:nvPr/>
          </p:nvSpPr>
          <p:spPr>
            <a:xfrm>
              <a:off x="0" y="0"/>
              <a:ext cx="970200" cy="945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61" y="0"/>
                  </a:lnTo>
                  <a:lnTo>
                    <a:pt x="21600" y="21600"/>
                  </a:lnTo>
                  <a:close/>
                </a:path>
              </a:pathLst>
            </a:custGeom>
            <a:solidFill>
              <a:srgbClr val="7F7F7F"/>
            </a:solidFill>
            <a:ln w="9525" cap="flat">
              <a:solidFill>
                <a:srgbClr val="000000"/>
              </a:solidFill>
              <a:prstDash val="solid"/>
              <a:round/>
            </a:ln>
            <a:effectLst/>
          </p:spPr>
          <p:txBody>
            <a:bodyPr wrap="square" lIns="0" tIns="0" rIns="0" bIns="0" numCol="1" anchor="ctr">
              <a:noAutofit/>
            </a:bodyPr>
            <a:lstStyle/>
            <a:p>
              <a:pPr algn="ctr">
                <a:defRPr b="1" sz="900">
                  <a:solidFill>
                    <a:srgbClr val="000000"/>
                  </a:solidFill>
                </a:defRPr>
              </a:pPr>
            </a:p>
          </p:txBody>
        </p:sp>
        <p:sp>
          <p:nvSpPr>
            <p:cNvPr id="152" name="UI…"/>
            <p:cNvSpPr txBox="1"/>
            <p:nvPr/>
          </p:nvSpPr>
          <p:spPr>
            <a:xfrm>
              <a:off x="246439" y="460894"/>
              <a:ext cx="475576" cy="496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b="1" sz="1300">
                  <a:solidFill>
                    <a:srgbClr val="000000"/>
                  </a:solidFill>
                </a:defRPr>
              </a:pPr>
              <a:r>
                <a:t>UI</a:t>
              </a:r>
            </a:p>
            <a:p>
              <a:pPr algn="ctr">
                <a:defRPr b="1" sz="900">
                  <a:solidFill>
                    <a:srgbClr val="000000"/>
                  </a:solidFill>
                </a:defRPr>
              </a:pPr>
              <a:r>
                <a:t>Tests</a:t>
              </a:r>
            </a:p>
          </p:txBody>
        </p:sp>
      </p:grpSp>
      <p:grpSp>
        <p:nvGrpSpPr>
          <p:cNvPr id="156" name="Google Shape;112;p18"/>
          <p:cNvGrpSpPr/>
          <p:nvPr/>
        </p:nvGrpSpPr>
        <p:grpSpPr>
          <a:xfrm>
            <a:off x="5901675" y="1739075"/>
            <a:ext cx="1661999" cy="618490"/>
            <a:chOff x="0" y="0"/>
            <a:chExt cx="1661998" cy="618489"/>
          </a:xfrm>
        </p:grpSpPr>
        <p:sp>
          <p:nvSpPr>
            <p:cNvPr id="154" name="Shape"/>
            <p:cNvSpPr/>
            <p:nvPr/>
          </p:nvSpPr>
          <p:spPr>
            <a:xfrm>
              <a:off x="0" y="0"/>
              <a:ext cx="1661999" cy="56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960" y="0"/>
                  </a:lnTo>
                  <a:lnTo>
                    <a:pt x="17640" y="0"/>
                  </a:lnTo>
                  <a:lnTo>
                    <a:pt x="21600" y="21600"/>
                  </a:lnTo>
                  <a:close/>
                </a:path>
              </a:pathLst>
            </a:custGeom>
            <a:solidFill>
              <a:srgbClr val="7F7F7F"/>
            </a:solidFill>
            <a:ln w="9525" cap="flat">
              <a:solidFill>
                <a:srgbClr val="000000"/>
              </a:solidFill>
              <a:prstDash val="solid"/>
              <a:round/>
            </a:ln>
            <a:effectLst/>
          </p:spPr>
          <p:txBody>
            <a:bodyPr wrap="square" lIns="0" tIns="0" rIns="0" bIns="0" numCol="1" anchor="ctr">
              <a:noAutofit/>
            </a:bodyPr>
            <a:lstStyle/>
            <a:p>
              <a:pPr algn="ctr">
                <a:defRPr b="1" sz="1500">
                  <a:solidFill>
                    <a:srgbClr val="000000"/>
                  </a:solidFill>
                </a:defRPr>
              </a:pPr>
            </a:p>
          </p:txBody>
        </p:sp>
        <p:sp>
          <p:nvSpPr>
            <p:cNvPr id="155" name="End to End…"/>
            <p:cNvSpPr txBox="1"/>
            <p:nvPr/>
          </p:nvSpPr>
          <p:spPr>
            <a:xfrm>
              <a:off x="207910" y="10072"/>
              <a:ext cx="1246179" cy="608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b="1" sz="1500">
                  <a:solidFill>
                    <a:srgbClr val="000000"/>
                  </a:solidFill>
                </a:defRPr>
              </a:pPr>
              <a:r>
                <a:t>End to End</a:t>
              </a:r>
            </a:p>
            <a:p>
              <a:pPr algn="ctr">
                <a:defRPr b="1" sz="1500">
                  <a:solidFill>
                    <a:srgbClr val="000000"/>
                  </a:solidFill>
                </a:defRPr>
              </a:pPr>
              <a:r>
                <a:t>Tests</a:t>
              </a:r>
            </a:p>
          </p:txBody>
        </p:sp>
      </p:grpSp>
      <p:grpSp>
        <p:nvGrpSpPr>
          <p:cNvPr id="159" name="Google Shape;113;p18"/>
          <p:cNvGrpSpPr/>
          <p:nvPr/>
        </p:nvGrpSpPr>
        <p:grpSpPr>
          <a:xfrm>
            <a:off x="5574174" y="2372849"/>
            <a:ext cx="2343301" cy="608539"/>
            <a:chOff x="0" y="0"/>
            <a:chExt cx="2343299" cy="608537"/>
          </a:xfrm>
        </p:grpSpPr>
        <p:sp>
          <p:nvSpPr>
            <p:cNvPr id="157" name="Shape"/>
            <p:cNvSpPr/>
            <p:nvPr/>
          </p:nvSpPr>
          <p:spPr>
            <a:xfrm>
              <a:off x="0" y="0"/>
              <a:ext cx="2343300" cy="56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809" y="0"/>
                  </a:lnTo>
                  <a:lnTo>
                    <a:pt x="18791" y="0"/>
                  </a:lnTo>
                  <a:lnTo>
                    <a:pt x="21600" y="21600"/>
                  </a:lnTo>
                  <a:close/>
                </a:path>
              </a:pathLst>
            </a:custGeom>
            <a:solidFill>
              <a:srgbClr val="7F7F7F"/>
            </a:solidFill>
            <a:ln w="9525" cap="flat">
              <a:solidFill>
                <a:srgbClr val="000000"/>
              </a:solidFill>
              <a:prstDash val="solid"/>
              <a:round/>
            </a:ln>
            <a:effectLst/>
          </p:spPr>
          <p:txBody>
            <a:bodyPr wrap="square" lIns="0" tIns="0" rIns="0" bIns="0" numCol="1" anchor="ctr">
              <a:noAutofit/>
            </a:bodyPr>
            <a:lstStyle/>
            <a:p>
              <a:pPr algn="ctr">
                <a:defRPr b="1" sz="1500">
                  <a:solidFill>
                    <a:srgbClr val="000000"/>
                  </a:solidFill>
                </a:defRPr>
              </a:pPr>
            </a:p>
          </p:txBody>
        </p:sp>
        <p:sp>
          <p:nvSpPr>
            <p:cNvPr id="158" name="Workflow…"/>
            <p:cNvSpPr txBox="1"/>
            <p:nvPr/>
          </p:nvSpPr>
          <p:spPr>
            <a:xfrm>
              <a:off x="207910" y="119"/>
              <a:ext cx="1927480" cy="6084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b="1" sz="1500">
                  <a:solidFill>
                    <a:srgbClr val="000000"/>
                  </a:solidFill>
                </a:defRPr>
              </a:pPr>
              <a:r>
                <a:t>Workflow </a:t>
              </a:r>
            </a:p>
            <a:p>
              <a:pPr algn="ctr">
                <a:defRPr b="1" sz="1500">
                  <a:solidFill>
                    <a:srgbClr val="000000"/>
                  </a:solidFill>
                </a:defRPr>
              </a:pPr>
              <a:r>
                <a:t>Tests </a:t>
              </a:r>
            </a:p>
          </p:txBody>
        </p:sp>
      </p:grpSp>
      <p:grpSp>
        <p:nvGrpSpPr>
          <p:cNvPr id="162" name="Google Shape;114;p18"/>
          <p:cNvGrpSpPr/>
          <p:nvPr/>
        </p:nvGrpSpPr>
        <p:grpSpPr>
          <a:xfrm>
            <a:off x="5205724" y="3006624"/>
            <a:ext cx="3051001" cy="590415"/>
            <a:chOff x="0" y="0"/>
            <a:chExt cx="3051000" cy="590413"/>
          </a:xfrm>
        </p:grpSpPr>
        <p:sp>
          <p:nvSpPr>
            <p:cNvPr id="160" name="Shape"/>
            <p:cNvSpPr/>
            <p:nvPr/>
          </p:nvSpPr>
          <p:spPr>
            <a:xfrm>
              <a:off x="0" y="0"/>
              <a:ext cx="3051001" cy="56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7" y="0"/>
                  </a:lnTo>
                  <a:lnTo>
                    <a:pt x="19443" y="0"/>
                  </a:lnTo>
                  <a:lnTo>
                    <a:pt x="21600" y="21600"/>
                  </a:lnTo>
                  <a:close/>
                </a:path>
              </a:pathLst>
            </a:custGeom>
            <a:solidFill>
              <a:srgbClr val="7F7F7F"/>
            </a:solidFill>
            <a:ln w="9525" cap="flat">
              <a:solidFill>
                <a:srgbClr val="000000"/>
              </a:solidFill>
              <a:prstDash val="solid"/>
              <a:round/>
            </a:ln>
            <a:effectLst/>
          </p:spPr>
          <p:txBody>
            <a:bodyPr wrap="square" lIns="0" tIns="0" rIns="0" bIns="0" numCol="1" anchor="ctr">
              <a:noAutofit/>
            </a:bodyPr>
            <a:lstStyle/>
            <a:p>
              <a:pPr algn="ctr">
                <a:defRPr b="1">
                  <a:solidFill>
                    <a:srgbClr val="000000"/>
                  </a:solidFill>
                </a:defRPr>
              </a:pPr>
            </a:p>
          </p:txBody>
        </p:sp>
        <p:sp>
          <p:nvSpPr>
            <p:cNvPr id="161" name="Acceptance / Behavioral Tests"/>
            <p:cNvSpPr txBox="1"/>
            <p:nvPr/>
          </p:nvSpPr>
          <p:spPr>
            <a:xfrm>
              <a:off x="207910" y="6980"/>
              <a:ext cx="2635180" cy="5834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b="1">
                  <a:solidFill>
                    <a:srgbClr val="000000"/>
                  </a:solidFill>
                </a:defRPr>
              </a:lvl1pPr>
            </a:lstStyle>
            <a:p>
              <a:pPr/>
              <a:r>
                <a:t>Acceptance / Behavioral Tests</a:t>
              </a:r>
            </a:p>
          </p:txBody>
        </p:sp>
      </p:grpSp>
      <p:grpSp>
        <p:nvGrpSpPr>
          <p:cNvPr id="165" name="Google Shape;115;p18"/>
          <p:cNvGrpSpPr/>
          <p:nvPr/>
        </p:nvGrpSpPr>
        <p:grpSpPr>
          <a:xfrm>
            <a:off x="4888924" y="3640399"/>
            <a:ext cx="3684601" cy="587209"/>
            <a:chOff x="0" y="0"/>
            <a:chExt cx="3684599" cy="587207"/>
          </a:xfrm>
        </p:grpSpPr>
        <p:sp>
          <p:nvSpPr>
            <p:cNvPr id="163" name="Shape"/>
            <p:cNvSpPr/>
            <p:nvPr/>
          </p:nvSpPr>
          <p:spPr>
            <a:xfrm>
              <a:off x="0" y="0"/>
              <a:ext cx="3684600" cy="56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786" y="0"/>
                  </a:lnTo>
                  <a:lnTo>
                    <a:pt x="19814" y="0"/>
                  </a:lnTo>
                  <a:lnTo>
                    <a:pt x="21600" y="21600"/>
                  </a:lnTo>
                  <a:close/>
                </a:path>
              </a:pathLst>
            </a:custGeom>
            <a:solidFill>
              <a:srgbClr val="7F7F7F"/>
            </a:solidFill>
            <a:ln w="9525" cap="flat">
              <a:solidFill>
                <a:srgbClr val="000000"/>
              </a:solidFill>
              <a:prstDash val="solid"/>
              <a:round/>
            </a:ln>
            <a:effectLst/>
          </p:spPr>
          <p:txBody>
            <a:bodyPr wrap="square" lIns="0" tIns="0" rIns="0" bIns="0" numCol="1" anchor="ctr">
              <a:noAutofit/>
            </a:bodyPr>
            <a:lstStyle/>
            <a:p>
              <a:pPr algn="ctr">
                <a:defRPr b="1">
                  <a:solidFill>
                    <a:srgbClr val="000000"/>
                  </a:solidFill>
                </a:defRPr>
              </a:pPr>
            </a:p>
          </p:txBody>
        </p:sp>
        <p:sp>
          <p:nvSpPr>
            <p:cNvPr id="164" name="Integration / Mock / Component Tests"/>
            <p:cNvSpPr txBox="1"/>
            <p:nvPr/>
          </p:nvSpPr>
          <p:spPr>
            <a:xfrm>
              <a:off x="207910" y="3773"/>
              <a:ext cx="3268780" cy="5834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b="1">
                  <a:solidFill>
                    <a:srgbClr val="000000"/>
                  </a:solidFill>
                </a:defRPr>
              </a:lvl1pPr>
            </a:lstStyle>
            <a:p>
              <a:pPr/>
              <a:r>
                <a:t>Integration / Mock / Component Tests </a:t>
              </a:r>
            </a:p>
          </p:txBody>
        </p:sp>
      </p:grpSp>
      <p:grpSp>
        <p:nvGrpSpPr>
          <p:cNvPr id="168" name="Google Shape;116;p18"/>
          <p:cNvGrpSpPr/>
          <p:nvPr/>
        </p:nvGrpSpPr>
        <p:grpSpPr>
          <a:xfrm>
            <a:off x="4572000" y="4274175"/>
            <a:ext cx="4347601" cy="584853"/>
            <a:chOff x="0" y="0"/>
            <a:chExt cx="4347600" cy="584852"/>
          </a:xfrm>
        </p:grpSpPr>
        <p:sp>
          <p:nvSpPr>
            <p:cNvPr id="166" name="Shape"/>
            <p:cNvSpPr/>
            <p:nvPr/>
          </p:nvSpPr>
          <p:spPr>
            <a:xfrm>
              <a:off x="0" y="0"/>
              <a:ext cx="4347601" cy="56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514" y="0"/>
                  </a:lnTo>
                  <a:lnTo>
                    <a:pt x="20086" y="0"/>
                  </a:lnTo>
                  <a:lnTo>
                    <a:pt x="21600" y="21600"/>
                  </a:lnTo>
                  <a:close/>
                </a:path>
              </a:pathLst>
            </a:custGeom>
            <a:solidFill>
              <a:srgbClr val="7F7F7F"/>
            </a:solidFill>
            <a:ln w="9525" cap="flat">
              <a:solidFill>
                <a:srgbClr val="000000"/>
              </a:solidFill>
              <a:prstDash val="solid"/>
              <a:round/>
            </a:ln>
            <a:effectLst/>
          </p:spPr>
          <p:txBody>
            <a:bodyPr wrap="square" lIns="0" tIns="0" rIns="0" bIns="0" numCol="1" anchor="ctr">
              <a:noAutofit/>
            </a:bodyPr>
            <a:lstStyle/>
            <a:p>
              <a:pPr algn="ctr">
                <a:defRPr b="1">
                  <a:solidFill>
                    <a:srgbClr val="000000"/>
                  </a:solidFill>
                </a:defRPr>
              </a:pPr>
            </a:p>
          </p:txBody>
        </p:sp>
        <p:sp>
          <p:nvSpPr>
            <p:cNvPr id="167" name="Unit / Functional…"/>
            <p:cNvSpPr txBox="1"/>
            <p:nvPr/>
          </p:nvSpPr>
          <p:spPr>
            <a:xfrm>
              <a:off x="207910" y="1419"/>
              <a:ext cx="3931780" cy="5834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b="1">
                  <a:solidFill>
                    <a:srgbClr val="000000"/>
                  </a:solidFill>
                </a:defRPr>
              </a:pPr>
              <a:r>
                <a:t>Unit / Functional </a:t>
              </a:r>
            </a:p>
            <a:p>
              <a:pPr algn="ctr">
                <a:defRPr b="1">
                  <a:solidFill>
                    <a:srgbClr val="000000"/>
                  </a:solidFill>
                </a:defRPr>
              </a:pPr>
              <a:r>
                <a:t>Tests</a:t>
              </a:r>
            </a:p>
          </p:txBody>
        </p:sp>
      </p:grpSp>
      <p:sp>
        <p:nvSpPr>
          <p:cNvPr id="169" name="Google Shape;117;p18"/>
          <p:cNvSpPr txBox="1"/>
          <p:nvPr/>
        </p:nvSpPr>
        <p:spPr>
          <a:xfrm>
            <a:off x="812774" y="2151725"/>
            <a:ext cx="3623402" cy="2682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defRPr b="1" sz="1800">
                <a:solidFill>
                  <a:srgbClr val="000000"/>
                </a:solidFill>
              </a:defRPr>
            </a:pPr>
            <a:r>
              <a:t>CI</a:t>
            </a:r>
          </a:p>
          <a:p>
            <a:pPr marL="457200" indent="-342900">
              <a:buClr>
                <a:srgbClr val="000000"/>
              </a:buClr>
              <a:buSzPts val="1800"/>
              <a:buFont typeface="Arial"/>
              <a:buChar char="●"/>
              <a:defRPr b="1" sz="1800">
                <a:solidFill>
                  <a:srgbClr val="000000"/>
                </a:solidFill>
              </a:defRPr>
            </a:pPr>
            <a:r>
              <a:t>Developers - Dev</a:t>
            </a:r>
          </a:p>
          <a:p>
            <a:pPr marL="457200" indent="-342900">
              <a:buClr>
                <a:srgbClr val="000000"/>
              </a:buClr>
              <a:buSzPts val="1800"/>
              <a:buFont typeface="Arial"/>
              <a:buChar char="●"/>
              <a:defRPr b="1" sz="1800">
                <a:solidFill>
                  <a:srgbClr val="000000"/>
                </a:solidFill>
              </a:defRPr>
            </a:pPr>
            <a:r>
              <a:t>QA - Testops</a:t>
            </a:r>
          </a:p>
          <a:p>
            <a:pPr marL="457200" indent="-342900">
              <a:buClr>
                <a:srgbClr val="000000"/>
              </a:buClr>
              <a:buSzPts val="1800"/>
              <a:buFont typeface="Arial"/>
              <a:buChar char="●"/>
              <a:defRPr b="1" sz="1800">
                <a:solidFill>
                  <a:srgbClr val="000000"/>
                </a:solidFill>
              </a:defRPr>
            </a:pPr>
            <a:r>
              <a:t>Scans</a:t>
            </a:r>
          </a:p>
          <a:p>
            <a:pPr>
              <a:defRPr b="1" sz="2400">
                <a:solidFill>
                  <a:srgbClr val="000000"/>
                </a:solidFill>
              </a:defRPr>
            </a:pPr>
            <a:endParaRPr sz="1800"/>
          </a:p>
          <a:p>
            <a:pPr>
              <a:defRPr b="1" sz="1800">
                <a:solidFill>
                  <a:srgbClr val="000000"/>
                </a:solidFill>
              </a:defRPr>
            </a:pPr>
            <a:r>
              <a:t>CD</a:t>
            </a:r>
          </a:p>
          <a:p>
            <a:pPr marL="457200" indent="-342900">
              <a:buClr>
                <a:srgbClr val="000000"/>
              </a:buClr>
              <a:buSzPts val="1800"/>
              <a:buFont typeface="Arial"/>
              <a:buChar char="●"/>
              <a:defRPr b="1" sz="1800">
                <a:solidFill>
                  <a:srgbClr val="000000"/>
                </a:solidFill>
              </a:defRPr>
            </a:pPr>
            <a:r>
              <a:t>Deployment</a:t>
            </a:r>
          </a:p>
          <a:p>
            <a:pPr marL="457200" indent="-342900">
              <a:buClr>
                <a:srgbClr val="000000"/>
              </a:buClr>
              <a:buSzPts val="1800"/>
              <a:buFont typeface="Arial"/>
              <a:buChar char="●"/>
              <a:defRPr b="1" sz="1800">
                <a:solidFill>
                  <a:srgbClr val="000000"/>
                </a:solidFill>
              </a:defRPr>
            </a:pPr>
            <a:r>
              <a:t>Testing</a:t>
            </a:r>
          </a:p>
          <a:p>
            <a:pPr marL="457200" indent="-342900">
              <a:buClr>
                <a:srgbClr val="000000"/>
              </a:buClr>
              <a:buSzPts val="1800"/>
              <a:buFont typeface="Arial"/>
              <a:buChar char="●"/>
              <a:defRPr b="1" sz="1800">
                <a:solidFill>
                  <a:srgbClr val="000000"/>
                </a:solidFill>
              </a:defRPr>
            </a:pPr>
            <a:r>
              <a:t>Infrastructure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22;p19"/>
          <p:cNvSpPr txBox="1"/>
          <p:nvPr>
            <p:ph type="title"/>
          </p:nvPr>
        </p:nvSpPr>
        <p:spPr>
          <a:xfrm>
            <a:off x="311699" y="222949"/>
            <a:ext cx="2808002" cy="945602"/>
          </a:xfrm>
          <a:prstGeom prst="rect">
            <a:avLst/>
          </a:prstGeom>
        </p:spPr>
        <p:txBody>
          <a:bodyPr/>
          <a:lstStyle/>
          <a:p>
            <a:pPr/>
            <a:r>
              <a:t>Timing of specific kinds of testing</a:t>
            </a:r>
          </a:p>
        </p:txBody>
      </p:sp>
      <p:sp>
        <p:nvSpPr>
          <p:cNvPr id="172" name="Google Shape;123;p19"/>
          <p:cNvSpPr txBox="1"/>
          <p:nvPr>
            <p:ph type="body" sz="half" idx="1"/>
          </p:nvPr>
        </p:nvSpPr>
        <p:spPr>
          <a:xfrm>
            <a:off x="192674" y="1168549"/>
            <a:ext cx="4260302" cy="3842401"/>
          </a:xfrm>
          <a:prstGeom prst="rect">
            <a:avLst/>
          </a:prstGeom>
        </p:spPr>
        <p:txBody>
          <a:bodyPr/>
          <a:lstStyle/>
          <a:p>
            <a:pPr marL="0" indent="0" defTabSz="896111">
              <a:buSzTx/>
              <a:buNone/>
              <a:defRPr b="1" sz="1176" u="sng"/>
            </a:pPr>
            <a:r>
              <a:t>Continuous Integration ( CI )</a:t>
            </a:r>
            <a:r>
              <a:rPr u="none"/>
              <a:t> - Each build this happens. If it all passes, we then can create docker type images to publish to a Repository such as Nexus.</a:t>
            </a:r>
          </a:p>
          <a:p>
            <a:pPr marL="448055" indent="-298704" defTabSz="896111">
              <a:spcBef>
                <a:spcPts val="1500"/>
              </a:spcBef>
              <a:buSzPts val="1100"/>
              <a:defRPr sz="1176"/>
            </a:pPr>
            <a:r>
              <a:t>Unit Testing - individual method / function tests</a:t>
            </a:r>
          </a:p>
          <a:p>
            <a:pPr marL="448055" indent="-298704" defTabSz="896111">
              <a:buSzPts val="1100"/>
              <a:defRPr sz="1176"/>
            </a:pPr>
            <a:r>
              <a:t>Static and Dynamic Analysis</a:t>
            </a:r>
          </a:p>
          <a:p>
            <a:pPr marL="448055" indent="-298704" defTabSz="896111">
              <a:buSzPts val="1100"/>
              <a:defRPr sz="1176"/>
            </a:pPr>
            <a:r>
              <a:t>Code Coverage - Identify lines of code not tested</a:t>
            </a:r>
          </a:p>
          <a:p>
            <a:pPr marL="448055" indent="-298704" defTabSz="896111">
              <a:buSzPts val="1100"/>
              <a:defRPr sz="1176"/>
            </a:pPr>
            <a:r>
              <a:t>Smoke Tests - quick tests, cover as much code as possible</a:t>
            </a:r>
          </a:p>
          <a:p>
            <a:pPr marL="448055" indent="-298704" defTabSz="896111">
              <a:buSzPts val="1100"/>
              <a:defRPr sz="1176"/>
            </a:pPr>
            <a:r>
              <a:t>Functional Tests - UI</a:t>
            </a:r>
          </a:p>
          <a:p>
            <a:pPr marL="448055" indent="-298704" defTabSz="896111">
              <a:buSzPts val="1100"/>
              <a:defRPr sz="1176"/>
            </a:pPr>
            <a:r>
              <a:t>Mock / Component /  Integration Tests - API and Services</a:t>
            </a:r>
          </a:p>
          <a:p>
            <a:pPr marL="0" indent="0" defTabSz="896111">
              <a:spcBef>
                <a:spcPts val="1500"/>
              </a:spcBef>
              <a:buSzTx/>
              <a:buNone/>
              <a:defRPr b="1" sz="1176" u="sng"/>
            </a:pPr>
            <a:r>
              <a:t>Nightly</a:t>
            </a:r>
          </a:p>
          <a:p>
            <a:pPr marL="448055" indent="-298704" defTabSz="896111">
              <a:spcBef>
                <a:spcPts val="1500"/>
              </a:spcBef>
              <a:buSzPts val="1100"/>
              <a:defRPr sz="1176"/>
            </a:pPr>
            <a:r>
              <a:t>Regression</a:t>
            </a:r>
          </a:p>
          <a:p>
            <a:pPr marL="448055" indent="-298704" defTabSz="896111">
              <a:buSzPts val="1100"/>
              <a:defRPr sz="1176"/>
            </a:pPr>
            <a:r>
              <a:t>Performance</a:t>
            </a:r>
          </a:p>
          <a:p>
            <a:pPr marL="448055" indent="-298704" defTabSz="896111">
              <a:buSzPts val="1100"/>
              <a:defRPr sz="1176"/>
            </a:pPr>
            <a:r>
              <a:t>Security</a:t>
            </a:r>
          </a:p>
          <a:p>
            <a:pPr marL="448055" indent="-298704" defTabSz="896111">
              <a:buSzPts val="1100"/>
              <a:defRPr sz="1176"/>
            </a:pPr>
            <a:r>
              <a:t>End to End</a:t>
            </a:r>
          </a:p>
        </p:txBody>
      </p:sp>
      <p:pic>
        <p:nvPicPr>
          <p:cNvPr id="173" name="Google Shape;124;p19" descr="Google Shape;124;p19"/>
          <p:cNvPicPr>
            <a:picLocks noChangeAspect="1"/>
          </p:cNvPicPr>
          <p:nvPr/>
        </p:nvPicPr>
        <p:blipFill>
          <a:blip r:embed="rId2">
            <a:extLst/>
          </a:blip>
          <a:stretch>
            <a:fillRect/>
          </a:stretch>
        </p:blipFill>
        <p:spPr>
          <a:xfrm>
            <a:off x="4452975" y="1182300"/>
            <a:ext cx="4520999" cy="38149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29;p20"/>
          <p:cNvSpPr txBox="1"/>
          <p:nvPr>
            <p:ph type="title"/>
          </p:nvPr>
        </p:nvSpPr>
        <p:spPr>
          <a:xfrm>
            <a:off x="311699" y="555600"/>
            <a:ext cx="3195902" cy="755700"/>
          </a:xfrm>
          <a:prstGeom prst="rect">
            <a:avLst/>
          </a:prstGeom>
        </p:spPr>
        <p:txBody>
          <a:bodyPr/>
          <a:lstStyle/>
          <a:p>
            <a:pPr defTabSz="777240">
              <a:defRPr sz="2040"/>
            </a:pPr>
            <a:r>
              <a:t>Widget Application</a:t>
            </a:r>
          </a:p>
          <a:p>
            <a:pPr defTabSz="777240">
              <a:defRPr sz="2040"/>
            </a:pPr>
            <a:r>
              <a:t>Design Architecture</a:t>
            </a:r>
          </a:p>
        </p:txBody>
      </p:sp>
      <p:sp>
        <p:nvSpPr>
          <p:cNvPr id="176" name="Google Shape;130;p20"/>
          <p:cNvSpPr txBox="1"/>
          <p:nvPr>
            <p:ph type="body" sz="quarter" idx="1"/>
          </p:nvPr>
        </p:nvSpPr>
        <p:spPr>
          <a:xfrm>
            <a:off x="311699" y="1389599"/>
            <a:ext cx="2808002" cy="3179401"/>
          </a:xfrm>
          <a:prstGeom prst="rect">
            <a:avLst/>
          </a:prstGeom>
        </p:spPr>
        <p:txBody>
          <a:bodyPr/>
          <a:lstStyle/>
          <a:p>
            <a:pPr marL="0" indent="0">
              <a:spcBef>
                <a:spcPts val="1600"/>
              </a:spcBef>
              <a:buSzTx/>
              <a:buNone/>
            </a:pPr>
          </a:p>
        </p:txBody>
      </p:sp>
      <p:pic>
        <p:nvPicPr>
          <p:cNvPr id="177" name="Google Shape;131;p20" descr="Google Shape;131;p20"/>
          <p:cNvPicPr>
            <a:picLocks noChangeAspect="1"/>
          </p:cNvPicPr>
          <p:nvPr/>
        </p:nvPicPr>
        <p:blipFill>
          <a:blip r:embed="rId2">
            <a:extLst/>
          </a:blip>
          <a:stretch>
            <a:fillRect/>
          </a:stretch>
        </p:blipFill>
        <p:spPr>
          <a:xfrm>
            <a:off x="4863474" y="250549"/>
            <a:ext cx="3699200" cy="467847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36;p21"/>
          <p:cNvSpPr txBox="1"/>
          <p:nvPr>
            <p:ph type="title"/>
          </p:nvPr>
        </p:nvSpPr>
        <p:spPr>
          <a:xfrm>
            <a:off x="311699" y="555600"/>
            <a:ext cx="2808002" cy="755700"/>
          </a:xfrm>
          <a:prstGeom prst="rect">
            <a:avLst/>
          </a:prstGeom>
        </p:spPr>
        <p:txBody>
          <a:bodyPr/>
          <a:lstStyle>
            <a:lvl1pPr defTabSz="777240">
              <a:defRPr sz="2040"/>
            </a:lvl1pPr>
          </a:lstStyle>
          <a:p>
            <a:pPr/>
            <a:r>
              <a:t>HW Failure / System Recovery Testing</a:t>
            </a:r>
          </a:p>
        </p:txBody>
      </p:sp>
      <p:sp>
        <p:nvSpPr>
          <p:cNvPr id="180" name="Google Shape;137;p21"/>
          <p:cNvSpPr txBox="1"/>
          <p:nvPr>
            <p:ph type="body" sz="quarter" idx="1"/>
          </p:nvPr>
        </p:nvSpPr>
        <p:spPr>
          <a:xfrm>
            <a:off x="576599" y="2091350"/>
            <a:ext cx="2543101" cy="1911901"/>
          </a:xfrm>
          <a:prstGeom prst="rect">
            <a:avLst/>
          </a:prstGeom>
        </p:spPr>
        <p:txBody>
          <a:bodyPr/>
          <a:lstStyle/>
          <a:p>
            <a:pPr marL="0" indent="0">
              <a:spcBef>
                <a:spcPts val="1600"/>
              </a:spcBef>
              <a:buSzTx/>
              <a:buNone/>
              <a:defRPr>
                <a:solidFill>
                  <a:srgbClr val="202124"/>
                </a:solidFill>
              </a:defRPr>
            </a:pPr>
            <a:r>
              <a:t>Recovery testing is a type of system testing which </a:t>
            </a:r>
            <a:r>
              <a:rPr b="1"/>
              <a:t>aims at testing whether a system can recover from failures or not</a:t>
            </a:r>
            <a:r>
              <a:t>. The technique involves failing the system and then verifying that the system recovery is performed properly.</a:t>
            </a:r>
          </a:p>
        </p:txBody>
      </p:sp>
      <p:pic>
        <p:nvPicPr>
          <p:cNvPr id="181" name="Google Shape;138;p21" descr="Google Shape;138;p21"/>
          <p:cNvPicPr>
            <a:picLocks noChangeAspect="1"/>
          </p:cNvPicPr>
          <p:nvPr/>
        </p:nvPicPr>
        <p:blipFill>
          <a:blip r:embed="rId2">
            <a:extLst/>
          </a:blip>
          <a:stretch>
            <a:fillRect/>
          </a:stretch>
        </p:blipFill>
        <p:spPr>
          <a:xfrm>
            <a:off x="3859624" y="1389599"/>
            <a:ext cx="4769089" cy="31794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lum">
  <a:themeElements>
    <a:clrScheme name="Plum">
      <a:dk1>
        <a:srgbClr val="FFFFFF"/>
      </a:dk1>
      <a:lt1>
        <a:srgbClr val="611BB8"/>
      </a:lt1>
      <a:dk2>
        <a:srgbClr val="A7A7A7"/>
      </a:dk2>
      <a:lt2>
        <a:srgbClr val="535353"/>
      </a:lt2>
      <a:accent1>
        <a:srgbClr val="333333"/>
      </a:accent1>
      <a:accent2>
        <a:srgbClr val="5E2B97"/>
      </a:accent2>
      <a:accent3>
        <a:srgbClr val="7E57C2"/>
      </a:accent3>
      <a:accent4>
        <a:srgbClr val="C77025"/>
      </a:accent4>
      <a:accent5>
        <a:srgbClr val="009688"/>
      </a:accent5>
      <a:accent6>
        <a:srgbClr val="FFD600"/>
      </a:accent6>
      <a:hlink>
        <a:srgbClr val="0000FF"/>
      </a:hlink>
      <a:folHlink>
        <a:srgbClr val="FF00FF"/>
      </a:folHlink>
    </a:clrScheme>
    <a:fontScheme name="Plum">
      <a:majorFont>
        <a:latin typeface="Arial"/>
        <a:ea typeface="Arial"/>
        <a:cs typeface="Arial"/>
      </a:majorFont>
      <a:minorFont>
        <a:latin typeface="Arial"/>
        <a:ea typeface="Arial"/>
        <a:cs typeface="Arial"/>
      </a:minorFont>
    </a:fontScheme>
    <a:fmtScheme name="Pl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lum">
  <a:themeElements>
    <a:clrScheme name="Plum">
      <a:dk1>
        <a:srgbClr val="000000"/>
      </a:dk1>
      <a:lt1>
        <a:srgbClr val="FFFFFF"/>
      </a:lt1>
      <a:dk2>
        <a:srgbClr val="A7A7A7"/>
      </a:dk2>
      <a:lt2>
        <a:srgbClr val="535353"/>
      </a:lt2>
      <a:accent1>
        <a:srgbClr val="333333"/>
      </a:accent1>
      <a:accent2>
        <a:srgbClr val="5E2B97"/>
      </a:accent2>
      <a:accent3>
        <a:srgbClr val="7E57C2"/>
      </a:accent3>
      <a:accent4>
        <a:srgbClr val="C77025"/>
      </a:accent4>
      <a:accent5>
        <a:srgbClr val="009688"/>
      </a:accent5>
      <a:accent6>
        <a:srgbClr val="FFD600"/>
      </a:accent6>
      <a:hlink>
        <a:srgbClr val="0000FF"/>
      </a:hlink>
      <a:folHlink>
        <a:srgbClr val="FF00FF"/>
      </a:folHlink>
    </a:clrScheme>
    <a:fontScheme name="Plum">
      <a:majorFont>
        <a:latin typeface="Arial"/>
        <a:ea typeface="Arial"/>
        <a:cs typeface="Arial"/>
      </a:majorFont>
      <a:minorFont>
        <a:latin typeface="Arial"/>
        <a:ea typeface="Arial"/>
        <a:cs typeface="Arial"/>
      </a:minorFont>
    </a:fontScheme>
    <a:fmtScheme name="Pl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11BB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