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2474"/>
          <c:y val="0.0951338"/>
          <c:w val="0.862526"/>
          <c:h val="0.7533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5.000000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5.000000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/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Sheet1!$B$3:$E$3</c:f>
              <c:numCache>
                <c:ptCount val="0"/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.5"/>
        <c:minorUnit val="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chart" Target="../charts/char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NA sequence comparis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DNA sequence comparison</a:t>
            </a:r>
          </a:p>
        </p:txBody>
      </p:sp>
      <p:sp>
        <p:nvSpPr>
          <p:cNvPr id="167" name="Recurrent neural networ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Recurrent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reed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Breeding</a:t>
            </a:r>
          </a:p>
        </p:txBody>
      </p:sp>
      <p:pic>
        <p:nvPicPr>
          <p:cNvPr id="213" name="336D2294-7AF2-460B-AB4B-9FBA670A0074-L0-001.png" descr="336D2294-7AF2-460B-AB4B-9FBA670A0074-L0-001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452" r="0" b="45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4" name="Crossover and 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Crossover and mutation</a:t>
            </a:r>
          </a:p>
        </p:txBody>
      </p:sp>
      <p:sp>
        <p:nvSpPr>
          <p:cNvPr id="215" name="Crossov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Crossover</a:t>
            </a:r>
          </a:p>
          <a:p>
            <a:pPr/>
            <a:r>
              <a:t>Mutation</a:t>
            </a:r>
          </a:p>
          <a:p>
            <a:pPr/>
            <a:r>
              <a:t>Breeding</a:t>
            </a:r>
          </a:p>
        </p:txBody>
      </p:sp>
      <p:graphicFrame>
        <p:nvGraphicFramePr>
          <p:cNvPr id="216" name="2D Column Chart"/>
          <p:cNvGraphicFramePr/>
          <p:nvPr/>
        </p:nvGraphicFramePr>
        <p:xfrm>
          <a:off x="323235" y="5238403"/>
          <a:ext cx="5510470" cy="477916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volu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</a:t>
            </a:r>
          </a:p>
        </p:txBody>
      </p:sp>
      <p:sp>
        <p:nvSpPr>
          <p:cNvPr id="219" name="Evolving the po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Evolving the population</a:t>
            </a:r>
          </a:p>
        </p:txBody>
      </p:sp>
      <p:sp>
        <p:nvSpPr>
          <p:cNvPr id="220" name="Load the DNA sequences for comparis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the DNA sequences for comparison</a:t>
            </a:r>
          </a:p>
          <a:p>
            <a:pPr/>
            <a:r>
              <a:t>Split into train and test set</a:t>
            </a:r>
          </a:p>
          <a:p>
            <a:pPr/>
            <a:r>
              <a:t>Load the initial network population</a:t>
            </a:r>
          </a:p>
          <a:p>
            <a:pPr/>
            <a:r>
              <a:t>Grade and breed the population</a:t>
            </a:r>
          </a:p>
          <a:p>
            <a:pPr/>
            <a:r>
              <a:t>Validate the top individual of each epoch to preserve top individuals</a:t>
            </a:r>
          </a:p>
          <a:p>
            <a:pPr/>
            <a:r>
              <a:t>Visualize the results to determine 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4D2EB73A-DB5A-42EC-9E4C-DD1CDF35512D-L0-001.png" descr="4D2EB73A-DB5A-42EC-9E4C-DD1CDF35512D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49" y="1447144"/>
            <a:ext cx="12606302" cy="6859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ckpropag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Backpropagation</a:t>
            </a:r>
          </a:p>
        </p:txBody>
      </p:sp>
      <p:sp>
        <p:nvSpPr>
          <p:cNvPr id="225" name="Recurrent neural network using backpropa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Recurrent neural network using backpropagation</a:t>
            </a:r>
          </a:p>
        </p:txBody>
      </p:sp>
      <p:sp>
        <p:nvSpPr>
          <p:cNvPr id="226" name="Same layers as befo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layers as before</a:t>
            </a:r>
          </a:p>
          <a:p>
            <a:pPr/>
            <a:r>
              <a:t>Loss function</a:t>
            </a:r>
          </a:p>
          <a:p>
            <a:pPr/>
            <a:r>
              <a:t>Optimizer</a:t>
            </a:r>
          </a:p>
          <a:p>
            <a:pPr/>
            <a:r>
              <a:t>Metrics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B8FE8BBD-3FB0-4CA5-93EB-995469FEDE92-L0-001.png" descr="B8FE8BBD-3FB0-4CA5-93EB-995469FEDE92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44" y="1473319"/>
            <a:ext cx="12816712" cy="6806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equence cre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creation</a:t>
            </a:r>
          </a:p>
        </p:txBody>
      </p:sp>
      <p:sp>
        <p:nvSpPr>
          <p:cNvPr id="231" name="Create sequences for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Create sequences for testing</a:t>
            </a:r>
          </a:p>
        </p:txBody>
      </p:sp>
      <p:sp>
        <p:nvSpPr>
          <p:cNvPr id="232" name="0% simil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0% similar</a:t>
            </a:r>
          </a:p>
          <a:p>
            <a:pPr/>
            <a:r>
              <a:t>33% similar</a:t>
            </a:r>
          </a:p>
          <a:p>
            <a:pPr/>
            <a:r>
              <a:t>66% similar</a:t>
            </a:r>
          </a:p>
          <a:p>
            <a:pPr/>
            <a:r>
              <a:t>100% similar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A031CCCF-2840-424A-A2BD-96A9BE8F1E12-L0-001.png" descr="A031CCCF-2840-424A-A2BD-96A9BE8F1E12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825" y="2131958"/>
            <a:ext cx="12532116" cy="545012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Created sequence’s distribution"/>
          <p:cNvSpPr txBox="1"/>
          <p:nvPr/>
        </p:nvSpPr>
        <p:spPr>
          <a:xfrm>
            <a:off x="358809" y="-33971"/>
            <a:ext cx="298027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Created sequence’s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A3E63936-E844-4B24-85BE-36C69823DA18-L0-001.png" descr="A3E63936-E844-4B24-85BE-36C69823DA18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06016"/>
            <a:ext cx="13004801" cy="1875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83AAD47D-0785-45B7-99D3-3B5438263911-L0-001.png" descr="83AAD47D-0785-45B7-99D3-3B5438263911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572" y="3036513"/>
            <a:ext cx="13004801" cy="1891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E894309D-F0A3-4C0A-A8F2-C8CD703BB353-L0-001.png" descr="E894309D-F0A3-4C0A-A8F2-C8CD703BB353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5183050"/>
            <a:ext cx="13004801" cy="1891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7ED561EF-2A19-4DF3-BEA7-FB4F7194DEAD-L0-001.png" descr="7ED561EF-2A19-4DF3-BEA7-FB4F7194DEAD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" y="7329587"/>
            <a:ext cx="13004801" cy="188958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sting the top individual"/>
          <p:cNvSpPr txBox="1"/>
          <p:nvPr/>
        </p:nvSpPr>
        <p:spPr>
          <a:xfrm>
            <a:off x="185857" y="206182"/>
            <a:ext cx="324979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Testing the top individual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2CD160ED-4300-49A1-8D39-9296D3EAC389-L0-001.png" descr="2CD160ED-4300-49A1-8D39-9296D3EAC38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406" y="1615207"/>
            <a:ext cx="9643988" cy="652318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Accuracy"/>
          <p:cNvSpPr txBox="1"/>
          <p:nvPr/>
        </p:nvSpPr>
        <p:spPr>
          <a:xfrm>
            <a:off x="280125" y="242657"/>
            <a:ext cx="371896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iscuss and conclud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and conclude</a:t>
            </a:r>
          </a:p>
        </p:txBody>
      </p:sp>
      <p:sp>
        <p:nvSpPr>
          <p:cNvPr id="247" name="Discussion and 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Discussion and conclusion</a:t>
            </a:r>
          </a:p>
        </p:txBody>
      </p:sp>
      <p:sp>
        <p:nvSpPr>
          <p:cNvPr id="248" name="Processing the seque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Processing the sequences</a:t>
            </a:r>
          </a:p>
          <a:p>
            <a:pPr/>
            <a:r>
              <a:t>Creating the population</a:t>
            </a:r>
          </a:p>
          <a:p>
            <a:pPr/>
            <a:r>
              <a:t>Grading the population</a:t>
            </a:r>
          </a:p>
          <a:p>
            <a:pPr/>
            <a:r>
              <a:t>Crossover, mutation and breeding</a:t>
            </a:r>
          </a:p>
          <a:p>
            <a:pPr/>
            <a:r>
              <a:t>Evolution</a:t>
            </a:r>
          </a:p>
          <a:p>
            <a:pPr/>
            <a:r>
              <a:t>Back 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a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pic>
        <p:nvPicPr>
          <p:cNvPr id="170" name="F0D87BC0-9DE4-4000-973A-29CD31306712-L0-001.png" descr="F0D87BC0-9DE4-4000-973A-29CD31306712-L0-001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307" t="0" r="0" b="0"/>
          <a:stretch>
            <a:fillRect/>
          </a:stretch>
        </p:blipFill>
        <p:spPr>
          <a:xfrm>
            <a:off x="2671304" y="3090887"/>
            <a:ext cx="11641620" cy="6635194"/>
          </a:xfrm>
          <a:prstGeom prst="rect">
            <a:avLst/>
          </a:prstGeom>
        </p:spPr>
      </p:pic>
      <p:sp>
        <p:nvSpPr>
          <p:cNvPr id="171" name="Today we will co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Today we will cover</a:t>
            </a:r>
          </a:p>
        </p:txBody>
      </p:sp>
      <p:sp>
        <p:nvSpPr>
          <p:cNvPr id="172" name="DNA and DNA sequencing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DNA and DNA sequencing</a:t>
            </a:r>
          </a:p>
          <a:p>
            <a:pPr/>
            <a:r>
              <a:t>Genetic algorithms</a:t>
            </a:r>
          </a:p>
          <a:p>
            <a:pPr/>
            <a:r>
              <a:t>Recurrent neural networks</a:t>
            </a:r>
          </a:p>
          <a:p>
            <a:pPr/>
            <a:r>
              <a:t>And DNA sequence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n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Dna</a:t>
            </a:r>
          </a:p>
        </p:txBody>
      </p:sp>
      <p:pic>
        <p:nvPicPr>
          <p:cNvPr id="175" name="0F237BE5-E289-4D4C-9ADB-8C32A5B621CE-L0-001.gif" descr="0F237BE5-E289-4D4C-9ADB-8C32A5B621CE-L0-001.gif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027" t="0" r="1027" b="0"/>
          <a:stretch>
            <a:fillRect/>
          </a:stretch>
        </p:blipFill>
        <p:spPr>
          <a:xfrm>
            <a:off x="7111999" y="2379044"/>
            <a:ext cx="5486401" cy="6113112"/>
          </a:xfrm>
          <a:prstGeom prst="rect">
            <a:avLst/>
          </a:prstGeom>
        </p:spPr>
      </p:pic>
      <p:sp>
        <p:nvSpPr>
          <p:cNvPr id="176" name="Deoxyribonucleic ac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Deoxyribonucleic acid</a:t>
            </a:r>
          </a:p>
        </p:txBody>
      </p:sp>
      <p:sp>
        <p:nvSpPr>
          <p:cNvPr id="177" name="Double helix structur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Double helix structure</a:t>
            </a:r>
          </a:p>
          <a:p>
            <a:pPr>
              <a:defRPr sz="3400"/>
            </a:pPr>
            <a:r>
              <a:t>Chain of nucleotides known as base pairs</a:t>
            </a:r>
          </a:p>
          <a:p>
            <a:pPr>
              <a:defRPr sz="3400"/>
            </a:pPr>
            <a:r>
              <a:t>Adenine, guanine, cytosine, and thymine</a:t>
            </a:r>
          </a:p>
          <a:p>
            <a:pPr marL="539750" indent="-539750">
              <a:defRPr sz="3400"/>
            </a:pPr>
            <a:r>
              <a:t>DNA sequencing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</a:t>
            </a:r>
          </a:p>
        </p:txBody>
      </p:sp>
      <p:sp>
        <p:nvSpPr>
          <p:cNvPr id="180" name="Genetic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Genetic algorithms</a:t>
            </a:r>
          </a:p>
        </p:txBody>
      </p:sp>
      <p:sp>
        <p:nvSpPr>
          <p:cNvPr id="181" name="Survival of the fit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Survival of the fittest</a:t>
            </a:r>
          </a:p>
          <a:p>
            <a:pPr/>
            <a:r>
              <a:t>Individuals and population</a:t>
            </a:r>
          </a:p>
          <a:p>
            <a:pPr/>
            <a:r>
              <a:t>Grading</a:t>
            </a:r>
          </a:p>
          <a:p>
            <a:pPr/>
            <a:r>
              <a:t>Crossover, mutation and breeding</a:t>
            </a:r>
          </a:p>
          <a:p>
            <a:pPr/>
            <a:r>
              <a:t>Evolution</a:t>
            </a:r>
          </a:p>
        </p:txBody>
      </p:sp>
      <p:grpSp>
        <p:nvGrpSpPr>
          <p:cNvPr id="184" name="Image Gallery"/>
          <p:cNvGrpSpPr/>
          <p:nvPr/>
        </p:nvGrpSpPr>
        <p:grpSpPr>
          <a:xfrm>
            <a:off x="6829724" y="6436542"/>
            <a:ext cx="6096001" cy="5066507"/>
            <a:chOff x="0" y="1118393"/>
            <a:chExt cx="6096000" cy="5066506"/>
          </a:xfrm>
        </p:grpSpPr>
        <p:pic>
          <p:nvPicPr>
            <p:cNvPr id="182" name="EAD9B9BF-CBAC-45CA-9F78-EFE663D3653B-L0-001.png" descr="EAD9B9BF-CBAC-45CA-9F78-EFE663D3653B-L0-0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18393"/>
              <a:ext cx="6096000" cy="3376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Type to enter a caption."/>
            <p:cNvSpPr/>
            <p:nvPr/>
          </p:nvSpPr>
          <p:spPr>
            <a:xfrm>
              <a:off x="0" y="5689600"/>
              <a:ext cx="6096000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urrent neural network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Recurrent neural networks</a:t>
            </a:r>
          </a:p>
        </p:txBody>
      </p:sp>
      <p:sp>
        <p:nvSpPr>
          <p:cNvPr id="18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8" name="CB1F333F-E719-40AD-8F20-C3ECFD26D093-L0-001.png" descr="CB1F333F-E719-40AD-8F20-C3ECFD26D093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327" y="1072183"/>
            <a:ext cx="5150146" cy="7995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41FBAA67-A194-4BCA-AADE-282FF4F289B1-L0-001.png" descr="41FBAA67-A194-4BCA-AADE-282FF4F289B1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3554" y="1493543"/>
            <a:ext cx="9857692" cy="676651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Locus NT 187300"/>
          <p:cNvSpPr txBox="1"/>
          <p:nvPr/>
        </p:nvSpPr>
        <p:spPr>
          <a:xfrm>
            <a:off x="304588" y="195076"/>
            <a:ext cx="23772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Locus NT 187300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ectorize sequenc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Vectorize sequences</a:t>
            </a:r>
          </a:p>
        </p:txBody>
      </p:sp>
      <p:sp>
        <p:nvSpPr>
          <p:cNvPr id="194" name="Polygon"/>
          <p:cNvSpPr/>
          <p:nvPr/>
        </p:nvSpPr>
        <p:spPr>
          <a:xfrm>
            <a:off x="3162644" y="1702426"/>
            <a:ext cx="2053333" cy="1952835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Polygon"/>
          <p:cNvSpPr/>
          <p:nvPr/>
        </p:nvSpPr>
        <p:spPr>
          <a:xfrm>
            <a:off x="3162644" y="5070261"/>
            <a:ext cx="2053333" cy="1952835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Polygon"/>
          <p:cNvSpPr/>
          <p:nvPr/>
        </p:nvSpPr>
        <p:spPr>
          <a:xfrm>
            <a:off x="7905349" y="5070261"/>
            <a:ext cx="2053332" cy="1952835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7" name="Polygon"/>
          <p:cNvSpPr/>
          <p:nvPr/>
        </p:nvSpPr>
        <p:spPr>
          <a:xfrm>
            <a:off x="7752598" y="1702426"/>
            <a:ext cx="2053332" cy="1952835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A = 1000"/>
          <p:cNvSpPr txBox="1"/>
          <p:nvPr/>
        </p:nvSpPr>
        <p:spPr>
          <a:xfrm>
            <a:off x="3495664" y="2431193"/>
            <a:ext cx="13872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A = 1000</a:t>
            </a:r>
          </a:p>
        </p:txBody>
      </p:sp>
      <p:sp>
        <p:nvSpPr>
          <p:cNvPr id="199" name="T = 0100"/>
          <p:cNvSpPr txBox="1"/>
          <p:nvPr/>
        </p:nvSpPr>
        <p:spPr>
          <a:xfrm>
            <a:off x="8085617" y="2431193"/>
            <a:ext cx="138729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T = 0100</a:t>
            </a:r>
          </a:p>
        </p:txBody>
      </p:sp>
      <p:sp>
        <p:nvSpPr>
          <p:cNvPr id="200" name="C = 0001"/>
          <p:cNvSpPr txBox="1"/>
          <p:nvPr/>
        </p:nvSpPr>
        <p:spPr>
          <a:xfrm>
            <a:off x="8238368" y="5799028"/>
            <a:ext cx="138729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C = 0001</a:t>
            </a:r>
          </a:p>
        </p:txBody>
      </p:sp>
      <p:sp>
        <p:nvSpPr>
          <p:cNvPr id="201" name="G = 0010"/>
          <p:cNvSpPr txBox="1"/>
          <p:nvPr/>
        </p:nvSpPr>
        <p:spPr>
          <a:xfrm>
            <a:off x="3495664" y="5799028"/>
            <a:ext cx="13872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G = 0010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nn layer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Rnn layers</a:t>
            </a:r>
          </a:p>
        </p:txBody>
      </p:sp>
      <p:sp>
        <p:nvSpPr>
          <p:cNvPr id="204" name="Creating the po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Creating the population</a:t>
            </a:r>
          </a:p>
        </p:txBody>
      </p:sp>
      <p:sp>
        <p:nvSpPr>
          <p:cNvPr id="205" name="30 networ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 networks</a:t>
            </a:r>
          </a:p>
          <a:p>
            <a:pPr/>
            <a:r>
              <a:t>3 layers</a:t>
            </a:r>
          </a:p>
          <a:p>
            <a:pPr/>
            <a:r>
              <a:t>8 input nodes</a:t>
            </a:r>
          </a:p>
          <a:p>
            <a:pPr/>
            <a:r>
              <a:t>1 LSTM layer with 88 nodes</a:t>
            </a:r>
          </a:p>
          <a:p>
            <a:pPr/>
            <a:r>
              <a:t>1 dense layer as the output  with 1 node</a:t>
            </a:r>
          </a:p>
          <a:p>
            <a:pPr/>
            <a:r>
              <a:t>Tanh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itness and grad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Fitness and grading</a:t>
            </a:r>
          </a:p>
        </p:txBody>
      </p:sp>
      <p:sp>
        <p:nvSpPr>
          <p:cNvPr id="208" name="Grading the pop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Grading the population</a:t>
            </a:r>
          </a:p>
        </p:txBody>
      </p:sp>
      <p:sp>
        <p:nvSpPr>
          <p:cNvPr id="209" name="Define fitness score…"/>
          <p:cNvSpPr txBox="1"/>
          <p:nvPr/>
        </p:nvSpPr>
        <p:spPr>
          <a:xfrm>
            <a:off x="193155" y="2612270"/>
            <a:ext cx="6725690" cy="534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Define fitness score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Sort the networks with art sort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Separate the fittest from the weakest</a:t>
            </a:r>
          </a:p>
        </p:txBody>
      </p:sp>
      <p:pic>
        <p:nvPicPr>
          <p:cNvPr id="210" name="29A391F2-1F03-42EE-9C58-A2882E10ADFA-L0-001.jpeg" descr="29A391F2-1F03-42EE-9C58-A2882E10ADFA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4029" y="1369331"/>
            <a:ext cx="5382342" cy="8132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