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62" r:id="rId6"/>
    <p:sldId id="258" r:id="rId7"/>
    <p:sldId id="263" r:id="rId8"/>
    <p:sldId id="265" r:id="rId9"/>
    <p:sldId id="264" r:id="rId10"/>
    <p:sldId id="266"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8"/>
    <p:restoredTop sz="95082" autoAdjust="0"/>
  </p:normalViewPr>
  <p:slideViewPr>
    <p:cSldViewPr snapToGrid="0" snapToObjects="1">
      <p:cViewPr varScale="1">
        <p:scale>
          <a:sx n="70" d="100"/>
          <a:sy n="70"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about:blank"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about:blank"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a:t>Number of Words Before and After Pre-Processing</a:t>
            </a:r>
          </a:p>
        </c:rich>
      </c:tx>
      <c:layout>
        <c:manualLayout>
          <c:xMode val="edge"/>
          <c:yMode val="edge"/>
          <c:x val="0.20970822397200348"/>
          <c:y val="4.6296296296296294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Sheet1!$A$65:$A$67</c:f>
              <c:strCache>
                <c:ptCount val="3"/>
                <c:pt idx="0">
                  <c:v>Original Text</c:v>
                </c:pt>
                <c:pt idx="1">
                  <c:v>After Adding Multi-Words</c:v>
                </c:pt>
                <c:pt idx="2">
                  <c:v>After Removing Stop-Words</c:v>
                </c:pt>
              </c:strCache>
            </c:strRef>
          </c:cat>
          <c:val>
            <c:numRef>
              <c:f>Sheet1!$B$65:$B$67</c:f>
              <c:numCache>
                <c:formatCode>General</c:formatCode>
                <c:ptCount val="3"/>
                <c:pt idx="0">
                  <c:v>65038</c:v>
                </c:pt>
                <c:pt idx="1">
                  <c:v>63628</c:v>
                </c:pt>
                <c:pt idx="2">
                  <c:v>37533</c:v>
                </c:pt>
              </c:numCache>
            </c:numRef>
          </c:val>
          <c:extLst xmlns:c16r2="http://schemas.microsoft.com/office/drawing/2015/06/chart">
            <c:ext xmlns:c16="http://schemas.microsoft.com/office/drawing/2014/chart" uri="{C3380CC4-5D6E-409C-BE32-E72D297353CC}">
              <c16:uniqueId val="{00000000-D054-4055-AC23-C5A10DFE531F}"/>
            </c:ext>
          </c:extLst>
        </c:ser>
        <c:dLbls>
          <c:dLblPos val="inEnd"/>
          <c:showLegendKey val="0"/>
          <c:showVal val="1"/>
          <c:showCatName val="0"/>
          <c:showSerName val="0"/>
          <c:showPercent val="0"/>
          <c:showBubbleSize val="0"/>
        </c:dLbls>
        <c:gapWidth val="100"/>
        <c:overlap val="-24"/>
        <c:axId val="122041472"/>
        <c:axId val="122042032"/>
      </c:barChart>
      <c:catAx>
        <c:axId val="12204147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22042032"/>
        <c:crosses val="autoZero"/>
        <c:auto val="1"/>
        <c:lblAlgn val="ctr"/>
        <c:lblOffset val="100"/>
        <c:noMultiLvlLbl val="0"/>
      </c:catAx>
      <c:valAx>
        <c:axId val="12204203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2204147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sz="2000" dirty="0"/>
              <a:t>Top 30 Most Important Multi-Words</a:t>
            </a:r>
          </a:p>
        </c:rich>
      </c:tx>
      <c:overlay val="0"/>
      <c:spPr>
        <a:noFill/>
        <a:ln>
          <a:noFill/>
        </a:ln>
        <a:effectLst/>
      </c:spPr>
      <c:txPr>
        <a:bodyPr rot="0" spcFirstLastPara="1" vertOverflow="ellipsis" vert="horz" wrap="square" anchor="ctr" anchorCtr="1"/>
        <a:lstStyle/>
        <a:p>
          <a:pPr>
            <a:defRPr sz="2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xmlns:c16r2="http://schemas.microsoft.com/office/drawing/2015/06/chart">
              <c:ext xmlns:c16="http://schemas.microsoft.com/office/drawing/2014/chart" uri="{C3380CC4-5D6E-409C-BE32-E72D297353CC}">
                <c16:uniqueId val="{00000001-92EE-4AAA-85A8-F9A82922F3DB}"/>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xmlns:c16r2="http://schemas.microsoft.com/office/drawing/2015/06/chart">
              <c:ext xmlns:c16="http://schemas.microsoft.com/office/drawing/2014/chart" uri="{C3380CC4-5D6E-409C-BE32-E72D297353CC}">
                <c16:uniqueId val="{00000003-92EE-4AAA-85A8-F9A82922F3DB}"/>
              </c:ext>
            </c:extLst>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extLst xmlns:c16r2="http://schemas.microsoft.com/office/drawing/2015/06/chart">
              <c:ext xmlns:c16="http://schemas.microsoft.com/office/drawing/2014/chart" uri="{C3380CC4-5D6E-409C-BE32-E72D297353CC}">
                <c16:uniqueId val="{00000005-92EE-4AAA-85A8-F9A82922F3DB}"/>
              </c:ext>
            </c:extLst>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xmlns:c16r2="http://schemas.microsoft.com/office/drawing/2015/06/chart">
              <c:ext xmlns:c16="http://schemas.microsoft.com/office/drawing/2014/chart" uri="{C3380CC4-5D6E-409C-BE32-E72D297353CC}">
                <c16:uniqueId val="{00000007-92EE-4AAA-85A8-F9A82922F3DB}"/>
              </c:ext>
            </c:extLst>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extLst xmlns:c16r2="http://schemas.microsoft.com/office/drawing/2015/06/chart">
              <c:ext xmlns:c16="http://schemas.microsoft.com/office/drawing/2014/chart" uri="{C3380CC4-5D6E-409C-BE32-E72D297353CC}">
                <c16:uniqueId val="{00000009-92EE-4AAA-85A8-F9A82922F3DB}"/>
              </c:ext>
            </c:extLst>
          </c:dPt>
          <c:dPt>
            <c:idx val="5"/>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extLst xmlns:c16r2="http://schemas.microsoft.com/office/drawing/2015/06/chart">
              <c:ext xmlns:c16="http://schemas.microsoft.com/office/drawing/2014/chart" uri="{C3380CC4-5D6E-409C-BE32-E72D297353CC}">
                <c16:uniqueId val="{0000000B-92EE-4AAA-85A8-F9A82922F3DB}"/>
              </c:ext>
            </c:extLst>
          </c:dPt>
          <c:dPt>
            <c:idx val="6"/>
            <c:bubble3D val="0"/>
            <c:spPr>
              <a:gradFill rotWithShape="1">
                <a:gsLst>
                  <a:gs pos="0">
                    <a:schemeClr val="accent1">
                      <a:lumMod val="60000"/>
                      <a:lumMod val="110000"/>
                      <a:satMod val="105000"/>
                      <a:tint val="67000"/>
                    </a:schemeClr>
                  </a:gs>
                  <a:gs pos="50000">
                    <a:schemeClr val="accent1">
                      <a:lumMod val="60000"/>
                      <a:lumMod val="105000"/>
                      <a:satMod val="103000"/>
                      <a:tint val="73000"/>
                    </a:schemeClr>
                  </a:gs>
                  <a:gs pos="100000">
                    <a:schemeClr val="accent1">
                      <a:lumMod val="60000"/>
                      <a:lumMod val="105000"/>
                      <a:satMod val="109000"/>
                      <a:tint val="81000"/>
                    </a:schemeClr>
                  </a:gs>
                </a:gsLst>
                <a:lin ang="5400000" scaled="0"/>
              </a:gradFill>
              <a:ln w="9525" cap="flat" cmpd="sng" algn="ctr">
                <a:solidFill>
                  <a:schemeClr val="accent1">
                    <a:lumMod val="60000"/>
                    <a:shade val="95000"/>
                  </a:schemeClr>
                </a:solidFill>
                <a:round/>
              </a:ln>
              <a:effectLst/>
            </c:spPr>
            <c:extLst xmlns:c16r2="http://schemas.microsoft.com/office/drawing/2015/06/chart">
              <c:ext xmlns:c16="http://schemas.microsoft.com/office/drawing/2014/chart" uri="{C3380CC4-5D6E-409C-BE32-E72D297353CC}">
                <c16:uniqueId val="{0000000D-92EE-4AAA-85A8-F9A82922F3DB}"/>
              </c:ext>
            </c:extLst>
          </c:dPt>
          <c:dPt>
            <c:idx val="7"/>
            <c:bubble3D val="0"/>
            <c:spPr>
              <a:gradFill rotWithShape="1">
                <a:gsLst>
                  <a:gs pos="0">
                    <a:schemeClr val="accent2">
                      <a:lumMod val="60000"/>
                      <a:lumMod val="110000"/>
                      <a:satMod val="105000"/>
                      <a:tint val="67000"/>
                    </a:schemeClr>
                  </a:gs>
                  <a:gs pos="50000">
                    <a:schemeClr val="accent2">
                      <a:lumMod val="60000"/>
                      <a:lumMod val="105000"/>
                      <a:satMod val="103000"/>
                      <a:tint val="73000"/>
                    </a:schemeClr>
                  </a:gs>
                  <a:gs pos="100000">
                    <a:schemeClr val="accent2">
                      <a:lumMod val="60000"/>
                      <a:lumMod val="105000"/>
                      <a:satMod val="109000"/>
                      <a:tint val="81000"/>
                    </a:schemeClr>
                  </a:gs>
                </a:gsLst>
                <a:lin ang="5400000" scaled="0"/>
              </a:gradFill>
              <a:ln w="9525" cap="flat" cmpd="sng" algn="ctr">
                <a:solidFill>
                  <a:schemeClr val="accent2">
                    <a:lumMod val="60000"/>
                    <a:shade val="95000"/>
                  </a:schemeClr>
                </a:solidFill>
                <a:round/>
              </a:ln>
              <a:effectLst/>
            </c:spPr>
            <c:extLst xmlns:c16r2="http://schemas.microsoft.com/office/drawing/2015/06/chart">
              <c:ext xmlns:c16="http://schemas.microsoft.com/office/drawing/2014/chart" uri="{C3380CC4-5D6E-409C-BE32-E72D297353CC}">
                <c16:uniqueId val="{0000000F-92EE-4AAA-85A8-F9A82922F3DB}"/>
              </c:ext>
            </c:extLst>
          </c:dPt>
          <c:dPt>
            <c:idx val="8"/>
            <c:bubble3D val="0"/>
            <c:spPr>
              <a:gradFill rotWithShape="1">
                <a:gsLst>
                  <a:gs pos="0">
                    <a:schemeClr val="accent3">
                      <a:lumMod val="60000"/>
                      <a:lumMod val="110000"/>
                      <a:satMod val="105000"/>
                      <a:tint val="67000"/>
                    </a:schemeClr>
                  </a:gs>
                  <a:gs pos="50000">
                    <a:schemeClr val="accent3">
                      <a:lumMod val="60000"/>
                      <a:lumMod val="105000"/>
                      <a:satMod val="103000"/>
                      <a:tint val="73000"/>
                    </a:schemeClr>
                  </a:gs>
                  <a:gs pos="100000">
                    <a:schemeClr val="accent3">
                      <a:lumMod val="60000"/>
                      <a:lumMod val="105000"/>
                      <a:satMod val="109000"/>
                      <a:tint val="81000"/>
                    </a:schemeClr>
                  </a:gs>
                </a:gsLst>
                <a:lin ang="5400000" scaled="0"/>
              </a:gradFill>
              <a:ln w="9525" cap="flat" cmpd="sng" algn="ctr">
                <a:solidFill>
                  <a:schemeClr val="accent3">
                    <a:lumMod val="60000"/>
                    <a:shade val="95000"/>
                  </a:schemeClr>
                </a:solidFill>
                <a:round/>
              </a:ln>
              <a:effectLst/>
            </c:spPr>
            <c:extLst xmlns:c16r2="http://schemas.microsoft.com/office/drawing/2015/06/chart">
              <c:ext xmlns:c16="http://schemas.microsoft.com/office/drawing/2014/chart" uri="{C3380CC4-5D6E-409C-BE32-E72D297353CC}">
                <c16:uniqueId val="{00000011-92EE-4AAA-85A8-F9A82922F3DB}"/>
              </c:ext>
            </c:extLst>
          </c:dPt>
          <c:dPt>
            <c:idx val="9"/>
            <c:bubble3D val="0"/>
            <c:spPr>
              <a:gradFill rotWithShape="1">
                <a:gsLst>
                  <a:gs pos="0">
                    <a:schemeClr val="accent4">
                      <a:lumMod val="60000"/>
                      <a:lumMod val="110000"/>
                      <a:satMod val="105000"/>
                      <a:tint val="67000"/>
                    </a:schemeClr>
                  </a:gs>
                  <a:gs pos="50000">
                    <a:schemeClr val="accent4">
                      <a:lumMod val="60000"/>
                      <a:lumMod val="105000"/>
                      <a:satMod val="103000"/>
                      <a:tint val="73000"/>
                    </a:schemeClr>
                  </a:gs>
                  <a:gs pos="100000">
                    <a:schemeClr val="accent4">
                      <a:lumMod val="60000"/>
                      <a:lumMod val="105000"/>
                      <a:satMod val="109000"/>
                      <a:tint val="81000"/>
                    </a:schemeClr>
                  </a:gs>
                </a:gsLst>
                <a:lin ang="5400000" scaled="0"/>
              </a:gradFill>
              <a:ln w="9525" cap="flat" cmpd="sng" algn="ctr">
                <a:solidFill>
                  <a:schemeClr val="accent4">
                    <a:lumMod val="60000"/>
                    <a:shade val="95000"/>
                  </a:schemeClr>
                </a:solidFill>
                <a:round/>
              </a:ln>
              <a:effectLst/>
            </c:spPr>
            <c:extLst xmlns:c16r2="http://schemas.microsoft.com/office/drawing/2015/06/chart">
              <c:ext xmlns:c16="http://schemas.microsoft.com/office/drawing/2014/chart" uri="{C3380CC4-5D6E-409C-BE32-E72D297353CC}">
                <c16:uniqueId val="{00000013-92EE-4AAA-85A8-F9A82922F3DB}"/>
              </c:ext>
            </c:extLst>
          </c:dPt>
          <c:dPt>
            <c:idx val="10"/>
            <c:bubble3D val="0"/>
            <c:spPr>
              <a:gradFill rotWithShape="1">
                <a:gsLst>
                  <a:gs pos="0">
                    <a:schemeClr val="accent5">
                      <a:lumMod val="60000"/>
                      <a:lumMod val="110000"/>
                      <a:satMod val="105000"/>
                      <a:tint val="67000"/>
                    </a:schemeClr>
                  </a:gs>
                  <a:gs pos="50000">
                    <a:schemeClr val="accent5">
                      <a:lumMod val="60000"/>
                      <a:lumMod val="105000"/>
                      <a:satMod val="103000"/>
                      <a:tint val="73000"/>
                    </a:schemeClr>
                  </a:gs>
                  <a:gs pos="100000">
                    <a:schemeClr val="accent5">
                      <a:lumMod val="60000"/>
                      <a:lumMod val="105000"/>
                      <a:satMod val="109000"/>
                      <a:tint val="81000"/>
                    </a:schemeClr>
                  </a:gs>
                </a:gsLst>
                <a:lin ang="5400000" scaled="0"/>
              </a:gradFill>
              <a:ln w="9525" cap="flat" cmpd="sng" algn="ctr">
                <a:solidFill>
                  <a:schemeClr val="accent5">
                    <a:lumMod val="60000"/>
                    <a:shade val="95000"/>
                  </a:schemeClr>
                </a:solidFill>
                <a:round/>
              </a:ln>
              <a:effectLst/>
            </c:spPr>
            <c:extLst xmlns:c16r2="http://schemas.microsoft.com/office/drawing/2015/06/chart">
              <c:ext xmlns:c16="http://schemas.microsoft.com/office/drawing/2014/chart" uri="{C3380CC4-5D6E-409C-BE32-E72D297353CC}">
                <c16:uniqueId val="{00000015-92EE-4AAA-85A8-F9A82922F3DB}"/>
              </c:ext>
            </c:extLst>
          </c:dPt>
          <c:dPt>
            <c:idx val="11"/>
            <c:bubble3D val="0"/>
            <c:spPr>
              <a:gradFill rotWithShape="1">
                <a:gsLst>
                  <a:gs pos="0">
                    <a:schemeClr val="accent6">
                      <a:lumMod val="60000"/>
                      <a:lumMod val="110000"/>
                      <a:satMod val="105000"/>
                      <a:tint val="67000"/>
                    </a:schemeClr>
                  </a:gs>
                  <a:gs pos="50000">
                    <a:schemeClr val="accent6">
                      <a:lumMod val="60000"/>
                      <a:lumMod val="105000"/>
                      <a:satMod val="103000"/>
                      <a:tint val="73000"/>
                    </a:schemeClr>
                  </a:gs>
                  <a:gs pos="100000">
                    <a:schemeClr val="accent6">
                      <a:lumMod val="60000"/>
                      <a:lumMod val="105000"/>
                      <a:satMod val="109000"/>
                      <a:tint val="81000"/>
                    </a:schemeClr>
                  </a:gs>
                </a:gsLst>
                <a:lin ang="5400000" scaled="0"/>
              </a:gradFill>
              <a:ln w="9525" cap="flat" cmpd="sng" algn="ctr">
                <a:solidFill>
                  <a:schemeClr val="accent6">
                    <a:lumMod val="60000"/>
                    <a:shade val="95000"/>
                  </a:schemeClr>
                </a:solidFill>
                <a:round/>
              </a:ln>
              <a:effectLst/>
            </c:spPr>
            <c:extLst xmlns:c16r2="http://schemas.microsoft.com/office/drawing/2015/06/chart">
              <c:ext xmlns:c16="http://schemas.microsoft.com/office/drawing/2014/chart" uri="{C3380CC4-5D6E-409C-BE32-E72D297353CC}">
                <c16:uniqueId val="{00000017-92EE-4AAA-85A8-F9A82922F3DB}"/>
              </c:ext>
            </c:extLst>
          </c:dPt>
          <c:dPt>
            <c:idx val="12"/>
            <c:bubble3D val="0"/>
            <c:spPr>
              <a:gradFill rotWithShape="1">
                <a:gsLst>
                  <a:gs pos="0">
                    <a:schemeClr val="accent1">
                      <a:lumMod val="80000"/>
                      <a:lumOff val="20000"/>
                      <a:lumMod val="110000"/>
                      <a:satMod val="105000"/>
                      <a:tint val="67000"/>
                    </a:schemeClr>
                  </a:gs>
                  <a:gs pos="50000">
                    <a:schemeClr val="accent1">
                      <a:lumMod val="80000"/>
                      <a:lumOff val="20000"/>
                      <a:lumMod val="105000"/>
                      <a:satMod val="103000"/>
                      <a:tint val="73000"/>
                    </a:schemeClr>
                  </a:gs>
                  <a:gs pos="100000">
                    <a:schemeClr val="accent1">
                      <a:lumMod val="80000"/>
                      <a:lumOff val="20000"/>
                      <a:lumMod val="105000"/>
                      <a:satMod val="109000"/>
                      <a:tint val="81000"/>
                    </a:schemeClr>
                  </a:gs>
                </a:gsLst>
                <a:lin ang="5400000" scaled="0"/>
              </a:gradFill>
              <a:ln w="9525" cap="flat" cmpd="sng" algn="ctr">
                <a:solidFill>
                  <a:schemeClr val="accent1">
                    <a:lumMod val="80000"/>
                    <a:lumOff val="20000"/>
                    <a:shade val="95000"/>
                  </a:schemeClr>
                </a:solidFill>
                <a:round/>
              </a:ln>
              <a:effectLst/>
            </c:spPr>
            <c:extLst xmlns:c16r2="http://schemas.microsoft.com/office/drawing/2015/06/chart">
              <c:ext xmlns:c16="http://schemas.microsoft.com/office/drawing/2014/chart" uri="{C3380CC4-5D6E-409C-BE32-E72D297353CC}">
                <c16:uniqueId val="{00000019-92EE-4AAA-85A8-F9A82922F3DB}"/>
              </c:ext>
            </c:extLst>
          </c:dPt>
          <c:dPt>
            <c:idx val="13"/>
            <c:bubble3D val="0"/>
            <c:spPr>
              <a:gradFill rotWithShape="1">
                <a:gsLst>
                  <a:gs pos="0">
                    <a:schemeClr val="accent2">
                      <a:lumMod val="80000"/>
                      <a:lumOff val="20000"/>
                      <a:lumMod val="110000"/>
                      <a:satMod val="105000"/>
                      <a:tint val="67000"/>
                    </a:schemeClr>
                  </a:gs>
                  <a:gs pos="50000">
                    <a:schemeClr val="accent2">
                      <a:lumMod val="80000"/>
                      <a:lumOff val="20000"/>
                      <a:lumMod val="105000"/>
                      <a:satMod val="103000"/>
                      <a:tint val="73000"/>
                    </a:schemeClr>
                  </a:gs>
                  <a:gs pos="100000">
                    <a:schemeClr val="accent2">
                      <a:lumMod val="80000"/>
                      <a:lumOff val="20000"/>
                      <a:lumMod val="105000"/>
                      <a:satMod val="109000"/>
                      <a:tint val="81000"/>
                    </a:schemeClr>
                  </a:gs>
                </a:gsLst>
                <a:lin ang="5400000" scaled="0"/>
              </a:gradFill>
              <a:ln w="9525" cap="flat" cmpd="sng" algn="ctr">
                <a:solidFill>
                  <a:schemeClr val="accent2">
                    <a:lumMod val="80000"/>
                    <a:lumOff val="20000"/>
                    <a:shade val="95000"/>
                  </a:schemeClr>
                </a:solidFill>
                <a:round/>
              </a:ln>
              <a:effectLst/>
            </c:spPr>
            <c:extLst xmlns:c16r2="http://schemas.microsoft.com/office/drawing/2015/06/chart">
              <c:ext xmlns:c16="http://schemas.microsoft.com/office/drawing/2014/chart" uri="{C3380CC4-5D6E-409C-BE32-E72D297353CC}">
                <c16:uniqueId val="{0000001B-92EE-4AAA-85A8-F9A82922F3DB}"/>
              </c:ext>
            </c:extLst>
          </c:dPt>
          <c:dPt>
            <c:idx val="14"/>
            <c:bubble3D val="0"/>
            <c:spPr>
              <a:gradFill rotWithShape="1">
                <a:gsLst>
                  <a:gs pos="0">
                    <a:schemeClr val="accent3">
                      <a:lumMod val="80000"/>
                      <a:lumOff val="20000"/>
                      <a:lumMod val="110000"/>
                      <a:satMod val="105000"/>
                      <a:tint val="67000"/>
                    </a:schemeClr>
                  </a:gs>
                  <a:gs pos="50000">
                    <a:schemeClr val="accent3">
                      <a:lumMod val="80000"/>
                      <a:lumOff val="20000"/>
                      <a:lumMod val="105000"/>
                      <a:satMod val="103000"/>
                      <a:tint val="73000"/>
                    </a:schemeClr>
                  </a:gs>
                  <a:gs pos="100000">
                    <a:schemeClr val="accent3">
                      <a:lumMod val="80000"/>
                      <a:lumOff val="20000"/>
                      <a:lumMod val="105000"/>
                      <a:satMod val="109000"/>
                      <a:tint val="81000"/>
                    </a:schemeClr>
                  </a:gs>
                </a:gsLst>
                <a:lin ang="5400000" scaled="0"/>
              </a:gradFill>
              <a:ln w="9525" cap="flat" cmpd="sng" algn="ctr">
                <a:solidFill>
                  <a:schemeClr val="accent3">
                    <a:lumMod val="80000"/>
                    <a:lumOff val="20000"/>
                    <a:shade val="95000"/>
                  </a:schemeClr>
                </a:solidFill>
                <a:round/>
              </a:ln>
              <a:effectLst/>
            </c:spPr>
            <c:extLst xmlns:c16r2="http://schemas.microsoft.com/office/drawing/2015/06/chart">
              <c:ext xmlns:c16="http://schemas.microsoft.com/office/drawing/2014/chart" uri="{C3380CC4-5D6E-409C-BE32-E72D297353CC}">
                <c16:uniqueId val="{0000001D-92EE-4AAA-85A8-F9A82922F3DB}"/>
              </c:ext>
            </c:extLst>
          </c:dPt>
          <c:dPt>
            <c:idx val="15"/>
            <c:bubble3D val="0"/>
            <c:spPr>
              <a:gradFill rotWithShape="1">
                <a:gsLst>
                  <a:gs pos="0">
                    <a:schemeClr val="accent4">
                      <a:lumMod val="80000"/>
                      <a:lumOff val="20000"/>
                      <a:lumMod val="110000"/>
                      <a:satMod val="105000"/>
                      <a:tint val="67000"/>
                    </a:schemeClr>
                  </a:gs>
                  <a:gs pos="50000">
                    <a:schemeClr val="accent4">
                      <a:lumMod val="80000"/>
                      <a:lumOff val="20000"/>
                      <a:lumMod val="105000"/>
                      <a:satMod val="103000"/>
                      <a:tint val="73000"/>
                    </a:schemeClr>
                  </a:gs>
                  <a:gs pos="100000">
                    <a:schemeClr val="accent4">
                      <a:lumMod val="80000"/>
                      <a:lumOff val="20000"/>
                      <a:lumMod val="105000"/>
                      <a:satMod val="109000"/>
                      <a:tint val="81000"/>
                    </a:schemeClr>
                  </a:gs>
                </a:gsLst>
                <a:lin ang="5400000" scaled="0"/>
              </a:gradFill>
              <a:ln w="9525" cap="flat" cmpd="sng" algn="ctr">
                <a:solidFill>
                  <a:schemeClr val="accent4">
                    <a:lumMod val="80000"/>
                    <a:lumOff val="20000"/>
                    <a:shade val="95000"/>
                  </a:schemeClr>
                </a:solidFill>
                <a:round/>
              </a:ln>
              <a:effectLst/>
            </c:spPr>
            <c:extLst xmlns:c16r2="http://schemas.microsoft.com/office/drawing/2015/06/chart">
              <c:ext xmlns:c16="http://schemas.microsoft.com/office/drawing/2014/chart" uri="{C3380CC4-5D6E-409C-BE32-E72D297353CC}">
                <c16:uniqueId val="{0000001F-92EE-4AAA-85A8-F9A82922F3DB}"/>
              </c:ext>
            </c:extLst>
          </c:dPt>
          <c:dPt>
            <c:idx val="16"/>
            <c:bubble3D val="0"/>
            <c:spPr>
              <a:gradFill rotWithShape="1">
                <a:gsLst>
                  <a:gs pos="0">
                    <a:schemeClr val="accent5">
                      <a:lumMod val="80000"/>
                      <a:lumOff val="20000"/>
                      <a:lumMod val="110000"/>
                      <a:satMod val="105000"/>
                      <a:tint val="67000"/>
                    </a:schemeClr>
                  </a:gs>
                  <a:gs pos="50000">
                    <a:schemeClr val="accent5">
                      <a:lumMod val="80000"/>
                      <a:lumOff val="20000"/>
                      <a:lumMod val="105000"/>
                      <a:satMod val="103000"/>
                      <a:tint val="73000"/>
                    </a:schemeClr>
                  </a:gs>
                  <a:gs pos="100000">
                    <a:schemeClr val="accent5">
                      <a:lumMod val="80000"/>
                      <a:lumOff val="20000"/>
                      <a:lumMod val="105000"/>
                      <a:satMod val="109000"/>
                      <a:tint val="81000"/>
                    </a:schemeClr>
                  </a:gs>
                </a:gsLst>
                <a:lin ang="5400000" scaled="0"/>
              </a:gradFill>
              <a:ln w="9525" cap="flat" cmpd="sng" algn="ctr">
                <a:solidFill>
                  <a:schemeClr val="accent5">
                    <a:lumMod val="80000"/>
                    <a:lumOff val="20000"/>
                    <a:shade val="95000"/>
                  </a:schemeClr>
                </a:solidFill>
                <a:round/>
              </a:ln>
              <a:effectLst/>
            </c:spPr>
            <c:extLst xmlns:c16r2="http://schemas.microsoft.com/office/drawing/2015/06/chart">
              <c:ext xmlns:c16="http://schemas.microsoft.com/office/drawing/2014/chart" uri="{C3380CC4-5D6E-409C-BE32-E72D297353CC}">
                <c16:uniqueId val="{00000021-92EE-4AAA-85A8-F9A82922F3DB}"/>
              </c:ext>
            </c:extLst>
          </c:dPt>
          <c:dPt>
            <c:idx val="17"/>
            <c:bubble3D val="0"/>
            <c:spPr>
              <a:gradFill rotWithShape="1">
                <a:gsLst>
                  <a:gs pos="0">
                    <a:schemeClr val="accent6">
                      <a:lumMod val="80000"/>
                      <a:lumOff val="20000"/>
                      <a:lumMod val="110000"/>
                      <a:satMod val="105000"/>
                      <a:tint val="67000"/>
                    </a:schemeClr>
                  </a:gs>
                  <a:gs pos="50000">
                    <a:schemeClr val="accent6">
                      <a:lumMod val="80000"/>
                      <a:lumOff val="20000"/>
                      <a:lumMod val="105000"/>
                      <a:satMod val="103000"/>
                      <a:tint val="73000"/>
                    </a:schemeClr>
                  </a:gs>
                  <a:gs pos="100000">
                    <a:schemeClr val="accent6">
                      <a:lumMod val="80000"/>
                      <a:lumOff val="20000"/>
                      <a:lumMod val="105000"/>
                      <a:satMod val="109000"/>
                      <a:tint val="81000"/>
                    </a:schemeClr>
                  </a:gs>
                </a:gsLst>
                <a:lin ang="5400000" scaled="0"/>
              </a:gradFill>
              <a:ln w="9525" cap="flat" cmpd="sng" algn="ctr">
                <a:solidFill>
                  <a:schemeClr val="accent6">
                    <a:lumMod val="80000"/>
                    <a:lumOff val="20000"/>
                    <a:shade val="95000"/>
                  </a:schemeClr>
                </a:solidFill>
                <a:round/>
              </a:ln>
              <a:effectLst/>
            </c:spPr>
            <c:extLst xmlns:c16r2="http://schemas.microsoft.com/office/drawing/2015/06/chart">
              <c:ext xmlns:c16="http://schemas.microsoft.com/office/drawing/2014/chart" uri="{C3380CC4-5D6E-409C-BE32-E72D297353CC}">
                <c16:uniqueId val="{00000023-92EE-4AAA-85A8-F9A82922F3DB}"/>
              </c:ext>
            </c:extLst>
          </c:dPt>
          <c:dPt>
            <c:idx val="18"/>
            <c:bubble3D val="0"/>
            <c:spPr>
              <a:gradFill rotWithShape="1">
                <a:gsLst>
                  <a:gs pos="0">
                    <a:schemeClr val="accent1">
                      <a:lumMod val="80000"/>
                      <a:lumMod val="110000"/>
                      <a:satMod val="105000"/>
                      <a:tint val="67000"/>
                    </a:schemeClr>
                  </a:gs>
                  <a:gs pos="50000">
                    <a:schemeClr val="accent1">
                      <a:lumMod val="80000"/>
                      <a:lumMod val="105000"/>
                      <a:satMod val="103000"/>
                      <a:tint val="73000"/>
                    </a:schemeClr>
                  </a:gs>
                  <a:gs pos="100000">
                    <a:schemeClr val="accent1">
                      <a:lumMod val="80000"/>
                      <a:lumMod val="105000"/>
                      <a:satMod val="109000"/>
                      <a:tint val="81000"/>
                    </a:schemeClr>
                  </a:gs>
                </a:gsLst>
                <a:lin ang="5400000" scaled="0"/>
              </a:gradFill>
              <a:ln w="9525" cap="flat" cmpd="sng" algn="ctr">
                <a:solidFill>
                  <a:schemeClr val="accent1">
                    <a:lumMod val="80000"/>
                    <a:shade val="95000"/>
                  </a:schemeClr>
                </a:solidFill>
                <a:round/>
              </a:ln>
              <a:effectLst/>
            </c:spPr>
            <c:extLst xmlns:c16r2="http://schemas.microsoft.com/office/drawing/2015/06/chart">
              <c:ext xmlns:c16="http://schemas.microsoft.com/office/drawing/2014/chart" uri="{C3380CC4-5D6E-409C-BE32-E72D297353CC}">
                <c16:uniqueId val="{00000025-92EE-4AAA-85A8-F9A82922F3DB}"/>
              </c:ext>
            </c:extLst>
          </c:dPt>
          <c:dPt>
            <c:idx val="19"/>
            <c:bubble3D val="0"/>
            <c:spPr>
              <a:gradFill rotWithShape="1">
                <a:gsLst>
                  <a:gs pos="0">
                    <a:schemeClr val="accent2">
                      <a:lumMod val="80000"/>
                      <a:lumMod val="110000"/>
                      <a:satMod val="105000"/>
                      <a:tint val="67000"/>
                    </a:schemeClr>
                  </a:gs>
                  <a:gs pos="50000">
                    <a:schemeClr val="accent2">
                      <a:lumMod val="80000"/>
                      <a:lumMod val="105000"/>
                      <a:satMod val="103000"/>
                      <a:tint val="73000"/>
                    </a:schemeClr>
                  </a:gs>
                  <a:gs pos="100000">
                    <a:schemeClr val="accent2">
                      <a:lumMod val="80000"/>
                      <a:lumMod val="105000"/>
                      <a:satMod val="109000"/>
                      <a:tint val="81000"/>
                    </a:schemeClr>
                  </a:gs>
                </a:gsLst>
                <a:lin ang="5400000" scaled="0"/>
              </a:gradFill>
              <a:ln w="9525" cap="flat" cmpd="sng" algn="ctr">
                <a:solidFill>
                  <a:schemeClr val="accent2">
                    <a:lumMod val="80000"/>
                    <a:shade val="95000"/>
                  </a:schemeClr>
                </a:solidFill>
                <a:round/>
              </a:ln>
              <a:effectLst/>
            </c:spPr>
            <c:extLst xmlns:c16r2="http://schemas.microsoft.com/office/drawing/2015/06/chart">
              <c:ext xmlns:c16="http://schemas.microsoft.com/office/drawing/2014/chart" uri="{C3380CC4-5D6E-409C-BE32-E72D297353CC}">
                <c16:uniqueId val="{00000027-92EE-4AAA-85A8-F9A82922F3DB}"/>
              </c:ext>
            </c:extLst>
          </c:dPt>
          <c:dPt>
            <c:idx val="20"/>
            <c:bubble3D val="0"/>
            <c:spPr>
              <a:gradFill rotWithShape="1">
                <a:gsLst>
                  <a:gs pos="0">
                    <a:schemeClr val="accent3">
                      <a:lumMod val="80000"/>
                      <a:lumMod val="110000"/>
                      <a:satMod val="105000"/>
                      <a:tint val="67000"/>
                    </a:schemeClr>
                  </a:gs>
                  <a:gs pos="50000">
                    <a:schemeClr val="accent3">
                      <a:lumMod val="80000"/>
                      <a:lumMod val="105000"/>
                      <a:satMod val="103000"/>
                      <a:tint val="73000"/>
                    </a:schemeClr>
                  </a:gs>
                  <a:gs pos="100000">
                    <a:schemeClr val="accent3">
                      <a:lumMod val="80000"/>
                      <a:lumMod val="105000"/>
                      <a:satMod val="109000"/>
                      <a:tint val="81000"/>
                    </a:schemeClr>
                  </a:gs>
                </a:gsLst>
                <a:lin ang="5400000" scaled="0"/>
              </a:gradFill>
              <a:ln w="9525" cap="flat" cmpd="sng" algn="ctr">
                <a:solidFill>
                  <a:schemeClr val="accent3">
                    <a:lumMod val="80000"/>
                    <a:shade val="95000"/>
                  </a:schemeClr>
                </a:solidFill>
                <a:round/>
              </a:ln>
              <a:effectLst/>
            </c:spPr>
            <c:extLst xmlns:c16r2="http://schemas.microsoft.com/office/drawing/2015/06/chart">
              <c:ext xmlns:c16="http://schemas.microsoft.com/office/drawing/2014/chart" uri="{C3380CC4-5D6E-409C-BE32-E72D297353CC}">
                <c16:uniqueId val="{00000029-92EE-4AAA-85A8-F9A82922F3DB}"/>
              </c:ext>
            </c:extLst>
          </c:dPt>
          <c:dPt>
            <c:idx val="21"/>
            <c:bubble3D val="0"/>
            <c:spPr>
              <a:gradFill rotWithShape="1">
                <a:gsLst>
                  <a:gs pos="0">
                    <a:schemeClr val="accent4">
                      <a:lumMod val="80000"/>
                      <a:lumMod val="110000"/>
                      <a:satMod val="105000"/>
                      <a:tint val="67000"/>
                    </a:schemeClr>
                  </a:gs>
                  <a:gs pos="50000">
                    <a:schemeClr val="accent4">
                      <a:lumMod val="80000"/>
                      <a:lumMod val="105000"/>
                      <a:satMod val="103000"/>
                      <a:tint val="73000"/>
                    </a:schemeClr>
                  </a:gs>
                  <a:gs pos="100000">
                    <a:schemeClr val="accent4">
                      <a:lumMod val="80000"/>
                      <a:lumMod val="105000"/>
                      <a:satMod val="109000"/>
                      <a:tint val="81000"/>
                    </a:schemeClr>
                  </a:gs>
                </a:gsLst>
                <a:lin ang="5400000" scaled="0"/>
              </a:gradFill>
              <a:ln w="9525" cap="flat" cmpd="sng" algn="ctr">
                <a:solidFill>
                  <a:schemeClr val="accent4">
                    <a:lumMod val="80000"/>
                    <a:shade val="95000"/>
                  </a:schemeClr>
                </a:solidFill>
                <a:round/>
              </a:ln>
              <a:effectLst/>
            </c:spPr>
            <c:extLst xmlns:c16r2="http://schemas.microsoft.com/office/drawing/2015/06/chart">
              <c:ext xmlns:c16="http://schemas.microsoft.com/office/drawing/2014/chart" uri="{C3380CC4-5D6E-409C-BE32-E72D297353CC}">
                <c16:uniqueId val="{0000002B-92EE-4AAA-85A8-F9A82922F3DB}"/>
              </c:ext>
            </c:extLst>
          </c:dPt>
          <c:dPt>
            <c:idx val="22"/>
            <c:bubble3D val="0"/>
            <c:spPr>
              <a:gradFill rotWithShape="1">
                <a:gsLst>
                  <a:gs pos="0">
                    <a:schemeClr val="accent5">
                      <a:lumMod val="80000"/>
                      <a:lumMod val="110000"/>
                      <a:satMod val="105000"/>
                      <a:tint val="67000"/>
                    </a:schemeClr>
                  </a:gs>
                  <a:gs pos="50000">
                    <a:schemeClr val="accent5">
                      <a:lumMod val="80000"/>
                      <a:lumMod val="105000"/>
                      <a:satMod val="103000"/>
                      <a:tint val="73000"/>
                    </a:schemeClr>
                  </a:gs>
                  <a:gs pos="100000">
                    <a:schemeClr val="accent5">
                      <a:lumMod val="80000"/>
                      <a:lumMod val="105000"/>
                      <a:satMod val="109000"/>
                      <a:tint val="81000"/>
                    </a:schemeClr>
                  </a:gs>
                </a:gsLst>
                <a:lin ang="5400000" scaled="0"/>
              </a:gradFill>
              <a:ln w="9525" cap="flat" cmpd="sng" algn="ctr">
                <a:solidFill>
                  <a:schemeClr val="accent5">
                    <a:lumMod val="80000"/>
                    <a:shade val="95000"/>
                  </a:schemeClr>
                </a:solidFill>
                <a:round/>
              </a:ln>
              <a:effectLst/>
            </c:spPr>
            <c:extLst xmlns:c16r2="http://schemas.microsoft.com/office/drawing/2015/06/chart">
              <c:ext xmlns:c16="http://schemas.microsoft.com/office/drawing/2014/chart" uri="{C3380CC4-5D6E-409C-BE32-E72D297353CC}">
                <c16:uniqueId val="{0000002D-92EE-4AAA-85A8-F9A82922F3DB}"/>
              </c:ext>
            </c:extLst>
          </c:dPt>
          <c:dPt>
            <c:idx val="23"/>
            <c:bubble3D val="0"/>
            <c:spPr>
              <a:gradFill rotWithShape="1">
                <a:gsLst>
                  <a:gs pos="0">
                    <a:schemeClr val="accent6">
                      <a:lumMod val="80000"/>
                      <a:lumMod val="110000"/>
                      <a:satMod val="105000"/>
                      <a:tint val="67000"/>
                    </a:schemeClr>
                  </a:gs>
                  <a:gs pos="50000">
                    <a:schemeClr val="accent6">
                      <a:lumMod val="80000"/>
                      <a:lumMod val="105000"/>
                      <a:satMod val="103000"/>
                      <a:tint val="73000"/>
                    </a:schemeClr>
                  </a:gs>
                  <a:gs pos="100000">
                    <a:schemeClr val="accent6">
                      <a:lumMod val="80000"/>
                      <a:lumMod val="105000"/>
                      <a:satMod val="109000"/>
                      <a:tint val="81000"/>
                    </a:schemeClr>
                  </a:gs>
                </a:gsLst>
                <a:lin ang="5400000" scaled="0"/>
              </a:gradFill>
              <a:ln w="9525" cap="flat" cmpd="sng" algn="ctr">
                <a:solidFill>
                  <a:schemeClr val="accent6">
                    <a:lumMod val="80000"/>
                    <a:shade val="95000"/>
                  </a:schemeClr>
                </a:solidFill>
                <a:round/>
              </a:ln>
              <a:effectLst/>
            </c:spPr>
            <c:extLst xmlns:c16r2="http://schemas.microsoft.com/office/drawing/2015/06/chart">
              <c:ext xmlns:c16="http://schemas.microsoft.com/office/drawing/2014/chart" uri="{C3380CC4-5D6E-409C-BE32-E72D297353CC}">
                <c16:uniqueId val="{0000002F-92EE-4AAA-85A8-F9A82922F3DB}"/>
              </c:ext>
            </c:extLst>
          </c:dPt>
          <c:dPt>
            <c:idx val="24"/>
            <c:bubble3D val="0"/>
            <c:spPr>
              <a:gradFill rotWithShape="1">
                <a:gsLst>
                  <a:gs pos="0">
                    <a:schemeClr val="accent1">
                      <a:lumMod val="60000"/>
                      <a:lumOff val="40000"/>
                      <a:lumMod val="110000"/>
                      <a:satMod val="105000"/>
                      <a:tint val="67000"/>
                    </a:schemeClr>
                  </a:gs>
                  <a:gs pos="50000">
                    <a:schemeClr val="accent1">
                      <a:lumMod val="60000"/>
                      <a:lumOff val="40000"/>
                      <a:lumMod val="105000"/>
                      <a:satMod val="103000"/>
                      <a:tint val="73000"/>
                    </a:schemeClr>
                  </a:gs>
                  <a:gs pos="100000">
                    <a:schemeClr val="accent1">
                      <a:lumMod val="60000"/>
                      <a:lumOff val="40000"/>
                      <a:lumMod val="105000"/>
                      <a:satMod val="109000"/>
                      <a:tint val="81000"/>
                    </a:schemeClr>
                  </a:gs>
                </a:gsLst>
                <a:lin ang="5400000" scaled="0"/>
              </a:gradFill>
              <a:ln w="9525" cap="flat" cmpd="sng" algn="ctr">
                <a:solidFill>
                  <a:schemeClr val="accent1">
                    <a:lumMod val="60000"/>
                    <a:lumOff val="40000"/>
                    <a:shade val="95000"/>
                  </a:schemeClr>
                </a:solidFill>
                <a:round/>
              </a:ln>
              <a:effectLst/>
            </c:spPr>
            <c:extLst xmlns:c16r2="http://schemas.microsoft.com/office/drawing/2015/06/chart">
              <c:ext xmlns:c16="http://schemas.microsoft.com/office/drawing/2014/chart" uri="{C3380CC4-5D6E-409C-BE32-E72D297353CC}">
                <c16:uniqueId val="{00000031-92EE-4AAA-85A8-F9A82922F3DB}"/>
              </c:ext>
            </c:extLst>
          </c:dPt>
          <c:dPt>
            <c:idx val="25"/>
            <c:bubble3D val="0"/>
            <c:spPr>
              <a:gradFill rotWithShape="1">
                <a:gsLst>
                  <a:gs pos="0">
                    <a:schemeClr val="accent2">
                      <a:lumMod val="60000"/>
                      <a:lumOff val="40000"/>
                      <a:lumMod val="110000"/>
                      <a:satMod val="105000"/>
                      <a:tint val="67000"/>
                    </a:schemeClr>
                  </a:gs>
                  <a:gs pos="50000">
                    <a:schemeClr val="accent2">
                      <a:lumMod val="60000"/>
                      <a:lumOff val="40000"/>
                      <a:lumMod val="105000"/>
                      <a:satMod val="103000"/>
                      <a:tint val="73000"/>
                    </a:schemeClr>
                  </a:gs>
                  <a:gs pos="100000">
                    <a:schemeClr val="accent2">
                      <a:lumMod val="60000"/>
                      <a:lumOff val="40000"/>
                      <a:lumMod val="105000"/>
                      <a:satMod val="109000"/>
                      <a:tint val="81000"/>
                    </a:schemeClr>
                  </a:gs>
                </a:gsLst>
                <a:lin ang="5400000" scaled="0"/>
              </a:gradFill>
              <a:ln w="9525" cap="flat" cmpd="sng" algn="ctr">
                <a:solidFill>
                  <a:schemeClr val="accent2">
                    <a:lumMod val="60000"/>
                    <a:lumOff val="40000"/>
                    <a:shade val="95000"/>
                  </a:schemeClr>
                </a:solidFill>
                <a:round/>
              </a:ln>
              <a:effectLst/>
            </c:spPr>
            <c:extLst xmlns:c16r2="http://schemas.microsoft.com/office/drawing/2015/06/chart">
              <c:ext xmlns:c16="http://schemas.microsoft.com/office/drawing/2014/chart" uri="{C3380CC4-5D6E-409C-BE32-E72D297353CC}">
                <c16:uniqueId val="{00000033-92EE-4AAA-85A8-F9A82922F3DB}"/>
              </c:ext>
            </c:extLst>
          </c:dPt>
          <c:dPt>
            <c:idx val="26"/>
            <c:bubble3D val="0"/>
            <c:spPr>
              <a:gradFill rotWithShape="1">
                <a:gsLst>
                  <a:gs pos="0">
                    <a:schemeClr val="accent3">
                      <a:lumMod val="60000"/>
                      <a:lumOff val="40000"/>
                      <a:lumMod val="110000"/>
                      <a:satMod val="105000"/>
                      <a:tint val="67000"/>
                    </a:schemeClr>
                  </a:gs>
                  <a:gs pos="50000">
                    <a:schemeClr val="accent3">
                      <a:lumMod val="60000"/>
                      <a:lumOff val="40000"/>
                      <a:lumMod val="105000"/>
                      <a:satMod val="103000"/>
                      <a:tint val="73000"/>
                    </a:schemeClr>
                  </a:gs>
                  <a:gs pos="100000">
                    <a:schemeClr val="accent3">
                      <a:lumMod val="60000"/>
                      <a:lumOff val="40000"/>
                      <a:lumMod val="105000"/>
                      <a:satMod val="109000"/>
                      <a:tint val="81000"/>
                    </a:schemeClr>
                  </a:gs>
                </a:gsLst>
                <a:lin ang="5400000" scaled="0"/>
              </a:gradFill>
              <a:ln w="9525" cap="flat" cmpd="sng" algn="ctr">
                <a:solidFill>
                  <a:schemeClr val="accent3">
                    <a:lumMod val="60000"/>
                    <a:lumOff val="40000"/>
                    <a:shade val="95000"/>
                  </a:schemeClr>
                </a:solidFill>
                <a:round/>
              </a:ln>
              <a:effectLst/>
            </c:spPr>
            <c:extLst xmlns:c16r2="http://schemas.microsoft.com/office/drawing/2015/06/chart">
              <c:ext xmlns:c16="http://schemas.microsoft.com/office/drawing/2014/chart" uri="{C3380CC4-5D6E-409C-BE32-E72D297353CC}">
                <c16:uniqueId val="{00000035-92EE-4AAA-85A8-F9A82922F3DB}"/>
              </c:ext>
            </c:extLst>
          </c:dPt>
          <c:dPt>
            <c:idx val="27"/>
            <c:bubble3D val="0"/>
            <c:spPr>
              <a:gradFill rotWithShape="1">
                <a:gsLst>
                  <a:gs pos="0">
                    <a:schemeClr val="accent4">
                      <a:lumMod val="60000"/>
                      <a:lumOff val="40000"/>
                      <a:lumMod val="110000"/>
                      <a:satMod val="105000"/>
                      <a:tint val="67000"/>
                    </a:schemeClr>
                  </a:gs>
                  <a:gs pos="50000">
                    <a:schemeClr val="accent4">
                      <a:lumMod val="60000"/>
                      <a:lumOff val="40000"/>
                      <a:lumMod val="105000"/>
                      <a:satMod val="103000"/>
                      <a:tint val="73000"/>
                    </a:schemeClr>
                  </a:gs>
                  <a:gs pos="100000">
                    <a:schemeClr val="accent4">
                      <a:lumMod val="60000"/>
                      <a:lumOff val="40000"/>
                      <a:lumMod val="105000"/>
                      <a:satMod val="109000"/>
                      <a:tint val="81000"/>
                    </a:schemeClr>
                  </a:gs>
                </a:gsLst>
                <a:lin ang="5400000" scaled="0"/>
              </a:gradFill>
              <a:ln w="9525" cap="flat" cmpd="sng" algn="ctr">
                <a:solidFill>
                  <a:schemeClr val="accent4">
                    <a:lumMod val="60000"/>
                    <a:lumOff val="40000"/>
                    <a:shade val="95000"/>
                  </a:schemeClr>
                </a:solidFill>
                <a:round/>
              </a:ln>
              <a:effectLst/>
            </c:spPr>
            <c:extLst xmlns:c16r2="http://schemas.microsoft.com/office/drawing/2015/06/chart">
              <c:ext xmlns:c16="http://schemas.microsoft.com/office/drawing/2014/chart" uri="{C3380CC4-5D6E-409C-BE32-E72D297353CC}">
                <c16:uniqueId val="{00000037-92EE-4AAA-85A8-F9A82922F3DB}"/>
              </c:ext>
            </c:extLst>
          </c:dPt>
          <c:dPt>
            <c:idx val="28"/>
            <c:bubble3D val="0"/>
            <c:spPr>
              <a:gradFill rotWithShape="1">
                <a:gsLst>
                  <a:gs pos="0">
                    <a:schemeClr val="accent5">
                      <a:lumMod val="60000"/>
                      <a:lumOff val="40000"/>
                      <a:lumMod val="110000"/>
                      <a:satMod val="105000"/>
                      <a:tint val="67000"/>
                    </a:schemeClr>
                  </a:gs>
                  <a:gs pos="50000">
                    <a:schemeClr val="accent5">
                      <a:lumMod val="60000"/>
                      <a:lumOff val="40000"/>
                      <a:lumMod val="105000"/>
                      <a:satMod val="103000"/>
                      <a:tint val="73000"/>
                    </a:schemeClr>
                  </a:gs>
                  <a:gs pos="100000">
                    <a:schemeClr val="accent5">
                      <a:lumMod val="60000"/>
                      <a:lumOff val="40000"/>
                      <a:lumMod val="105000"/>
                      <a:satMod val="109000"/>
                      <a:tint val="81000"/>
                    </a:schemeClr>
                  </a:gs>
                </a:gsLst>
                <a:lin ang="5400000" scaled="0"/>
              </a:gradFill>
              <a:ln w="9525" cap="flat" cmpd="sng" algn="ctr">
                <a:solidFill>
                  <a:schemeClr val="accent5">
                    <a:lumMod val="60000"/>
                    <a:lumOff val="40000"/>
                    <a:shade val="95000"/>
                  </a:schemeClr>
                </a:solidFill>
                <a:round/>
              </a:ln>
              <a:effectLst/>
            </c:spPr>
            <c:extLst xmlns:c16r2="http://schemas.microsoft.com/office/drawing/2015/06/chart">
              <c:ext xmlns:c16="http://schemas.microsoft.com/office/drawing/2014/chart" uri="{C3380CC4-5D6E-409C-BE32-E72D297353CC}">
                <c16:uniqueId val="{00000039-92EE-4AAA-85A8-F9A82922F3DB}"/>
              </c:ext>
            </c:extLst>
          </c:dPt>
          <c:dLbls>
            <c:spPr>
              <a:noFill/>
              <a:ln>
                <a:noFill/>
              </a:ln>
              <a:effectLst/>
            </c:spPr>
            <c:txPr>
              <a:bodyPr rot="0" spcFirstLastPara="1" vertOverflow="ellipsis" vert="horz" wrap="square" anchor="ctr" anchorCtr="1"/>
              <a:lstStyle/>
              <a:p>
                <a:pPr>
                  <a:defRPr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1"/>
            <c:showCatName val="1"/>
            <c:showSerName val="0"/>
            <c:showPercent val="0"/>
            <c:showBubbleSize val="0"/>
            <c:showLeaderLines val="1"/>
            <c:leaderLines>
              <c:spPr>
                <a:ln w="9525">
                  <a:solidFill>
                    <a:schemeClr val="tx1">
                      <a:lumMod val="35000"/>
                      <a:lumOff val="65000"/>
                    </a:schemeClr>
                  </a:solidFill>
                </a:ln>
                <a:effectLst/>
              </c:spPr>
            </c:leaderLines>
            <c:extLst xmlns:c16r2="http://schemas.microsoft.com/office/drawing/2015/06/chart">
              <c:ext xmlns:c15="http://schemas.microsoft.com/office/drawing/2012/chart" uri="{CE6537A1-D6FC-4f65-9D91-7224C49458BB}"/>
            </c:extLst>
          </c:dLbls>
          <c:cat>
            <c:strRef>
              <c:f>Sheet1!$A$1:$A$29</c:f>
              <c:strCache>
                <c:ptCount val="29"/>
                <c:pt idx="0">
                  <c:v>coronavirus_pandemic</c:v>
                </c:pt>
                <c:pt idx="1">
                  <c:v>united_states</c:v>
                </c:pt>
                <c:pt idx="2">
                  <c:v>coronavirus_cases</c:v>
                </c:pt>
                <c:pt idx="3">
                  <c:v>president_trump</c:v>
                </c:pt>
                <c:pt idx="4">
                  <c:v>president_donald_trump</c:v>
                </c:pt>
                <c:pt idx="5">
                  <c:v>trump_administration</c:v>
                </c:pt>
                <c:pt idx="6">
                  <c:v>world_health_organization</c:v>
                </c:pt>
                <c:pt idx="7">
                  <c:v>white_house</c:v>
                </c:pt>
                <c:pt idx="8">
                  <c:v>social_distancing</c:v>
                </c:pt>
                <c:pt idx="9">
                  <c:v>coronavirus_infections</c:v>
                </c:pt>
                <c:pt idx="10">
                  <c:v>prime_minister</c:v>
                </c:pt>
                <c:pt idx="11">
                  <c:v>spread_of_the_coronavirus</c:v>
                </c:pt>
                <c:pt idx="12">
                  <c:v>health_care</c:v>
                </c:pt>
                <c:pt idx="13">
                  <c:v>health_officials</c:v>
                </c:pt>
                <c:pt idx="14">
                  <c:v>novel_coronavirus</c:v>
                </c:pt>
                <c:pt idx="15">
                  <c:v>new_york_city</c:v>
                </c:pt>
                <c:pt idx="16">
                  <c:v>coronavirus_deaths</c:v>
                </c:pt>
                <c:pt idx="17">
                  <c:v>coronavirus_crisis</c:v>
                </c:pt>
                <c:pt idx="18">
                  <c:v>health_experts</c:v>
                </c:pt>
                <c:pt idx="19">
                  <c:v>front_line</c:v>
                </c:pt>
                <c:pt idx="20">
                  <c:v>andrew_cuomo</c:v>
                </c:pt>
                <c:pt idx="21">
                  <c:v>stock_market</c:v>
                </c:pt>
                <c:pt idx="22">
                  <c:v>kim_jong_un</c:v>
                </c:pt>
                <c:pt idx="23">
                  <c:v>new_yorker</c:v>
                </c:pt>
                <c:pt idx="24">
                  <c:v>joe_biden</c:v>
                </c:pt>
                <c:pt idx="25">
                  <c:v>donald_trump</c:v>
                </c:pt>
                <c:pt idx="26">
                  <c:v>conspiracy_theorists</c:v>
                </c:pt>
                <c:pt idx="27">
                  <c:v>shut_down</c:v>
                </c:pt>
                <c:pt idx="28">
                  <c:v>social_media</c:v>
                </c:pt>
              </c:strCache>
            </c:strRef>
          </c:cat>
          <c:val>
            <c:numRef>
              <c:f>Sheet1!$B$1:$B$29</c:f>
              <c:numCache>
                <c:formatCode>General</c:formatCode>
                <c:ptCount val="29"/>
                <c:pt idx="0">
                  <c:v>145</c:v>
                </c:pt>
                <c:pt idx="1">
                  <c:v>83</c:v>
                </c:pt>
                <c:pt idx="2">
                  <c:v>81</c:v>
                </c:pt>
                <c:pt idx="3">
                  <c:v>43</c:v>
                </c:pt>
                <c:pt idx="4">
                  <c:v>37</c:v>
                </c:pt>
                <c:pt idx="5">
                  <c:v>34</c:v>
                </c:pt>
                <c:pt idx="6">
                  <c:v>31</c:v>
                </c:pt>
                <c:pt idx="7">
                  <c:v>26</c:v>
                </c:pt>
                <c:pt idx="8">
                  <c:v>26</c:v>
                </c:pt>
                <c:pt idx="9">
                  <c:v>25</c:v>
                </c:pt>
                <c:pt idx="10">
                  <c:v>23</c:v>
                </c:pt>
                <c:pt idx="11">
                  <c:v>23</c:v>
                </c:pt>
                <c:pt idx="12">
                  <c:v>22</c:v>
                </c:pt>
                <c:pt idx="13">
                  <c:v>21</c:v>
                </c:pt>
                <c:pt idx="14">
                  <c:v>19</c:v>
                </c:pt>
                <c:pt idx="15">
                  <c:v>17</c:v>
                </c:pt>
                <c:pt idx="16">
                  <c:v>17</c:v>
                </c:pt>
                <c:pt idx="17">
                  <c:v>15</c:v>
                </c:pt>
                <c:pt idx="18">
                  <c:v>17</c:v>
                </c:pt>
                <c:pt idx="19">
                  <c:v>15</c:v>
                </c:pt>
                <c:pt idx="20">
                  <c:v>15</c:v>
                </c:pt>
                <c:pt idx="21">
                  <c:v>15</c:v>
                </c:pt>
                <c:pt idx="22">
                  <c:v>15</c:v>
                </c:pt>
                <c:pt idx="23">
                  <c:v>12</c:v>
                </c:pt>
                <c:pt idx="24">
                  <c:v>12</c:v>
                </c:pt>
                <c:pt idx="25">
                  <c:v>11</c:v>
                </c:pt>
                <c:pt idx="26">
                  <c:v>10</c:v>
                </c:pt>
                <c:pt idx="27">
                  <c:v>10</c:v>
                </c:pt>
                <c:pt idx="28">
                  <c:v>9</c:v>
                </c:pt>
              </c:numCache>
            </c:numRef>
          </c:val>
          <c:extLst xmlns:c16r2="http://schemas.microsoft.com/office/drawing/2015/06/chart">
            <c:ext xmlns:c16="http://schemas.microsoft.com/office/drawing/2014/chart" uri="{C3380CC4-5D6E-409C-BE32-E72D297353CC}">
              <c16:uniqueId val="{0000003A-92EE-4AAA-85A8-F9A82922F3DB}"/>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cap="none" spc="0">
          <a:ln w="0"/>
          <a:solidFill>
            <a:schemeClr val="tx1"/>
          </a:solidFill>
          <a:effectLst>
            <a:outerShdw blurRad="38100" dist="19050" dir="2700000" algn="tl" rotWithShape="0">
              <a:schemeClr val="dk1">
                <a:alpha val="40000"/>
              </a:schemeClr>
            </a:outerShdw>
          </a:effectLst>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4A74C8-2DDD-6048-BCAD-14A1A3CC1E38}"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B8168-40A7-C94F-AD35-2D2801ABA97A}" type="slidenum">
              <a:rPr lang="en-US" smtClean="0"/>
              <a:t>‹#›</a:t>
            </a:fld>
            <a:endParaRPr lang="en-US"/>
          </a:p>
        </p:txBody>
      </p:sp>
    </p:spTree>
    <p:extLst>
      <p:ext uri="{BB962C8B-B14F-4D97-AF65-F5344CB8AC3E}">
        <p14:creationId xmlns:p14="http://schemas.microsoft.com/office/powerpoint/2010/main" val="51079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4A74C8-2DDD-6048-BCAD-14A1A3CC1E38}"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B8168-40A7-C94F-AD35-2D2801ABA97A}" type="slidenum">
              <a:rPr lang="en-US" smtClean="0"/>
              <a:t>‹#›</a:t>
            </a:fld>
            <a:endParaRPr lang="en-US"/>
          </a:p>
        </p:txBody>
      </p:sp>
    </p:spTree>
    <p:extLst>
      <p:ext uri="{BB962C8B-B14F-4D97-AF65-F5344CB8AC3E}">
        <p14:creationId xmlns:p14="http://schemas.microsoft.com/office/powerpoint/2010/main" val="197479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4A74C8-2DDD-6048-BCAD-14A1A3CC1E38}"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B8168-40A7-C94F-AD35-2D2801ABA97A}" type="slidenum">
              <a:rPr lang="en-US" smtClean="0"/>
              <a:t>‹#›</a:t>
            </a:fld>
            <a:endParaRPr lang="en-US"/>
          </a:p>
        </p:txBody>
      </p:sp>
    </p:spTree>
    <p:extLst>
      <p:ext uri="{BB962C8B-B14F-4D97-AF65-F5344CB8AC3E}">
        <p14:creationId xmlns:p14="http://schemas.microsoft.com/office/powerpoint/2010/main" val="99181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4A74C8-2DDD-6048-BCAD-14A1A3CC1E38}"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B8168-40A7-C94F-AD35-2D2801ABA97A}" type="slidenum">
              <a:rPr lang="en-US" smtClean="0"/>
              <a:t>‹#›</a:t>
            </a:fld>
            <a:endParaRPr lang="en-US"/>
          </a:p>
        </p:txBody>
      </p:sp>
    </p:spTree>
    <p:extLst>
      <p:ext uri="{BB962C8B-B14F-4D97-AF65-F5344CB8AC3E}">
        <p14:creationId xmlns:p14="http://schemas.microsoft.com/office/powerpoint/2010/main" val="140167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4A74C8-2DDD-6048-BCAD-14A1A3CC1E38}"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B8168-40A7-C94F-AD35-2D2801ABA97A}" type="slidenum">
              <a:rPr lang="en-US" smtClean="0"/>
              <a:t>‹#›</a:t>
            </a:fld>
            <a:endParaRPr lang="en-US"/>
          </a:p>
        </p:txBody>
      </p:sp>
    </p:spTree>
    <p:extLst>
      <p:ext uri="{BB962C8B-B14F-4D97-AF65-F5344CB8AC3E}">
        <p14:creationId xmlns:p14="http://schemas.microsoft.com/office/powerpoint/2010/main" val="13038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4A74C8-2DDD-6048-BCAD-14A1A3CC1E38}"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B8168-40A7-C94F-AD35-2D2801ABA97A}" type="slidenum">
              <a:rPr lang="en-US" smtClean="0"/>
              <a:t>‹#›</a:t>
            </a:fld>
            <a:endParaRPr lang="en-US"/>
          </a:p>
        </p:txBody>
      </p:sp>
    </p:spTree>
    <p:extLst>
      <p:ext uri="{BB962C8B-B14F-4D97-AF65-F5344CB8AC3E}">
        <p14:creationId xmlns:p14="http://schemas.microsoft.com/office/powerpoint/2010/main" val="99011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4A74C8-2DDD-6048-BCAD-14A1A3CC1E38}" type="datetimeFigureOut">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B8168-40A7-C94F-AD35-2D2801ABA97A}" type="slidenum">
              <a:rPr lang="en-US" smtClean="0"/>
              <a:t>‹#›</a:t>
            </a:fld>
            <a:endParaRPr lang="en-US"/>
          </a:p>
        </p:txBody>
      </p:sp>
    </p:spTree>
    <p:extLst>
      <p:ext uri="{BB962C8B-B14F-4D97-AF65-F5344CB8AC3E}">
        <p14:creationId xmlns:p14="http://schemas.microsoft.com/office/powerpoint/2010/main" val="1641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4A74C8-2DDD-6048-BCAD-14A1A3CC1E38}" type="datetimeFigureOut">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DB8168-40A7-C94F-AD35-2D2801ABA97A}" type="slidenum">
              <a:rPr lang="en-US" smtClean="0"/>
              <a:t>‹#›</a:t>
            </a:fld>
            <a:endParaRPr lang="en-US"/>
          </a:p>
        </p:txBody>
      </p:sp>
    </p:spTree>
    <p:extLst>
      <p:ext uri="{BB962C8B-B14F-4D97-AF65-F5344CB8AC3E}">
        <p14:creationId xmlns:p14="http://schemas.microsoft.com/office/powerpoint/2010/main" val="94217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A74C8-2DDD-6048-BCAD-14A1A3CC1E38}"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DB8168-40A7-C94F-AD35-2D2801ABA97A}" type="slidenum">
              <a:rPr lang="en-US" smtClean="0"/>
              <a:t>‹#›</a:t>
            </a:fld>
            <a:endParaRPr lang="en-US"/>
          </a:p>
        </p:txBody>
      </p:sp>
    </p:spTree>
    <p:extLst>
      <p:ext uri="{BB962C8B-B14F-4D97-AF65-F5344CB8AC3E}">
        <p14:creationId xmlns:p14="http://schemas.microsoft.com/office/powerpoint/2010/main" val="171395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4A74C8-2DDD-6048-BCAD-14A1A3CC1E38}"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B8168-40A7-C94F-AD35-2D2801ABA97A}" type="slidenum">
              <a:rPr lang="en-US" smtClean="0"/>
              <a:t>‹#›</a:t>
            </a:fld>
            <a:endParaRPr lang="en-US"/>
          </a:p>
        </p:txBody>
      </p:sp>
    </p:spTree>
    <p:extLst>
      <p:ext uri="{BB962C8B-B14F-4D97-AF65-F5344CB8AC3E}">
        <p14:creationId xmlns:p14="http://schemas.microsoft.com/office/powerpoint/2010/main" val="16550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4A74C8-2DDD-6048-BCAD-14A1A3CC1E38}"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B8168-40A7-C94F-AD35-2D2801ABA97A}" type="slidenum">
              <a:rPr lang="en-US" smtClean="0"/>
              <a:t>‹#›</a:t>
            </a:fld>
            <a:endParaRPr lang="en-US"/>
          </a:p>
        </p:txBody>
      </p:sp>
    </p:spTree>
    <p:extLst>
      <p:ext uri="{BB962C8B-B14F-4D97-AF65-F5344CB8AC3E}">
        <p14:creationId xmlns:p14="http://schemas.microsoft.com/office/powerpoint/2010/main" val="69277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A74C8-2DDD-6048-BCAD-14A1A3CC1E38}" type="datetimeFigureOut">
              <a:rPr lang="en-US" smtClean="0"/>
              <a:t>5/10/2020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B8168-40A7-C94F-AD35-2D2801ABA97A}" type="slidenum">
              <a:rPr lang="en-US" smtClean="0"/>
              <a:t>‹#›</a:t>
            </a:fld>
            <a:endParaRPr lang="en-US"/>
          </a:p>
        </p:txBody>
      </p:sp>
    </p:spTree>
    <p:extLst>
      <p:ext uri="{BB962C8B-B14F-4D97-AF65-F5344CB8AC3E}">
        <p14:creationId xmlns:p14="http://schemas.microsoft.com/office/powerpoint/2010/main" val="1613166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FD48BC7-DC40-47DE-87EE-9F4B6ECB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xmlns="" id="{E502BBC7-2C76-46F3-BC24-5985BC13D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xmlns="" id="{C7F28D52-2A5F-4D23-81AE-7CB8B591C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t>Collection and Analysis of Health News Data</a:t>
            </a:r>
          </a:p>
        </p:txBody>
      </p:sp>
      <p:sp>
        <p:nvSpPr>
          <p:cNvPr id="3" name="Subtitle 2"/>
          <p:cNvSpPr>
            <a:spLocks noGrp="1"/>
          </p:cNvSpPr>
          <p:nvPr>
            <p:ph type="subTitle" idx="1"/>
          </p:nvPr>
        </p:nvSpPr>
        <p:spPr>
          <a:xfrm>
            <a:off x="1966912" y="5645150"/>
            <a:ext cx="8258176" cy="631825"/>
          </a:xfrm>
        </p:spPr>
        <p:txBody>
          <a:bodyPr anchor="ctr">
            <a:normAutofit/>
          </a:bodyPr>
          <a:lstStyle/>
          <a:p>
            <a:r>
              <a:rPr lang="en-US" sz="2600" dirty="0"/>
              <a:t>By: Christopher Singh, Karolina Cieslar, Mohamed </a:t>
            </a:r>
            <a:r>
              <a:rPr lang="en-US" sz="2600" dirty="0" err="1"/>
              <a:t>Haggag</a:t>
            </a:r>
            <a:endParaRPr lang="en-US" sz="2600" dirty="0"/>
          </a:p>
        </p:txBody>
      </p:sp>
      <p:sp>
        <p:nvSpPr>
          <p:cNvPr id="14" name="Rectangle 13">
            <a:extLst>
              <a:ext uri="{FF2B5EF4-FFF2-40B4-BE49-F238E27FC236}">
                <a16:creationId xmlns:a16="http://schemas.microsoft.com/office/drawing/2014/main" xmlns="" id="{3629484E-3792-4B3D-89AD-7C8A1ED0E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578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37D0980-B8C9-493B-92D0-66EF0671E915}"/>
              </a:ext>
            </a:extLst>
          </p:cNvPr>
          <p:cNvSpPr txBox="1"/>
          <p:nvPr/>
        </p:nvSpPr>
        <p:spPr>
          <a:xfrm>
            <a:off x="841248" y="272346"/>
            <a:ext cx="10506456" cy="11978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solidFill>
                  <a:schemeClr val="tx1"/>
                </a:solidFill>
                <a:latin typeface="+mj-lt"/>
                <a:ea typeface="+mj-ea"/>
                <a:cs typeface="+mj-cs"/>
              </a:rPr>
              <a:t>Summaries- output</a:t>
            </a:r>
          </a:p>
        </p:txBody>
      </p:sp>
      <p:pic>
        <p:nvPicPr>
          <p:cNvPr id="5" name="Picture 4" descr="A close up of text on a black background&#10;&#10;Description automatically generated">
            <a:extLst>
              <a:ext uri="{FF2B5EF4-FFF2-40B4-BE49-F238E27FC236}">
                <a16:creationId xmlns:a16="http://schemas.microsoft.com/office/drawing/2014/main" xmlns="" id="{AD7FB6CE-3B30-43A5-87BB-BBC3115F0A79}"/>
              </a:ext>
            </a:extLst>
          </p:cNvPr>
          <p:cNvPicPr>
            <a:picLocks noChangeAspect="1"/>
          </p:cNvPicPr>
          <p:nvPr/>
        </p:nvPicPr>
        <p:blipFill rotWithShape="1">
          <a:blip r:embed="rId2"/>
          <a:srcRect l="8576" r="10458" b="-2"/>
          <a:stretch/>
        </p:blipFill>
        <p:spPr>
          <a:xfrm>
            <a:off x="6324035" y="1923626"/>
            <a:ext cx="5742432" cy="4078224"/>
          </a:xfrm>
          <a:prstGeom prst="rect">
            <a:avLst/>
          </a:prstGeom>
        </p:spPr>
      </p:pic>
      <p:pic>
        <p:nvPicPr>
          <p:cNvPr id="3" name="Picture 2" descr="A screenshot of a social media post&#10;&#10;Description automatically generated">
            <a:extLst>
              <a:ext uri="{FF2B5EF4-FFF2-40B4-BE49-F238E27FC236}">
                <a16:creationId xmlns:a16="http://schemas.microsoft.com/office/drawing/2014/main" xmlns="" id="{2EC63521-2F25-4CAA-BE13-B10FE93D8820}"/>
              </a:ext>
            </a:extLst>
          </p:cNvPr>
          <p:cNvPicPr>
            <a:picLocks noChangeAspect="1"/>
          </p:cNvPicPr>
          <p:nvPr/>
        </p:nvPicPr>
        <p:blipFill rotWithShape="1">
          <a:blip r:embed="rId3"/>
          <a:srcRect r="6010" b="-2"/>
          <a:stretch/>
        </p:blipFill>
        <p:spPr>
          <a:xfrm>
            <a:off x="352044" y="1923626"/>
            <a:ext cx="5742432" cy="4078224"/>
          </a:xfrm>
          <a:prstGeom prst="rect">
            <a:avLst/>
          </a:prstGeom>
        </p:spPr>
      </p:pic>
      <p:cxnSp>
        <p:nvCxnSpPr>
          <p:cNvPr id="8" name="Straight Connector 7">
            <a:extLst>
              <a:ext uri="{FF2B5EF4-FFF2-40B4-BE49-F238E27FC236}">
                <a16:creationId xmlns:a16="http://schemas.microsoft.com/office/drawing/2014/main" xmlns="" id="{60D447A8-8DB2-4D2F-8414-110C4F724AC5}"/>
              </a:ext>
            </a:extLst>
          </p:cNvPr>
          <p:cNvCxnSpPr>
            <a:cxnSpLocks/>
          </p:cNvCxnSpPr>
          <p:nvPr/>
        </p:nvCxnSpPr>
        <p:spPr>
          <a:xfrm>
            <a:off x="1089604" y="1544915"/>
            <a:ext cx="7315200" cy="0"/>
          </a:xfrm>
          <a:prstGeom prst="line">
            <a:avLst/>
          </a:prstGeom>
        </p:spPr>
        <p:style>
          <a:lnRef idx="3">
            <a:schemeClr val="accent3"/>
          </a:lnRef>
          <a:fillRef idx="0">
            <a:schemeClr val="accent3"/>
          </a:fillRef>
          <a:effectRef idx="2">
            <a:schemeClr val="accent3"/>
          </a:effectRef>
          <a:fontRef idx="minor">
            <a:schemeClr val="tx1"/>
          </a:fontRef>
        </p:style>
      </p:cxnSp>
      <p:sp>
        <p:nvSpPr>
          <p:cNvPr id="4" name="Rectangle 3">
            <a:extLst>
              <a:ext uri="{FF2B5EF4-FFF2-40B4-BE49-F238E27FC236}">
                <a16:creationId xmlns:a16="http://schemas.microsoft.com/office/drawing/2014/main" xmlns="" id="{A6B2933F-E366-4BC9-BAE3-16D8F994BBC1}"/>
              </a:ext>
            </a:extLst>
          </p:cNvPr>
          <p:cNvSpPr/>
          <p:nvPr/>
        </p:nvSpPr>
        <p:spPr>
          <a:xfrm>
            <a:off x="1089604" y="1395505"/>
            <a:ext cx="1518130" cy="14941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03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xmlns="" id="{264CD4B5-1B56-4B6F-A9FB-372F16C4B25B}"/>
              </a:ext>
            </a:extLst>
          </p:cNvPr>
          <p:cNvPicPr>
            <a:picLocks noChangeAspect="1"/>
          </p:cNvPicPr>
          <p:nvPr/>
        </p:nvPicPr>
        <p:blipFill>
          <a:blip r:embed="rId2"/>
          <a:stretch>
            <a:fillRect/>
          </a:stretch>
        </p:blipFill>
        <p:spPr>
          <a:xfrm>
            <a:off x="6288508" y="1973436"/>
            <a:ext cx="5393646" cy="4704091"/>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xmlns="" id="{7ED8FB26-A620-40FD-BBBC-AA656371E6B4}"/>
              </a:ext>
            </a:extLst>
          </p:cNvPr>
          <p:cNvPicPr>
            <a:picLocks noChangeAspect="1"/>
          </p:cNvPicPr>
          <p:nvPr/>
        </p:nvPicPr>
        <p:blipFill>
          <a:blip r:embed="rId3"/>
          <a:stretch>
            <a:fillRect/>
          </a:stretch>
        </p:blipFill>
        <p:spPr>
          <a:xfrm>
            <a:off x="92755" y="3073653"/>
            <a:ext cx="5810739" cy="3543716"/>
          </a:xfrm>
          <a:prstGeom prst="rect">
            <a:avLst/>
          </a:prstGeom>
        </p:spPr>
      </p:pic>
      <p:pic>
        <p:nvPicPr>
          <p:cNvPr id="15" name="Picture 14" descr="A screenshot of a social media post&#10;&#10;Description automatically generated">
            <a:extLst>
              <a:ext uri="{FF2B5EF4-FFF2-40B4-BE49-F238E27FC236}">
                <a16:creationId xmlns:a16="http://schemas.microsoft.com/office/drawing/2014/main" xmlns="" id="{B5E82BBC-0CE5-4557-8BB4-3E4011F3E195}"/>
              </a:ext>
            </a:extLst>
          </p:cNvPr>
          <p:cNvPicPr>
            <a:picLocks noChangeAspect="1"/>
          </p:cNvPicPr>
          <p:nvPr/>
        </p:nvPicPr>
        <p:blipFill>
          <a:blip r:embed="rId4"/>
          <a:stretch>
            <a:fillRect/>
          </a:stretch>
        </p:blipFill>
        <p:spPr>
          <a:xfrm>
            <a:off x="0" y="240631"/>
            <a:ext cx="5965928" cy="2518611"/>
          </a:xfrm>
          <a:prstGeom prst="rect">
            <a:avLst/>
          </a:prstGeom>
        </p:spPr>
      </p:pic>
      <p:sp>
        <p:nvSpPr>
          <p:cNvPr id="16" name="TextBox 15">
            <a:extLst>
              <a:ext uri="{FF2B5EF4-FFF2-40B4-BE49-F238E27FC236}">
                <a16:creationId xmlns:a16="http://schemas.microsoft.com/office/drawing/2014/main" xmlns="" id="{71964705-7F24-4EA4-8321-3F144FA57D59}"/>
              </a:ext>
            </a:extLst>
          </p:cNvPr>
          <p:cNvSpPr txBox="1"/>
          <p:nvPr/>
        </p:nvSpPr>
        <p:spPr>
          <a:xfrm>
            <a:off x="6464971" y="240631"/>
            <a:ext cx="5393646" cy="1754326"/>
          </a:xfrm>
          <a:prstGeom prst="rect">
            <a:avLst/>
          </a:prstGeom>
          <a:noFill/>
        </p:spPr>
        <p:txBody>
          <a:bodyPr wrap="square" rtlCol="0">
            <a:spAutoFit/>
          </a:bodyPr>
          <a:lstStyle/>
          <a:p>
            <a:r>
              <a:rPr lang="en-US"/>
              <a:t>For sentiment analysis, we used Monkey Learn which is a machine learning tool that is open to the community. For each sentence, we hit the Monkey Learn Sentiment Analysis API and it returns whether the sentence is positive, negative or neutral along with a confidence value</a:t>
            </a:r>
            <a:endParaRPr lang="en-US" dirty="0"/>
          </a:p>
        </p:txBody>
      </p:sp>
    </p:spTree>
    <p:extLst>
      <p:ext uri="{BB962C8B-B14F-4D97-AF65-F5344CB8AC3E}">
        <p14:creationId xmlns:p14="http://schemas.microsoft.com/office/powerpoint/2010/main" val="197742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27945156-7368-4DCE-8850-0E8A5C95BD65}"/>
              </a:ext>
            </a:extLst>
          </p:cNvPr>
          <p:cNvPicPr>
            <a:picLocks noChangeAspect="1"/>
          </p:cNvPicPr>
          <p:nvPr/>
        </p:nvPicPr>
        <p:blipFill>
          <a:blip r:embed="rId2"/>
          <a:stretch>
            <a:fillRect/>
          </a:stretch>
        </p:blipFill>
        <p:spPr>
          <a:xfrm>
            <a:off x="7739571" y="4114258"/>
            <a:ext cx="3962401" cy="2420322"/>
          </a:xfrm>
          <a:prstGeom prst="rect">
            <a:avLst/>
          </a:prstGeom>
        </p:spPr>
      </p:pic>
      <p:pic>
        <p:nvPicPr>
          <p:cNvPr id="9" name="Picture 8">
            <a:extLst>
              <a:ext uri="{FF2B5EF4-FFF2-40B4-BE49-F238E27FC236}">
                <a16:creationId xmlns:a16="http://schemas.microsoft.com/office/drawing/2014/main" xmlns="" id="{27903B22-E95B-42DE-8A0C-62F3A85DF581}"/>
              </a:ext>
            </a:extLst>
          </p:cNvPr>
          <p:cNvPicPr>
            <a:picLocks noChangeAspect="1"/>
          </p:cNvPicPr>
          <p:nvPr/>
        </p:nvPicPr>
        <p:blipFill>
          <a:blip r:embed="rId2"/>
          <a:stretch>
            <a:fillRect/>
          </a:stretch>
        </p:blipFill>
        <p:spPr>
          <a:xfrm>
            <a:off x="401052" y="4114258"/>
            <a:ext cx="4785115" cy="2420322"/>
          </a:xfrm>
          <a:prstGeom prst="rect">
            <a:avLst/>
          </a:prstGeom>
        </p:spPr>
      </p:pic>
      <p:sp>
        <p:nvSpPr>
          <p:cNvPr id="8" name="Rectangle 7">
            <a:extLst>
              <a:ext uri="{FF2B5EF4-FFF2-40B4-BE49-F238E27FC236}">
                <a16:creationId xmlns:a16="http://schemas.microsoft.com/office/drawing/2014/main" xmlns="" id="{D6610956-BF74-44DD-84D1-9CFD95FD9D88}"/>
              </a:ext>
            </a:extLst>
          </p:cNvPr>
          <p:cNvSpPr/>
          <p:nvPr/>
        </p:nvSpPr>
        <p:spPr>
          <a:xfrm>
            <a:off x="3769895" y="780681"/>
            <a:ext cx="5181600" cy="241968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3" name="Picture 2" descr="A screenshot of text&#10;&#10;Description automatically generated">
            <a:extLst>
              <a:ext uri="{FF2B5EF4-FFF2-40B4-BE49-F238E27FC236}">
                <a16:creationId xmlns:a16="http://schemas.microsoft.com/office/drawing/2014/main" xmlns="" id="{C7D150B0-175C-4AD6-A4C5-AA67FC4494D4}"/>
              </a:ext>
            </a:extLst>
          </p:cNvPr>
          <p:cNvPicPr>
            <a:picLocks noChangeAspect="1"/>
          </p:cNvPicPr>
          <p:nvPr/>
        </p:nvPicPr>
        <p:blipFill>
          <a:blip r:embed="rId3"/>
          <a:stretch>
            <a:fillRect/>
          </a:stretch>
        </p:blipFill>
        <p:spPr>
          <a:xfrm>
            <a:off x="3428628" y="552050"/>
            <a:ext cx="5334744" cy="2419688"/>
          </a:xfrm>
          <a:prstGeom prst="rect">
            <a:avLst/>
          </a:prstGeom>
        </p:spPr>
      </p:pic>
      <p:pic>
        <p:nvPicPr>
          <p:cNvPr id="5" name="Picture 4" descr="A picture containing table&#10;&#10;Description automatically generated">
            <a:extLst>
              <a:ext uri="{FF2B5EF4-FFF2-40B4-BE49-F238E27FC236}">
                <a16:creationId xmlns:a16="http://schemas.microsoft.com/office/drawing/2014/main" xmlns="" id="{35538502-5E8F-423C-9428-B1A5E250E184}"/>
              </a:ext>
            </a:extLst>
          </p:cNvPr>
          <p:cNvPicPr>
            <a:picLocks noChangeAspect="1"/>
          </p:cNvPicPr>
          <p:nvPr/>
        </p:nvPicPr>
        <p:blipFill>
          <a:blip r:embed="rId4"/>
          <a:stretch>
            <a:fillRect/>
          </a:stretch>
        </p:blipFill>
        <p:spPr>
          <a:xfrm>
            <a:off x="565856" y="3428999"/>
            <a:ext cx="4925112" cy="287695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xmlns="" id="{17BAB465-E7DD-4731-98E6-41738B06673B}"/>
              </a:ext>
            </a:extLst>
          </p:cNvPr>
          <p:cNvPicPr>
            <a:picLocks noChangeAspect="1"/>
          </p:cNvPicPr>
          <p:nvPr/>
        </p:nvPicPr>
        <p:blipFill>
          <a:blip r:embed="rId5"/>
          <a:stretch>
            <a:fillRect/>
          </a:stretch>
        </p:blipFill>
        <p:spPr>
          <a:xfrm>
            <a:off x="6977296" y="3428999"/>
            <a:ext cx="4396558" cy="2855960"/>
          </a:xfrm>
          <a:prstGeom prst="rect">
            <a:avLst/>
          </a:prstGeom>
        </p:spPr>
      </p:pic>
    </p:spTree>
    <p:extLst>
      <p:ext uri="{BB962C8B-B14F-4D97-AF65-F5344CB8AC3E}">
        <p14:creationId xmlns:p14="http://schemas.microsoft.com/office/powerpoint/2010/main" val="422630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CBB2B1F0-0DD6-4744-9A46-7A344FB48E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426720"/>
            <a:ext cx="10506456" cy="1919141"/>
          </a:xfrm>
        </p:spPr>
        <p:txBody>
          <a:bodyPr anchor="b">
            <a:normAutofit/>
          </a:bodyPr>
          <a:lstStyle/>
          <a:p>
            <a:r>
              <a:rPr lang="en-US" sz="6000"/>
              <a:t>Introduction</a:t>
            </a:r>
          </a:p>
        </p:txBody>
      </p:sp>
      <p:sp>
        <p:nvSpPr>
          <p:cNvPr id="24" name="Rectangle 23">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41248" y="3337269"/>
            <a:ext cx="10509504" cy="2905686"/>
          </a:xfrm>
        </p:spPr>
        <p:txBody>
          <a:bodyPr>
            <a:normAutofit/>
          </a:bodyPr>
          <a:lstStyle/>
          <a:p>
            <a:pPr marL="0" indent="0">
              <a:spcBef>
                <a:spcPts val="0"/>
              </a:spcBef>
              <a:spcAft>
                <a:spcPts val="600"/>
              </a:spcAft>
              <a:buNone/>
            </a:pPr>
            <a:r>
              <a:rPr lang="en-US" sz="2200" dirty="0"/>
              <a:t>The project was conducted to analyze news articles based on common characteristics found in the text. The New York Times API was used to extract 1000 articles, query applied for the extraction was “Health”. We obtain the article array of 65038 words. Articles were then tokenized and pre-processed using Natural Language Toolkit. We were able to identify most frequent and most important words, create a words vocabulary, discover topics of </a:t>
            </a:r>
            <a:r>
              <a:rPr lang="en-US" sz="2200" dirty="0" smtClean="0"/>
              <a:t>discussion, create </a:t>
            </a:r>
            <a:r>
              <a:rPr lang="en-US" sz="2200" dirty="0"/>
              <a:t>summaries of the </a:t>
            </a:r>
            <a:r>
              <a:rPr lang="en-US" sz="2200" dirty="0" smtClean="0"/>
              <a:t>articles and </a:t>
            </a:r>
            <a:r>
              <a:rPr lang="en-US" sz="2200" smtClean="0"/>
              <a:t>determine sentiments of the articles. </a:t>
            </a:r>
            <a:endParaRPr lang="en-US" sz="2200" dirty="0"/>
          </a:p>
        </p:txBody>
      </p:sp>
    </p:spTree>
    <p:extLst>
      <p:ext uri="{BB962C8B-B14F-4D97-AF65-F5344CB8AC3E}">
        <p14:creationId xmlns:p14="http://schemas.microsoft.com/office/powerpoint/2010/main" val="201367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D0394FE2-BDDA-4ECE-B320-81AE19E905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xmlns="" id="{0625AAC5-802A-4197-8804-2B78FF65C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7834E0A-4A24-4FE9-91AD-3B864DF4D284}"/>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3100" kern="1200">
                <a:solidFill>
                  <a:schemeClr val="tx1"/>
                </a:solidFill>
                <a:latin typeface="+mj-lt"/>
                <a:ea typeface="+mj-ea"/>
                <a:cs typeface="+mj-cs"/>
              </a:rPr>
              <a:t>Implementation of NYT API for articles extracting</a:t>
            </a:r>
          </a:p>
        </p:txBody>
      </p:sp>
      <p:sp>
        <p:nvSpPr>
          <p:cNvPr id="15" name="Rectangle: Rounded Corners 14">
            <a:extLst>
              <a:ext uri="{FF2B5EF4-FFF2-40B4-BE49-F238E27FC236}">
                <a16:creationId xmlns:a16="http://schemas.microsoft.com/office/drawing/2014/main" xmlns="" id="{A1B139DD-0E8D-42FA-9171-C5F001754A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4" name="Content Placeholder 3">
            <a:extLst>
              <a:ext uri="{FF2B5EF4-FFF2-40B4-BE49-F238E27FC236}">
                <a16:creationId xmlns:a16="http://schemas.microsoft.com/office/drawing/2014/main" xmlns="" id="{AC2C20CE-7F1E-4721-B60C-AC3CA63D3E56}"/>
              </a:ext>
            </a:extLst>
          </p:cNvPr>
          <p:cNvPicPr>
            <a:picLocks noGrp="1" noChangeAspect="1"/>
          </p:cNvPicPr>
          <p:nvPr>
            <p:ph idx="1"/>
          </p:nvPr>
        </p:nvPicPr>
        <p:blipFill rotWithShape="1">
          <a:blip r:embed="rId2"/>
          <a:srcRect t="14788" r="3" b="10324"/>
          <a:stretch/>
        </p:blipFill>
        <p:spPr>
          <a:xfrm>
            <a:off x="419830" y="2128345"/>
            <a:ext cx="5577840" cy="4083269"/>
          </a:xfrm>
          <a:prstGeom prst="rect">
            <a:avLst/>
          </a:prstGeom>
        </p:spPr>
      </p:pic>
      <p:pic>
        <p:nvPicPr>
          <p:cNvPr id="6" name="Picture 5" descr="A close up of a newspaper&#10;&#10;Description automatically generated">
            <a:extLst>
              <a:ext uri="{FF2B5EF4-FFF2-40B4-BE49-F238E27FC236}">
                <a16:creationId xmlns:a16="http://schemas.microsoft.com/office/drawing/2014/main" xmlns="" id="{C251BCEF-A374-4C77-83EF-D18B9E22208C}"/>
              </a:ext>
            </a:extLst>
          </p:cNvPr>
          <p:cNvPicPr>
            <a:picLocks noChangeAspect="1"/>
          </p:cNvPicPr>
          <p:nvPr/>
        </p:nvPicPr>
        <p:blipFill rotWithShape="1">
          <a:blip r:embed="rId3"/>
          <a:srcRect t="658" r="3" b="3"/>
          <a:stretch/>
        </p:blipFill>
        <p:spPr>
          <a:xfrm>
            <a:off x="6194332" y="2128367"/>
            <a:ext cx="5577840" cy="4086603"/>
          </a:xfrm>
          <a:prstGeom prst="rect">
            <a:avLst/>
          </a:prstGeom>
        </p:spPr>
      </p:pic>
    </p:spTree>
    <p:extLst>
      <p:ext uri="{BB962C8B-B14F-4D97-AF65-F5344CB8AC3E}">
        <p14:creationId xmlns:p14="http://schemas.microsoft.com/office/powerpoint/2010/main" val="53734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xmlns="" id="{2C9A9DA9-7DC8-488B-A882-123947B0F3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6">
            <a:extLst>
              <a:ext uri="{FF2B5EF4-FFF2-40B4-BE49-F238E27FC236}">
                <a16:creationId xmlns:a16="http://schemas.microsoft.com/office/drawing/2014/main" xmlns="" id="{57F6BDD4-E066-4008-8011-6CC31AEB45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6F2BBBE0-41C2-41EA-940F-85CB524A9AAB}"/>
              </a:ext>
            </a:extLst>
          </p:cNvPr>
          <p:cNvSpPr>
            <a:spLocks noGrp="1"/>
          </p:cNvSpPr>
          <p:nvPr>
            <p:ph type="title"/>
          </p:nvPr>
        </p:nvSpPr>
        <p:spPr>
          <a:xfrm>
            <a:off x="841247" y="978619"/>
            <a:ext cx="3410712" cy="1106424"/>
          </a:xfrm>
        </p:spPr>
        <p:txBody>
          <a:bodyPr>
            <a:normAutofit/>
          </a:bodyPr>
          <a:lstStyle/>
          <a:p>
            <a:r>
              <a:rPr lang="en-US" sz="2800"/>
              <a:t>Pre-Processing </a:t>
            </a:r>
          </a:p>
        </p:txBody>
      </p:sp>
      <p:sp>
        <p:nvSpPr>
          <p:cNvPr id="25" name="Rectangle 18">
            <a:extLst>
              <a:ext uri="{FF2B5EF4-FFF2-40B4-BE49-F238E27FC236}">
                <a16:creationId xmlns:a16="http://schemas.microsoft.com/office/drawing/2014/main" xmlns="" id="{2711A8FB-68FC-45FC-B01E-38F809E2D4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0">
            <a:extLst>
              <a:ext uri="{FF2B5EF4-FFF2-40B4-BE49-F238E27FC236}">
                <a16:creationId xmlns:a16="http://schemas.microsoft.com/office/drawing/2014/main" xmlns="" id="{2A865FE3-5FC9-4049-87CF-30019C46C0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85FD6DE3-BDC1-47EA-B72B-E95DC188779F}"/>
              </a:ext>
            </a:extLst>
          </p:cNvPr>
          <p:cNvSpPr>
            <a:spLocks noGrp="1"/>
          </p:cNvSpPr>
          <p:nvPr>
            <p:ph idx="1"/>
          </p:nvPr>
        </p:nvSpPr>
        <p:spPr>
          <a:xfrm>
            <a:off x="841248" y="2252870"/>
            <a:ext cx="3412219" cy="3560251"/>
          </a:xfrm>
        </p:spPr>
        <p:txBody>
          <a:bodyPr>
            <a:normAutofit/>
          </a:bodyPr>
          <a:lstStyle/>
          <a:p>
            <a:pPr marL="0" indent="0">
              <a:buNone/>
            </a:pPr>
            <a:r>
              <a:rPr lang="en-US" sz="1700"/>
              <a:t>Multi-words were identified and added to the tokens array for more accurate analysis, using NLTK Multi-Word Expressions Tokenizer. As a result we obtain total of 63628 tokens. Then, the articles were pre-processed by removing stop-words, which left us with 37533 tokens. Finally, we applied lemmatization and stemming techniques to the remaining words using Natural Language Toolkit.</a:t>
            </a:r>
          </a:p>
        </p:txBody>
      </p:sp>
      <p:graphicFrame>
        <p:nvGraphicFramePr>
          <p:cNvPr id="5" name="Chart 4">
            <a:extLst>
              <a:ext uri="{FF2B5EF4-FFF2-40B4-BE49-F238E27FC236}">
                <a16:creationId xmlns:a16="http://schemas.microsoft.com/office/drawing/2014/main" xmlns="" id="{912F7C44-7FA2-4C81-B0D8-2ED65E54FB26}"/>
              </a:ext>
            </a:extLst>
          </p:cNvPr>
          <p:cNvGraphicFramePr>
            <a:graphicFrameLocks/>
          </p:cNvGraphicFramePr>
          <p:nvPr>
            <p:extLst>
              <p:ext uri="{D42A27DB-BD31-4B8C-83A1-F6EECF244321}">
                <p14:modId xmlns:p14="http://schemas.microsoft.com/office/powerpoint/2010/main" val="2740982584"/>
              </p:ext>
            </p:extLst>
          </p:nvPr>
        </p:nvGraphicFramePr>
        <p:xfrm>
          <a:off x="5120640" y="630936"/>
          <a:ext cx="6656832" cy="54955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83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xmlns="" id="{E91DC736-0EF8-4F87-9146-EBF1D2EE4D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097CD68E-23E3-4007-8847-CD0944C4F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12F72014-147D-4DDA-BEA0-21F84E3ACB3B}"/>
              </a:ext>
            </a:extLst>
          </p:cNvPr>
          <p:cNvSpPr txBox="1"/>
          <p:nvPr/>
        </p:nvSpPr>
        <p:spPr>
          <a:xfrm>
            <a:off x="317445" y="935677"/>
            <a:ext cx="3227266" cy="328636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a:latin typeface="+mj-lt"/>
                <a:ea typeface="+mj-ea"/>
                <a:cs typeface="+mj-cs"/>
              </a:rPr>
              <a:t>Multi-words expressions </a:t>
            </a:r>
            <a:r>
              <a:rPr lang="en-US" sz="3600" dirty="0">
                <a:latin typeface="+mj-lt"/>
                <a:ea typeface="+mj-ea"/>
                <a:cs typeface="+mj-cs"/>
              </a:rPr>
              <a:t>were added to the tokens array using </a:t>
            </a:r>
            <a:r>
              <a:rPr lang="en-US" sz="3600" dirty="0" err="1">
                <a:latin typeface="+mj-lt"/>
                <a:ea typeface="+mj-ea"/>
                <a:cs typeface="+mj-cs"/>
              </a:rPr>
              <a:t>MWETokenizer</a:t>
            </a:r>
            <a:endParaRPr lang="en-US" sz="3600" dirty="0">
              <a:latin typeface="+mj-lt"/>
              <a:ea typeface="+mj-ea"/>
              <a:cs typeface="+mj-cs"/>
            </a:endParaRPr>
          </a:p>
        </p:txBody>
      </p:sp>
      <p:sp>
        <p:nvSpPr>
          <p:cNvPr id="40" name="Rectangle 39">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social media post&#10;&#10;Description automatically generated">
            <a:extLst>
              <a:ext uri="{FF2B5EF4-FFF2-40B4-BE49-F238E27FC236}">
                <a16:creationId xmlns:a16="http://schemas.microsoft.com/office/drawing/2014/main" xmlns="" id="{4E201176-3CE1-436A-9F3E-FA9AA0F3AD36}"/>
              </a:ext>
            </a:extLst>
          </p:cNvPr>
          <p:cNvPicPr>
            <a:picLocks noChangeAspect="1"/>
          </p:cNvPicPr>
          <p:nvPr/>
        </p:nvPicPr>
        <p:blipFill rotWithShape="1">
          <a:blip r:embed="rId2"/>
          <a:srcRect t="9091" r="15830" b="1"/>
          <a:stretch/>
        </p:blipFill>
        <p:spPr>
          <a:xfrm>
            <a:off x="3938206" y="289626"/>
            <a:ext cx="7936349" cy="62787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685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E12350F3-DB83-413A-980B-1CEB9249866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453265" y="1570814"/>
            <a:ext cx="0" cy="3710227"/>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xmlns="" id="{0ED4F6E6-0D36-D34F-9B87-B7E833EF9311}"/>
              </a:ext>
            </a:extLst>
          </p:cNvPr>
          <p:cNvGraphicFramePr>
            <a:graphicFrameLocks/>
          </p:cNvGraphicFramePr>
          <p:nvPr>
            <p:extLst>
              <p:ext uri="{D42A27DB-BD31-4B8C-83A1-F6EECF244321}">
                <p14:modId xmlns:p14="http://schemas.microsoft.com/office/powerpoint/2010/main" val="2864040891"/>
              </p:ext>
            </p:extLst>
          </p:nvPr>
        </p:nvGraphicFramePr>
        <p:xfrm>
          <a:off x="-78549" y="457200"/>
          <a:ext cx="7634569" cy="5702300"/>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xmlns="" id="{C34BD672-99CC-4622-A4AA-2F6C22EC8801}"/>
              </a:ext>
            </a:extLst>
          </p:cNvPr>
          <p:cNvPicPr>
            <a:picLocks noChangeAspect="1"/>
          </p:cNvPicPr>
          <p:nvPr/>
        </p:nvPicPr>
        <p:blipFill>
          <a:blip r:embed="rId3"/>
          <a:stretch>
            <a:fillRect/>
          </a:stretch>
        </p:blipFill>
        <p:spPr>
          <a:xfrm>
            <a:off x="7149662" y="457200"/>
            <a:ext cx="4886963" cy="5844747"/>
          </a:xfrm>
          <a:prstGeom prst="rect">
            <a:avLst/>
          </a:prstGeom>
        </p:spPr>
      </p:pic>
    </p:spTree>
    <p:extLst>
      <p:ext uri="{BB962C8B-B14F-4D97-AF65-F5344CB8AC3E}">
        <p14:creationId xmlns:p14="http://schemas.microsoft.com/office/powerpoint/2010/main" val="151838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1A78EFA-981D-425C-A444-FC0E3BCB56F2}"/>
              </a:ext>
            </a:extLst>
          </p:cNvPr>
          <p:cNvSpPr>
            <a:spLocks noGrp="1"/>
          </p:cNvSpPr>
          <p:nvPr>
            <p:ph type="title"/>
          </p:nvPr>
        </p:nvSpPr>
        <p:spPr>
          <a:xfrm>
            <a:off x="847344" y="429994"/>
            <a:ext cx="10506456" cy="1197864"/>
          </a:xfrm>
        </p:spPr>
        <p:txBody>
          <a:bodyPr vert="horz" lIns="91440" tIns="45720" rIns="91440" bIns="45720" rtlCol="0" anchor="b">
            <a:normAutofit fontScale="90000"/>
          </a:bodyPr>
          <a:lstStyle/>
          <a:p>
            <a:pPr algn="ctr"/>
            <a:r>
              <a:rPr lang="en-US" sz="2700" kern="1200" dirty="0">
                <a:solidFill>
                  <a:schemeClr val="tx1"/>
                </a:solidFill>
                <a:latin typeface="+mj-lt"/>
                <a:ea typeface="+mj-ea"/>
                <a:cs typeface="+mj-cs"/>
              </a:rPr>
              <a:t>Topics of discussion were found using Latent Dirichlet Allocation (LDA) model, then the results were analyzed and visualized using </a:t>
            </a:r>
            <a:r>
              <a:rPr lang="en-US" sz="2700" kern="1200" dirty="0" err="1">
                <a:solidFill>
                  <a:schemeClr val="tx1"/>
                </a:solidFill>
                <a:latin typeface="+mj-lt"/>
                <a:ea typeface="+mj-ea"/>
                <a:cs typeface="+mj-cs"/>
              </a:rPr>
              <a:t>pyLDAvis</a:t>
            </a:r>
            <a:r>
              <a:rPr lang="en-US" sz="2700" kern="1200" dirty="0">
                <a:solidFill>
                  <a:schemeClr val="tx1"/>
                </a:solidFill>
                <a:latin typeface="+mj-lt"/>
                <a:ea typeface="+mj-ea"/>
                <a:cs typeface="+mj-cs"/>
              </a:rPr>
              <a:t> package for better understanding and interpreting of each topic.</a:t>
            </a:r>
            <a:r>
              <a:rPr lang="en-US" sz="1800" kern="1200" dirty="0">
                <a:solidFill>
                  <a:schemeClr val="tx1"/>
                </a:solidFill>
                <a:latin typeface="+mj-lt"/>
                <a:ea typeface="+mj-ea"/>
                <a:cs typeface="+mj-cs"/>
              </a:rPr>
              <a:t/>
            </a:r>
            <a:br>
              <a:rPr lang="en-US" sz="1800" kern="1200" dirty="0">
                <a:solidFill>
                  <a:schemeClr val="tx1"/>
                </a:solidFill>
                <a:latin typeface="+mj-lt"/>
                <a:ea typeface="+mj-ea"/>
                <a:cs typeface="+mj-cs"/>
              </a:rPr>
            </a:br>
            <a:endParaRPr lang="en-US" sz="1800" kern="1200" dirty="0">
              <a:solidFill>
                <a:schemeClr val="tx1"/>
              </a:solidFill>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xmlns="" id="{FF25B7C9-830A-4833-B907-196AE39ABBEC}"/>
              </a:ext>
            </a:extLst>
          </p:cNvPr>
          <p:cNvPicPr>
            <a:picLocks noChangeAspect="1"/>
          </p:cNvPicPr>
          <p:nvPr/>
        </p:nvPicPr>
        <p:blipFill rotWithShape="1">
          <a:blip r:embed="rId2"/>
          <a:srcRect l="5307" r="2" b="2"/>
          <a:stretch/>
        </p:blipFill>
        <p:spPr>
          <a:xfrm>
            <a:off x="6255489" y="2194560"/>
            <a:ext cx="5742432" cy="4078224"/>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xmlns="" id="{41594FDF-7F7D-4232-AF3B-A4114F22260D}"/>
              </a:ext>
            </a:extLst>
          </p:cNvPr>
          <p:cNvPicPr>
            <a:picLocks noChangeAspect="1"/>
          </p:cNvPicPr>
          <p:nvPr/>
        </p:nvPicPr>
        <p:blipFill rotWithShape="1">
          <a:blip r:embed="rId3"/>
          <a:srcRect l="4827" r="12099" b="2"/>
          <a:stretch/>
        </p:blipFill>
        <p:spPr>
          <a:xfrm>
            <a:off x="194079" y="2194560"/>
            <a:ext cx="5742432" cy="4078224"/>
          </a:xfrm>
          <a:prstGeom prst="rect">
            <a:avLst/>
          </a:prstGeom>
        </p:spPr>
      </p:pic>
      <p:sp>
        <p:nvSpPr>
          <p:cNvPr id="11" name="Rectangle 10">
            <a:extLst>
              <a:ext uri="{FF2B5EF4-FFF2-40B4-BE49-F238E27FC236}">
                <a16:creationId xmlns:a16="http://schemas.microsoft.com/office/drawing/2014/main" xmlns="" id="{D2E41FEB-2A7C-472D-B14F-EAEE86C5D4C0}"/>
              </a:ext>
            </a:extLst>
          </p:cNvPr>
          <p:cNvSpPr/>
          <p:nvPr/>
        </p:nvSpPr>
        <p:spPr>
          <a:xfrm>
            <a:off x="927100" y="1565770"/>
            <a:ext cx="10337800" cy="12417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10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96C6F6F-5540-4E61-8675-BCE9702E7F72}"/>
              </a:ext>
            </a:extLst>
          </p:cNvPr>
          <p:cNvSpPr txBox="1"/>
          <p:nvPr/>
        </p:nvSpPr>
        <p:spPr>
          <a:xfrm>
            <a:off x="8781186" y="640081"/>
            <a:ext cx="3141664" cy="55744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a:solidFill>
                  <a:schemeClr val="tx1"/>
                </a:solidFill>
                <a:latin typeface="+mj-lt"/>
                <a:ea typeface="+mj-ea"/>
                <a:cs typeface="+mj-cs"/>
              </a:rPr>
              <a:t>Vocabularies of most frequent multi-words and single-word were created</a:t>
            </a:r>
            <a:endParaRPr lang="en-US" sz="3200" kern="1200" dirty="0">
              <a:solidFill>
                <a:schemeClr val="tx1"/>
              </a:solidFill>
              <a:latin typeface="+mj-lt"/>
              <a:ea typeface="+mj-ea"/>
              <a:cs typeface="+mj-cs"/>
            </a:endParaRPr>
          </a:p>
        </p:txBody>
      </p:sp>
      <p:pic>
        <p:nvPicPr>
          <p:cNvPr id="3" name="Picture 2" descr="A screenshot of a social media post&#10;&#10;Description automatically generated">
            <a:extLst>
              <a:ext uri="{FF2B5EF4-FFF2-40B4-BE49-F238E27FC236}">
                <a16:creationId xmlns:a16="http://schemas.microsoft.com/office/drawing/2014/main" xmlns="" id="{31FD3012-873A-4803-A4A5-C515D5BA8D56}"/>
              </a:ext>
            </a:extLst>
          </p:cNvPr>
          <p:cNvPicPr>
            <a:picLocks noChangeAspect="1"/>
          </p:cNvPicPr>
          <p:nvPr/>
        </p:nvPicPr>
        <p:blipFill>
          <a:blip r:embed="rId2"/>
          <a:stretch>
            <a:fillRect/>
          </a:stretch>
        </p:blipFill>
        <p:spPr>
          <a:xfrm>
            <a:off x="269150" y="1342667"/>
            <a:ext cx="8175054" cy="4169277"/>
          </a:xfrm>
          <a:prstGeom prst="rect">
            <a:avLst/>
          </a:prstGeom>
        </p:spPr>
      </p:pic>
      <p:sp>
        <p:nvSpPr>
          <p:cNvPr id="2" name="Rectangle 1">
            <a:extLst>
              <a:ext uri="{FF2B5EF4-FFF2-40B4-BE49-F238E27FC236}">
                <a16:creationId xmlns:a16="http://schemas.microsoft.com/office/drawing/2014/main" xmlns="" id="{6B360CB5-F9B8-4255-A20B-BE1460A2DE6E}"/>
              </a:ext>
            </a:extLst>
          </p:cNvPr>
          <p:cNvSpPr/>
          <p:nvPr/>
        </p:nvSpPr>
        <p:spPr>
          <a:xfrm>
            <a:off x="8646562" y="640081"/>
            <a:ext cx="134624" cy="557445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74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xmlns="" id="{9B1AA5B8-0B4F-48EF-8099-BA58B8DBE44C}"/>
              </a:ext>
            </a:extLst>
          </p:cNvPr>
          <p:cNvPicPr>
            <a:picLocks noChangeAspect="1"/>
          </p:cNvPicPr>
          <p:nvPr/>
        </p:nvPicPr>
        <p:blipFill>
          <a:blip r:embed="rId2"/>
          <a:stretch>
            <a:fillRect/>
          </a:stretch>
        </p:blipFill>
        <p:spPr>
          <a:xfrm>
            <a:off x="90310" y="133240"/>
            <a:ext cx="5710495" cy="408300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xmlns="" id="{E70DE9BD-39C2-424F-80E5-A6D1DE94D40F}"/>
              </a:ext>
            </a:extLst>
          </p:cNvPr>
          <p:cNvPicPr>
            <a:picLocks noChangeAspect="1"/>
          </p:cNvPicPr>
          <p:nvPr/>
        </p:nvPicPr>
        <p:blipFill>
          <a:blip r:embed="rId3"/>
          <a:stretch>
            <a:fillRect/>
          </a:stretch>
        </p:blipFill>
        <p:spPr>
          <a:xfrm>
            <a:off x="5771450" y="133240"/>
            <a:ext cx="6330239" cy="4083004"/>
          </a:xfrm>
          <a:prstGeom prst="rect">
            <a:avLst/>
          </a:prstGeom>
        </p:spPr>
      </p:pic>
      <p:sp>
        <p:nvSpPr>
          <p:cNvPr id="6" name="Rectangle 5">
            <a:extLst>
              <a:ext uri="{FF2B5EF4-FFF2-40B4-BE49-F238E27FC236}">
                <a16:creationId xmlns:a16="http://schemas.microsoft.com/office/drawing/2014/main" xmlns="" id="{D8C9284B-2472-4D45-BB18-F7F334D64C7A}"/>
              </a:ext>
            </a:extLst>
          </p:cNvPr>
          <p:cNvSpPr/>
          <p:nvPr/>
        </p:nvSpPr>
        <p:spPr>
          <a:xfrm>
            <a:off x="917138" y="4613770"/>
            <a:ext cx="10337800" cy="12417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5A7F2198-9D81-4263-8FE9-DEE9CAC3012B}"/>
              </a:ext>
            </a:extLst>
          </p:cNvPr>
          <p:cNvSpPr txBox="1"/>
          <p:nvPr/>
        </p:nvSpPr>
        <p:spPr>
          <a:xfrm>
            <a:off x="1117685" y="5135473"/>
            <a:ext cx="10464716" cy="1200329"/>
          </a:xfrm>
          <a:prstGeom prst="rect">
            <a:avLst/>
          </a:prstGeom>
          <a:noFill/>
        </p:spPr>
        <p:txBody>
          <a:bodyPr wrap="square" rtlCol="0">
            <a:spAutoFit/>
          </a:bodyPr>
          <a:lstStyle/>
          <a:p>
            <a:r>
              <a:rPr lang="en-US" sz="2400" dirty="0">
                <a:latin typeface="+mj-lt"/>
              </a:rPr>
              <a:t>Summaries of the articles were created using previously generated vocabulary of the most frequent terms using collocations by applying NLTK Bigram Collocations finder on all articles and print most important sentences </a:t>
            </a:r>
          </a:p>
        </p:txBody>
      </p:sp>
    </p:spTree>
    <p:extLst>
      <p:ext uri="{BB962C8B-B14F-4D97-AF65-F5344CB8AC3E}">
        <p14:creationId xmlns:p14="http://schemas.microsoft.com/office/powerpoint/2010/main" val="678376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TotalTime>
  <Words>329</Words>
  <Application>Microsoft Office PowerPoint</Application>
  <PresentationFormat>Widescreen</PresentationFormat>
  <Paragraphs>15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Calibri Light</vt:lpstr>
      <vt:lpstr>Office Theme</vt:lpstr>
      <vt:lpstr>Collection and Analysis of Health News Data</vt:lpstr>
      <vt:lpstr>Introduction</vt:lpstr>
      <vt:lpstr>Implementation of NYT API for articles extracting</vt:lpstr>
      <vt:lpstr>Pre-Processing </vt:lpstr>
      <vt:lpstr>PowerPoint Presentation</vt:lpstr>
      <vt:lpstr>PowerPoint Presentation</vt:lpstr>
      <vt:lpstr>Topics of discussion were found using Latent Dirichlet Allocation (LDA) model, then the results were analyzed and visualized using pyLDAvis package for better understanding and interpreting of each topic.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and Analysis of Health News Data</dc:title>
  <dc:creator>Karolina M. Cieslar</dc:creator>
  <cp:lastModifiedBy>Administrator</cp:lastModifiedBy>
  <cp:revision>4</cp:revision>
  <dcterms:created xsi:type="dcterms:W3CDTF">2020-05-11T00:12:36Z</dcterms:created>
  <dcterms:modified xsi:type="dcterms:W3CDTF">2020-05-11T00:36:36Z</dcterms:modified>
</cp:coreProperties>
</file>