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A340-AFF4-47D1-AE21-95C1E6EA9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33" y="165681"/>
            <a:ext cx="8625150" cy="2817046"/>
          </a:xfrm>
        </p:spPr>
        <p:txBody>
          <a:bodyPr/>
          <a:lstStyle/>
          <a:p>
            <a:r>
              <a:rPr lang="en-US" sz="6500" dirty="0"/>
              <a:t>Employee Performance Analytics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E7C6FE-3745-4D31-9836-B940E85A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727"/>
            <a:ext cx="7750545" cy="387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2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C628-279D-43D6-B858-54D3DDAE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3252"/>
          </a:xfrm>
        </p:spPr>
        <p:txBody>
          <a:bodyPr/>
          <a:lstStyle/>
          <a:p>
            <a:r>
              <a:rPr lang="en-US" sz="6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3CE7-68DC-4A91-BE6C-42BB9468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46" y="1853248"/>
            <a:ext cx="10838479" cy="440879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Employee Performance Analytics</a:t>
            </a:r>
            <a:r>
              <a:rPr lang="en-US" dirty="0"/>
              <a:t> project focuses on uncovering key workforce insights from a comprehensive HR dataset covering the years </a:t>
            </a:r>
            <a:r>
              <a:rPr lang="en-US" b="1" dirty="0"/>
              <a:t>2022 to 2024</a:t>
            </a:r>
            <a:r>
              <a:rPr lang="en-US" dirty="0"/>
              <a:t>. The goal was to analyze how factors such as employee satisfaction, compensation, job roles, training hours, and managerial effectiveness influence overall performance and retention across the organization.</a:t>
            </a:r>
          </a:p>
          <a:p>
            <a:r>
              <a:rPr lang="en-US" dirty="0"/>
              <a:t>Through detailed analysis and visual storytelling in </a:t>
            </a:r>
            <a:r>
              <a:rPr lang="en-US" b="1" dirty="0"/>
              <a:t>Power BI</a:t>
            </a:r>
            <a:r>
              <a:rPr lang="en-US" dirty="0"/>
              <a:t>, the project identifies patterns in attrition, highlights high-performing departments and managers, and provides actionable recommendations to improve employee engagement, productivity, and organizational culture.</a:t>
            </a:r>
          </a:p>
          <a:p>
            <a:r>
              <a:rPr lang="en-US" dirty="0"/>
              <a:t>This analysis not only demonstrates the power of data-driven decision-making in Human Resource Management but also showcases how analytics can help organizations retain top talent and build a motivated, high-performing workforce.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2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F42A-5B08-484B-A5A8-56DDBE78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48" y="952678"/>
            <a:ext cx="5449889" cy="99176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5DE5C-15E7-45CC-AB22-4E56A94B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012" y="2172530"/>
            <a:ext cx="1657350" cy="78105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374294-8EED-461E-97FE-BEED88E98E18}"/>
              </a:ext>
            </a:extLst>
          </p:cNvPr>
          <p:cNvSpPr txBox="1">
            <a:spLocks/>
          </p:cNvSpPr>
          <p:nvPr/>
        </p:nvSpPr>
        <p:spPr>
          <a:xfrm>
            <a:off x="646111" y="2248386"/>
            <a:ext cx="7358202" cy="4156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This analysis evaluates workforce performance, compensation, and retention patterns using HR data across departments, stores, and job levels.</a:t>
            </a:r>
            <a:br>
              <a:rPr lang="en-US" sz="1800" dirty="0"/>
            </a:br>
            <a:r>
              <a:rPr lang="en-US" sz="1800" dirty="0"/>
              <a:t>Key metrics:</a:t>
            </a:r>
          </a:p>
          <a:p>
            <a:r>
              <a:rPr lang="en-US" sz="1800" b="1" dirty="0"/>
              <a:t>Avg Performance Rating:</a:t>
            </a:r>
            <a:r>
              <a:rPr lang="en-US" sz="1800" dirty="0"/>
              <a:t> 3.70</a:t>
            </a:r>
          </a:p>
          <a:p>
            <a:r>
              <a:rPr lang="en-US" sz="1800" b="1" dirty="0"/>
              <a:t>Employees Who Left:</a:t>
            </a:r>
            <a:r>
              <a:rPr lang="en-US" sz="1800" dirty="0"/>
              <a:t> 1,491</a:t>
            </a:r>
          </a:p>
          <a:p>
            <a:r>
              <a:rPr lang="en-US" sz="1800" b="1" dirty="0"/>
              <a:t>Avg Annual Salary:</a:t>
            </a:r>
            <a:r>
              <a:rPr lang="en-US" sz="1800" dirty="0"/>
              <a:t> 27.25K</a:t>
            </a:r>
          </a:p>
          <a:p>
            <a:r>
              <a:rPr lang="en-US" sz="1800" b="1" dirty="0"/>
              <a:t>Avg Employee Satisfaction:</a:t>
            </a:r>
            <a:r>
              <a:rPr lang="en-US" sz="1800" dirty="0"/>
              <a:t> 7.24</a:t>
            </a:r>
          </a:p>
          <a:p>
            <a:endParaRPr lang="en-US" sz="1800" dirty="0"/>
          </a:p>
          <a:p>
            <a:r>
              <a:rPr lang="en-US" sz="1800" dirty="0"/>
              <a:t>Attrition remains highest in frontline and logistics roles, while IT and Finance maintain stronger pay and satisfaction balance.</a:t>
            </a:r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C1838-1CB5-405B-9510-A379273AB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64" y="2172530"/>
            <a:ext cx="1704975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A3BD75-0E76-4575-B668-E5B723BF8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464" y="3428171"/>
            <a:ext cx="1862759" cy="83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2AB740-E731-4D4C-A99D-8ED10EA60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74" y="3418646"/>
            <a:ext cx="19526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2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2661-AC8B-49F8-8926-94ED6203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464" y="601662"/>
            <a:ext cx="6563072" cy="1124291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ADC5-8534-44F3-B818-8CEBCDBE8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374" y="2060575"/>
            <a:ext cx="5340626" cy="4195763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sz="2400" b="1" dirty="0"/>
              <a:t>Attrition &amp; Departmental Trends</a:t>
            </a:r>
          </a:p>
          <a:p>
            <a:r>
              <a:rPr lang="en-US" b="1" dirty="0"/>
              <a:t>Store Operations (568)</a:t>
            </a:r>
            <a:r>
              <a:rPr lang="en-US" dirty="0"/>
              <a:t> and </a:t>
            </a:r>
            <a:r>
              <a:rPr lang="en-US" b="1" dirty="0"/>
              <a:t>Logistics/Warehousing (333)</a:t>
            </a:r>
            <a:r>
              <a:rPr lang="en-US" dirty="0"/>
              <a:t> recorded the most exits.</a:t>
            </a:r>
          </a:p>
          <a:p>
            <a:r>
              <a:rPr lang="en-US" dirty="0"/>
              <a:t>These are high-pressure, lower-salary roles with higher turnover.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2200" b="1" dirty="0"/>
              <a:t>Action: </a:t>
            </a:r>
            <a:r>
              <a:rPr lang="en-US" sz="2000" b="1" dirty="0">
                <a:solidFill>
                  <a:schemeClr val="bg1"/>
                </a:solidFill>
              </a:rPr>
              <a:t>Introduce retention incentives, review workload and scheduling, and strengthen communication between HR and frontline supervisors.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05674-8360-4E09-8DAB-2C5D6FE92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2351" y="2044152"/>
            <a:ext cx="4396341" cy="4200245"/>
          </a:xfrm>
        </p:spPr>
        <p:txBody>
          <a:bodyPr/>
          <a:lstStyle/>
          <a:p>
            <a:r>
              <a:rPr lang="en-US" sz="2400" b="1" dirty="0"/>
              <a:t>2. Salary Distribution</a:t>
            </a:r>
          </a:p>
          <a:p>
            <a:r>
              <a:rPr lang="en-US" dirty="0"/>
              <a:t>Salaries increase by job level: </a:t>
            </a:r>
            <a:r>
              <a:rPr lang="en-US" b="1" dirty="0"/>
              <a:t>Entry (23K)</a:t>
            </a:r>
            <a:r>
              <a:rPr lang="en-US" dirty="0"/>
              <a:t> → </a:t>
            </a:r>
            <a:r>
              <a:rPr lang="en-US" b="1" dirty="0"/>
              <a:t>Executive (111K)</a:t>
            </a:r>
            <a:r>
              <a:rPr lang="en-US" dirty="0"/>
              <a:t>.</a:t>
            </a:r>
          </a:p>
          <a:p>
            <a:r>
              <a:rPr lang="en-US" b="1" dirty="0"/>
              <a:t>IT</a:t>
            </a:r>
            <a:r>
              <a:rPr lang="en-US" dirty="0"/>
              <a:t> and </a:t>
            </a:r>
            <a:r>
              <a:rPr lang="en-US" b="1" dirty="0"/>
              <a:t>Finance</a:t>
            </a:r>
            <a:r>
              <a:rPr lang="en-US" dirty="0"/>
              <a:t> departments lead pay averages; </a:t>
            </a:r>
            <a:r>
              <a:rPr lang="en-US" b="1" dirty="0"/>
              <a:t>Customer Service</a:t>
            </a:r>
            <a:r>
              <a:rPr lang="en-US" dirty="0"/>
              <a:t> lowest at 26K.</a:t>
            </a:r>
          </a:p>
          <a:p>
            <a:endParaRPr lang="en-US" dirty="0"/>
          </a:p>
          <a:p>
            <a:pPr algn="just"/>
            <a:r>
              <a:rPr lang="en-US" sz="2200" b="1" dirty="0"/>
              <a:t>Action: </a:t>
            </a:r>
            <a:r>
              <a:rPr lang="en-US" sz="2000" b="1" dirty="0">
                <a:solidFill>
                  <a:schemeClr val="bg1"/>
                </a:solidFill>
              </a:rPr>
              <a:t>Review salary equity and career progression in lower-paid departments to reduce attrition risk.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4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AA4C-D11E-458B-8699-F7295EC64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648691"/>
            <a:ext cx="4396339" cy="4607647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3. Performance and satisfaction gaps</a:t>
            </a:r>
          </a:p>
          <a:p>
            <a:pPr marL="0" indent="0">
              <a:buNone/>
            </a:pPr>
            <a:r>
              <a:rPr lang="en-US" dirty="0"/>
              <a:t>Performance dips mid-year (June–August) and rises sharply at year-end.</a:t>
            </a:r>
          </a:p>
          <a:p>
            <a:pPr marL="0" indent="0">
              <a:buNone/>
            </a:pPr>
            <a:r>
              <a:rPr lang="en-US" dirty="0"/>
              <a:t>Satisfaction averages 7.1–7.3, lowest in Logistics/Warehousing.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br>
              <a:rPr lang="en-US" dirty="0"/>
            </a:br>
            <a:r>
              <a:rPr lang="en-US" sz="2200" b="1" dirty="0"/>
              <a:t>Action: </a:t>
            </a:r>
            <a:r>
              <a:rPr lang="en-US" b="1" dirty="0">
                <a:solidFill>
                  <a:schemeClr val="bg1"/>
                </a:solidFill>
              </a:rPr>
              <a:t>Plan refresher training or motivation campaigns during mid-year slump; align recognition programs with seasonal peaks and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run engagement surveys to identify satisfaction pain points.</a:t>
            </a:r>
          </a:p>
          <a:p>
            <a:pPr marL="0" indent="0" algn="just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6C5BC-1C70-40A8-82F0-4411C0733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6702" y="1648691"/>
            <a:ext cx="4396341" cy="4514881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4. Manager &amp; Training Impact</a:t>
            </a:r>
          </a:p>
          <a:p>
            <a:pPr marL="0" indent="0" algn="just">
              <a:buNone/>
            </a:pPr>
            <a:r>
              <a:rPr lang="en-US" dirty="0"/>
              <a:t>Tiffany Johnston (Finance) leads with an average team score of 4.04, followed by Victoria Marshall (Customer Service) (3.88).</a:t>
            </a:r>
          </a:p>
          <a:p>
            <a:pPr marL="0" indent="0">
              <a:buNone/>
            </a:pPr>
            <a:r>
              <a:rPr lang="en-US" dirty="0"/>
              <a:t>Training shows a mild positive impact on performance.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b="1" dirty="0"/>
              <a:t>Action: </a:t>
            </a:r>
            <a:r>
              <a:rPr lang="en-US" sz="2000" b="1" dirty="0">
                <a:solidFill>
                  <a:schemeClr val="bg1"/>
                </a:solidFill>
              </a:rPr>
              <a:t>Identify and replicate best practices from top managers.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bg1"/>
                </a:solidFill>
              </a:rPr>
              <a:t>Expand targeted training for low-performing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799F-48F7-47DF-8D26-2C465A6E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0912" y="1451044"/>
            <a:ext cx="4396339" cy="3955912"/>
          </a:xfrm>
        </p:spPr>
        <p:txBody>
          <a:bodyPr/>
          <a:lstStyle/>
          <a:p>
            <a:r>
              <a:rPr lang="en-US" sz="2200" b="1" dirty="0"/>
              <a:t>5. Age &amp; Performance</a:t>
            </a:r>
          </a:p>
          <a:p>
            <a:pPr marL="0" indent="0">
              <a:buNone/>
            </a:pPr>
            <a:r>
              <a:rPr lang="en-US" dirty="0"/>
              <a:t>Ratings consistent across age groups (3.7 average).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sz="2200" b="1" dirty="0"/>
              <a:t>Action: </a:t>
            </a:r>
            <a:r>
              <a:rPr lang="en-US" b="1" dirty="0">
                <a:solidFill>
                  <a:schemeClr val="bg1"/>
                </a:solidFill>
              </a:rPr>
              <a:t>Focus performance improvement on skill gaps, not age demographics.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43C11-57E0-4803-B989-76B1325DB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0691" y="1451044"/>
            <a:ext cx="4396341" cy="3536325"/>
          </a:xfrm>
        </p:spPr>
        <p:txBody>
          <a:bodyPr/>
          <a:lstStyle/>
          <a:p>
            <a:r>
              <a:rPr lang="en-US" sz="2200" b="1" dirty="0"/>
              <a:t>Productivity varies by role</a:t>
            </a:r>
          </a:p>
          <a:p>
            <a:r>
              <a:rPr lang="en-US" dirty="0"/>
              <a:t>Fresh Foods Director (1.56) and Vice President (1.51) are most productive; Customer Service and Store Managers score lower (1.39–1.41).</a:t>
            </a:r>
          </a:p>
          <a:p>
            <a:r>
              <a:rPr lang="en-US" sz="2200" b="1" dirty="0"/>
              <a:t>Action: </a:t>
            </a:r>
            <a:r>
              <a:rPr lang="en-US" sz="2000" b="1" dirty="0">
                <a:solidFill>
                  <a:schemeClr val="bg1"/>
                </a:solidFill>
              </a:rPr>
              <a:t>Review operational efficiency in lower-productivity roles and redesign workflows or tools to close gaps.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3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5FA7-9D8B-419B-82ED-3DA82BAEB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258" y="1534102"/>
            <a:ext cx="4396339" cy="4195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7. </a:t>
            </a:r>
            <a:r>
              <a:rPr lang="en-US" sz="2200" b="1" dirty="0"/>
              <a:t>Store performance disparities</a:t>
            </a:r>
            <a:r>
              <a:rPr lang="en-US" sz="2200" dirty="0"/>
              <a:t> </a:t>
            </a:r>
          </a:p>
          <a:p>
            <a:r>
              <a:rPr lang="en-US" dirty="0"/>
              <a:t>Top stores (e.g., New York Superstores &amp; Los Angeles Superstore) generate 24M+ in sales; bottom stores around 5.9M.</a:t>
            </a:r>
          </a:p>
          <a:p>
            <a:r>
              <a:rPr lang="en-US" sz="2200" b="1" dirty="0"/>
              <a:t>Action: </a:t>
            </a:r>
            <a:r>
              <a:rPr lang="en-US" sz="2000" b="1" dirty="0">
                <a:solidFill>
                  <a:schemeClr val="bg1"/>
                </a:solidFill>
              </a:rPr>
              <a:t>Benchmark top-store strategies, leadership style, staffing ratios, and customer engagement  and replicate across weaker locations.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3CC36-6214-45AD-9110-AEE3815E8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02" y="1529620"/>
            <a:ext cx="4396341" cy="4200245"/>
          </a:xfrm>
        </p:spPr>
        <p:txBody>
          <a:bodyPr/>
          <a:lstStyle/>
          <a:p>
            <a:r>
              <a:rPr lang="en-US" sz="2200" b="1" dirty="0"/>
              <a:t>8. Promotion and satisfaction link </a:t>
            </a:r>
          </a:p>
          <a:p>
            <a:pPr marL="0" indent="0">
              <a:buNone/>
            </a:pPr>
            <a:r>
              <a:rPr lang="en-US" dirty="0"/>
              <a:t>Top employees like Aaron Boyd and Amber Fernandez maintain 5.0 performance with satisfaction scores above 8.5.</a:t>
            </a:r>
          </a:p>
          <a:p>
            <a:r>
              <a:rPr lang="en-US" sz="2200" b="1" dirty="0"/>
              <a:t>Action: </a:t>
            </a:r>
            <a:r>
              <a:rPr lang="en-US" sz="2000" b="1" dirty="0">
                <a:solidFill>
                  <a:schemeClr val="bg1"/>
                </a:solidFill>
              </a:rPr>
              <a:t>Build a promotion pipeline that rewards consistent high performers and ensures career growth to enhance retention.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5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E6F5-74E8-49EE-96BB-50259910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61" y="1145445"/>
            <a:ext cx="8109962" cy="1182118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FF9A4B-74C6-47CC-ABE6-49E80F2B2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446" y="2860964"/>
            <a:ext cx="5995554" cy="3997036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910A951-19DC-4F25-8A15-3864A74FC61F}"/>
              </a:ext>
            </a:extLst>
          </p:cNvPr>
          <p:cNvSpPr txBox="1">
            <a:spLocks/>
          </p:cNvSpPr>
          <p:nvPr/>
        </p:nvSpPr>
        <p:spPr>
          <a:xfrm>
            <a:off x="175057" y="2860964"/>
            <a:ext cx="5820498" cy="3849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HR analytics dashboard reveals that performance, retention, and satisfaction are tightly linked to pay equity, training consistency, and managerial quality.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focusing on frontline retention, leadership development, and skill-based promotion, the organization can build a more motivated, high-performing workforce and sustain long-term business growth.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02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864</TotalTime>
  <Words>647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Tahoma</vt:lpstr>
      <vt:lpstr>Wingdings 3</vt:lpstr>
      <vt:lpstr>Ion</vt:lpstr>
      <vt:lpstr>Employee Performance Analytics Report</vt:lpstr>
      <vt:lpstr>Introduction</vt:lpstr>
      <vt:lpstr>Overview</vt:lpstr>
      <vt:lpstr>Key Insights</vt:lpstr>
      <vt:lpstr>PowerPoint Presentation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Analytics Report</dc:title>
  <dc:creator>USER</dc:creator>
  <cp:lastModifiedBy>USER</cp:lastModifiedBy>
  <cp:revision>3</cp:revision>
  <dcterms:created xsi:type="dcterms:W3CDTF">2025-10-17T18:07:49Z</dcterms:created>
  <dcterms:modified xsi:type="dcterms:W3CDTF">2025-10-19T11:23:44Z</dcterms:modified>
</cp:coreProperties>
</file>