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70" y="1371600"/>
            <a:ext cx="7994467" cy="5329646"/>
          </a:xfrm>
          <a:prstGeom prst="rect">
            <a:avLst/>
          </a:prstGeom>
        </p:spPr>
      </p:pic>
      <p:sp>
        <p:nvSpPr>
          <p:cNvPr id="2" name="Title 1"/>
          <p:cNvSpPr>
            <a:spLocks noGrp="1"/>
          </p:cNvSpPr>
          <p:nvPr>
            <p:ph type="ctrTitle"/>
          </p:nvPr>
        </p:nvSpPr>
        <p:spPr>
          <a:xfrm>
            <a:off x="1645920" y="169817"/>
            <a:ext cx="7053318" cy="1018903"/>
          </a:xfrm>
        </p:spPr>
        <p:txBody>
          <a:bodyPr/>
          <a:lstStyle/>
          <a:p>
            <a:r>
              <a:rPr lang="en-US" dirty="0"/>
              <a:t>HR Analytics Report</a:t>
            </a:r>
          </a:p>
        </p:txBody>
      </p:sp>
    </p:spTree>
    <p:extLst>
      <p:ext uri="{BB962C8B-B14F-4D97-AF65-F5344CB8AC3E}">
        <p14:creationId xmlns:p14="http://schemas.microsoft.com/office/powerpoint/2010/main" val="359674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276" y="570411"/>
            <a:ext cx="8596668" cy="1320800"/>
          </a:xfrm>
        </p:spPr>
        <p:txBody>
          <a:bodyPr/>
          <a:lstStyle/>
          <a:p>
            <a:r>
              <a:rPr lang="en-US" b="1" dirty="0"/>
              <a:t>1. Overview</a:t>
            </a:r>
            <a:br>
              <a:rPr lang="en-US" b="1" dirty="0"/>
            </a:br>
            <a:endParaRPr lang="en-US" dirty="0"/>
          </a:p>
        </p:txBody>
      </p:sp>
      <p:sp>
        <p:nvSpPr>
          <p:cNvPr id="3" name="Content Placeholder 2"/>
          <p:cNvSpPr>
            <a:spLocks noGrp="1"/>
          </p:cNvSpPr>
          <p:nvPr>
            <p:ph idx="1"/>
          </p:nvPr>
        </p:nvSpPr>
        <p:spPr>
          <a:xfrm>
            <a:off x="716523" y="2474099"/>
            <a:ext cx="8596668" cy="1653764"/>
          </a:xfrm>
        </p:spPr>
        <p:txBody>
          <a:bodyPr/>
          <a:lstStyle/>
          <a:p>
            <a:r>
              <a:rPr lang="en-US" dirty="0"/>
              <a:t>This report analyzes HR data to understand workforce demographics and the factors influencing KPI achievement. The analysis was performed using Power BI dashboards and validated with statistical methods (Chi-Square &amp; Regression). The goal is to guide HR in improving performance management, recruitment, and workforce development.</a:t>
            </a:r>
          </a:p>
          <a:p>
            <a:pPr marL="0" indent="0">
              <a:buNone/>
            </a:pPr>
            <a:endParaRPr lang="en-US" dirty="0"/>
          </a:p>
        </p:txBody>
      </p:sp>
    </p:spTree>
    <p:extLst>
      <p:ext uri="{BB962C8B-B14F-4D97-AF65-F5344CB8AC3E}">
        <p14:creationId xmlns:p14="http://schemas.microsoft.com/office/powerpoint/2010/main" val="11040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5481" y="2560321"/>
            <a:ext cx="6446519" cy="4297679"/>
          </a:xfrm>
        </p:spPr>
      </p:pic>
      <p:sp>
        <p:nvSpPr>
          <p:cNvPr id="2" name="Title 1"/>
          <p:cNvSpPr>
            <a:spLocks noGrp="1"/>
          </p:cNvSpPr>
          <p:nvPr>
            <p:ph type="title"/>
          </p:nvPr>
        </p:nvSpPr>
        <p:spPr>
          <a:xfrm>
            <a:off x="350763" y="191588"/>
            <a:ext cx="6415797" cy="866503"/>
          </a:xfrm>
        </p:spPr>
        <p:txBody>
          <a:bodyPr>
            <a:normAutofit fontScale="90000"/>
          </a:bodyPr>
          <a:lstStyle/>
          <a:p>
            <a:r>
              <a:rPr lang="en-US" b="1" dirty="0"/>
              <a:t>2. Workforce Demographics</a:t>
            </a:r>
            <a:br>
              <a:rPr lang="en-US" b="1" dirty="0"/>
            </a:br>
            <a:endParaRPr lang="en-US" dirty="0"/>
          </a:p>
        </p:txBody>
      </p:sp>
      <p:sp>
        <p:nvSpPr>
          <p:cNvPr id="11" name="Title 1"/>
          <p:cNvSpPr txBox="1">
            <a:spLocks/>
          </p:cNvSpPr>
          <p:nvPr/>
        </p:nvSpPr>
        <p:spPr>
          <a:xfrm>
            <a:off x="182880" y="1358537"/>
            <a:ext cx="5421086" cy="530352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lang="en-US" sz="7200" b="1" dirty="0" smtClean="0">
                <a:solidFill>
                  <a:schemeClr val="tx1"/>
                </a:solidFill>
              </a:rPr>
              <a:t>* Employees</a:t>
            </a:r>
            <a:r>
              <a:rPr lang="en-US" sz="7200" b="1" dirty="0">
                <a:solidFill>
                  <a:schemeClr val="tx1"/>
                </a:solidFill>
              </a:rPr>
              <a:t>: 17,415 across 9 departments and 13 regions</a:t>
            </a:r>
            <a:r>
              <a:rPr lang="en-US" sz="7200" b="1" dirty="0" smtClean="0">
                <a:solidFill>
                  <a:schemeClr val="tx1"/>
                </a:solidFill>
              </a:rPr>
              <a:t>.</a:t>
            </a:r>
          </a:p>
          <a:p>
            <a:pPr>
              <a:lnSpc>
                <a:spcPct val="120000"/>
              </a:lnSpc>
            </a:pPr>
            <a:endParaRPr lang="en-US" sz="7200" b="1" dirty="0">
              <a:solidFill>
                <a:schemeClr val="tx1"/>
              </a:solidFill>
            </a:endParaRPr>
          </a:p>
          <a:p>
            <a:pPr>
              <a:lnSpc>
                <a:spcPct val="120000"/>
              </a:lnSpc>
            </a:pPr>
            <a:r>
              <a:rPr lang="en-US" sz="7200" b="1" dirty="0" smtClean="0">
                <a:solidFill>
                  <a:schemeClr val="tx1"/>
                </a:solidFill>
              </a:rPr>
              <a:t>* Gender</a:t>
            </a:r>
            <a:r>
              <a:rPr lang="en-US" sz="7200" b="1" dirty="0">
                <a:solidFill>
                  <a:schemeClr val="tx1"/>
                </a:solidFill>
              </a:rPr>
              <a:t>: Male (70.7%) vs Female (29.3</a:t>
            </a:r>
            <a:r>
              <a:rPr lang="en-US" sz="7200" b="1" dirty="0" smtClean="0">
                <a:solidFill>
                  <a:schemeClr val="tx1"/>
                </a:solidFill>
              </a:rPr>
              <a:t>%).</a:t>
            </a:r>
          </a:p>
          <a:p>
            <a:pPr>
              <a:lnSpc>
                <a:spcPct val="120000"/>
              </a:lnSpc>
            </a:pPr>
            <a:endParaRPr lang="en-US" sz="7200" b="1" dirty="0" smtClean="0">
              <a:solidFill>
                <a:schemeClr val="tx1"/>
              </a:solidFill>
            </a:endParaRPr>
          </a:p>
          <a:p>
            <a:pPr>
              <a:lnSpc>
                <a:spcPct val="120000"/>
              </a:lnSpc>
            </a:pPr>
            <a:r>
              <a:rPr lang="en-US" sz="7200" b="1" dirty="0" smtClean="0">
                <a:solidFill>
                  <a:schemeClr val="tx1"/>
                </a:solidFill>
              </a:rPr>
              <a:t>* Education</a:t>
            </a:r>
            <a:r>
              <a:rPr lang="en-US" sz="7200" b="1" dirty="0">
                <a:solidFill>
                  <a:schemeClr val="tx1"/>
                </a:solidFill>
              </a:rPr>
              <a:t>: Majority hold Bachelor’s degrees; fewer with Master’s or below secondary level</a:t>
            </a:r>
            <a:r>
              <a:rPr lang="en-US" sz="7200" b="1" dirty="0" smtClean="0">
                <a:solidFill>
                  <a:schemeClr val="tx1"/>
                </a:solidFill>
              </a:rPr>
              <a:t>.</a:t>
            </a:r>
          </a:p>
          <a:p>
            <a:pPr>
              <a:lnSpc>
                <a:spcPct val="120000"/>
              </a:lnSpc>
            </a:pPr>
            <a:endParaRPr lang="en-US" sz="7200" b="1" dirty="0">
              <a:solidFill>
                <a:schemeClr val="tx1"/>
              </a:solidFill>
            </a:endParaRPr>
          </a:p>
          <a:p>
            <a:pPr>
              <a:lnSpc>
                <a:spcPct val="120000"/>
              </a:lnSpc>
            </a:pPr>
            <a:r>
              <a:rPr lang="en-US" sz="7200" b="1" dirty="0" smtClean="0">
                <a:solidFill>
                  <a:schemeClr val="tx1"/>
                </a:solidFill>
              </a:rPr>
              <a:t>* Departments</a:t>
            </a:r>
            <a:r>
              <a:rPr lang="en-US" sz="7200" b="1" dirty="0">
                <a:solidFill>
                  <a:schemeClr val="tx1"/>
                </a:solidFill>
              </a:rPr>
              <a:t>: Sales &amp; Marketing (5,458) and Operations (3,524) employ the most staff</a:t>
            </a:r>
            <a:r>
              <a:rPr lang="en-US" sz="7200" b="1" dirty="0" smtClean="0">
                <a:solidFill>
                  <a:schemeClr val="tx1"/>
                </a:solidFill>
              </a:rPr>
              <a:t>.</a:t>
            </a:r>
          </a:p>
          <a:p>
            <a:pPr>
              <a:lnSpc>
                <a:spcPct val="120000"/>
              </a:lnSpc>
            </a:pPr>
            <a:endParaRPr lang="en-US" sz="7200" b="1" dirty="0">
              <a:solidFill>
                <a:schemeClr val="tx1"/>
              </a:solidFill>
            </a:endParaRPr>
          </a:p>
          <a:p>
            <a:pPr>
              <a:lnSpc>
                <a:spcPct val="120000"/>
              </a:lnSpc>
            </a:pPr>
            <a:r>
              <a:rPr lang="en-US" sz="7200" b="1" dirty="0" smtClean="0">
                <a:solidFill>
                  <a:schemeClr val="tx1"/>
                </a:solidFill>
              </a:rPr>
              <a:t>* Recruitment </a:t>
            </a:r>
            <a:r>
              <a:rPr lang="en-US" sz="7200" b="1" dirty="0">
                <a:solidFill>
                  <a:schemeClr val="tx1"/>
                </a:solidFill>
              </a:rPr>
              <a:t>Channels: Majority through sourcing, fewer through referrals or other channels.</a:t>
            </a:r>
            <a:br>
              <a:rPr lang="en-US" sz="7200" b="1" dirty="0">
                <a:solidFill>
                  <a:schemeClr val="tx1"/>
                </a:solidFill>
              </a:rPr>
            </a:br>
            <a:r>
              <a:rPr lang="en-US" sz="7200" b="1" dirty="0">
                <a:solidFill>
                  <a:schemeClr val="tx1"/>
                </a:solidFill>
              </a:rPr>
              <a:t/>
            </a:r>
            <a:br>
              <a:rPr lang="en-US" sz="7200" b="1" dirty="0">
                <a:solidFill>
                  <a:schemeClr val="tx1"/>
                </a:solidFill>
              </a:rPr>
            </a:br>
            <a:r>
              <a:rPr lang="en-US" sz="7200" b="1" dirty="0">
                <a:solidFill>
                  <a:schemeClr val="tx1"/>
                </a:solidFill>
              </a:rPr>
              <a:t>👉 The workforce is male-dominated and concentrated in a few departments, showing potential gaps in diversity and talent spread.</a:t>
            </a:r>
          </a:p>
          <a:p>
            <a:pPr>
              <a:lnSpc>
                <a:spcPct val="120000"/>
              </a:lnSpc>
            </a:pPr>
            <a:r>
              <a:rPr lang="en-US" b="1" dirty="0" smtClean="0"/>
              <a:t/>
            </a:r>
            <a:br>
              <a:rPr lang="en-US" b="1" dirty="0" smtClean="0"/>
            </a:br>
            <a:endParaRPr lang="en-US" dirty="0"/>
          </a:p>
        </p:txBody>
      </p:sp>
    </p:spTree>
    <p:extLst>
      <p:ext uri="{BB962C8B-B14F-4D97-AF65-F5344CB8AC3E}">
        <p14:creationId xmlns:p14="http://schemas.microsoft.com/office/powerpoint/2010/main" val="18682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754"/>
          </a:xfrm>
        </p:spPr>
        <p:txBody>
          <a:bodyPr>
            <a:normAutofit fontScale="90000"/>
          </a:bodyPr>
          <a:lstStyle/>
          <a:p>
            <a:r>
              <a:rPr lang="en-US" b="1" dirty="0"/>
              <a:t>3. KPI &amp; Performance Insights</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6698" y="3605349"/>
            <a:ext cx="6505302" cy="3252651"/>
          </a:xfrm>
        </p:spPr>
      </p:pic>
      <p:sp>
        <p:nvSpPr>
          <p:cNvPr id="5" name="Title 1"/>
          <p:cNvSpPr txBox="1">
            <a:spLocks/>
          </p:cNvSpPr>
          <p:nvPr/>
        </p:nvSpPr>
        <p:spPr>
          <a:xfrm>
            <a:off x="281093" y="1645920"/>
            <a:ext cx="5283684" cy="52120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lang="en-US" sz="1700" dirty="0" smtClean="0">
                <a:solidFill>
                  <a:schemeClr val="tx1"/>
                </a:solidFill>
              </a:rPr>
              <a:t>* Age</a:t>
            </a:r>
            <a:r>
              <a:rPr lang="en-US" sz="1700" dirty="0">
                <a:solidFill>
                  <a:schemeClr val="tx1"/>
                </a:solidFill>
              </a:rPr>
              <a:t>: Mid-career employees achieve the most KPIs (62.9%), while early-career employees perform lowest (58.3</a:t>
            </a:r>
            <a:r>
              <a:rPr lang="en-US" sz="1700" dirty="0" smtClean="0">
                <a:solidFill>
                  <a:schemeClr val="tx1"/>
                </a:solidFill>
              </a:rPr>
              <a:t>%).</a:t>
            </a:r>
          </a:p>
          <a:p>
            <a:pPr marL="571500" indent="-571500">
              <a:lnSpc>
                <a:spcPct val="120000"/>
              </a:lnSpc>
              <a:buFont typeface="Arial" panose="020B0604020202020204" pitchFamily="34" charset="0"/>
              <a:buChar char="•"/>
            </a:pPr>
            <a:endParaRPr lang="en-US" sz="1700" dirty="0" smtClean="0">
              <a:solidFill>
                <a:schemeClr val="tx1"/>
              </a:solidFill>
            </a:endParaRPr>
          </a:p>
          <a:p>
            <a:pPr>
              <a:lnSpc>
                <a:spcPct val="120000"/>
              </a:lnSpc>
            </a:pPr>
            <a:r>
              <a:rPr lang="en-US" sz="1700" dirty="0" smtClean="0">
                <a:solidFill>
                  <a:schemeClr val="tx1"/>
                </a:solidFill>
              </a:rPr>
              <a:t>* Gender</a:t>
            </a:r>
            <a:r>
              <a:rPr lang="en-US" sz="1700" dirty="0">
                <a:solidFill>
                  <a:schemeClr val="tx1"/>
                </a:solidFill>
              </a:rPr>
              <a:t>: Male employees perform slightly better (65.4%) than female employees (61.1</a:t>
            </a:r>
            <a:r>
              <a:rPr lang="en-US" sz="1700" dirty="0" smtClean="0">
                <a:solidFill>
                  <a:schemeClr val="tx1"/>
                </a:solidFill>
              </a:rPr>
              <a:t>%).</a:t>
            </a:r>
          </a:p>
          <a:p>
            <a:pPr marL="571500" indent="-571500">
              <a:lnSpc>
                <a:spcPct val="120000"/>
              </a:lnSpc>
              <a:buFont typeface="Arial" panose="020B0604020202020204" pitchFamily="34" charset="0"/>
              <a:buChar char="•"/>
            </a:pPr>
            <a:endParaRPr lang="en-US" sz="1700" dirty="0" smtClean="0">
              <a:solidFill>
                <a:schemeClr val="tx1"/>
              </a:solidFill>
            </a:endParaRPr>
          </a:p>
          <a:p>
            <a:pPr>
              <a:lnSpc>
                <a:spcPct val="120000"/>
              </a:lnSpc>
            </a:pPr>
            <a:r>
              <a:rPr lang="en-US" sz="1700" dirty="0" smtClean="0">
                <a:solidFill>
                  <a:schemeClr val="tx1"/>
                </a:solidFill>
              </a:rPr>
              <a:t>* Education</a:t>
            </a:r>
            <a:r>
              <a:rPr lang="en-US" sz="1700" dirty="0">
                <a:solidFill>
                  <a:schemeClr val="tx1"/>
                </a:solidFill>
              </a:rPr>
              <a:t>: Master’s holders achieve higher KPIs (66.3%) than Bachelors (55.8</a:t>
            </a:r>
            <a:r>
              <a:rPr lang="en-US" sz="1700" dirty="0" smtClean="0">
                <a:solidFill>
                  <a:schemeClr val="tx1"/>
                </a:solidFill>
              </a:rPr>
              <a:t>%).</a:t>
            </a:r>
          </a:p>
          <a:p>
            <a:pPr marL="571500" indent="-571500">
              <a:lnSpc>
                <a:spcPct val="120000"/>
              </a:lnSpc>
              <a:buFont typeface="Arial" panose="020B0604020202020204" pitchFamily="34" charset="0"/>
              <a:buChar char="•"/>
            </a:pPr>
            <a:endParaRPr lang="en-US" sz="1700" dirty="0" smtClean="0">
              <a:solidFill>
                <a:schemeClr val="tx1"/>
              </a:solidFill>
            </a:endParaRPr>
          </a:p>
          <a:p>
            <a:pPr>
              <a:lnSpc>
                <a:spcPct val="120000"/>
              </a:lnSpc>
            </a:pPr>
            <a:r>
              <a:rPr lang="en-US" sz="1700" dirty="0" smtClean="0">
                <a:solidFill>
                  <a:schemeClr val="tx1"/>
                </a:solidFill>
              </a:rPr>
              <a:t>* Service </a:t>
            </a:r>
            <a:r>
              <a:rPr lang="en-US" sz="1700" dirty="0">
                <a:solidFill>
                  <a:schemeClr val="tx1"/>
                </a:solidFill>
              </a:rPr>
              <a:t>Length: Longer tenure correlates with stronger performance, though statistical testing shows it is not a significant factor</a:t>
            </a:r>
            <a:r>
              <a:rPr lang="en-US" sz="1700" dirty="0" smtClean="0">
                <a:solidFill>
                  <a:schemeClr val="tx1"/>
                </a:solidFill>
              </a:rPr>
              <a:t>.</a:t>
            </a:r>
          </a:p>
          <a:p>
            <a:pPr marL="571500" indent="-571500">
              <a:lnSpc>
                <a:spcPct val="120000"/>
              </a:lnSpc>
              <a:buFont typeface="Arial" panose="020B0604020202020204" pitchFamily="34" charset="0"/>
              <a:buChar char="•"/>
            </a:pPr>
            <a:endParaRPr lang="en-US" sz="1700" dirty="0" smtClean="0">
              <a:solidFill>
                <a:schemeClr val="tx1"/>
              </a:solidFill>
            </a:endParaRPr>
          </a:p>
          <a:p>
            <a:pPr>
              <a:lnSpc>
                <a:spcPct val="120000"/>
              </a:lnSpc>
            </a:pPr>
            <a:r>
              <a:rPr lang="en-US" sz="1700" dirty="0" smtClean="0">
                <a:solidFill>
                  <a:schemeClr val="tx1"/>
                </a:solidFill>
              </a:rPr>
              <a:t>* Awards</a:t>
            </a:r>
            <a:r>
              <a:rPr lang="en-US" sz="1700" dirty="0">
                <a:solidFill>
                  <a:schemeClr val="tx1"/>
                </a:solidFill>
              </a:rPr>
              <a:t>: Employees with awards achieve more KPIs (68.6%) compared to those without</a:t>
            </a:r>
            <a:r>
              <a:rPr lang="en-US" sz="1700" dirty="0" smtClean="0">
                <a:solidFill>
                  <a:schemeClr val="tx1"/>
                </a:solidFill>
              </a:rPr>
              <a:t>.</a:t>
            </a:r>
          </a:p>
          <a:p>
            <a:pPr marL="571500" indent="-571500">
              <a:lnSpc>
                <a:spcPct val="120000"/>
              </a:lnSpc>
              <a:buFont typeface="Arial" panose="020B0604020202020204" pitchFamily="34" charset="0"/>
              <a:buChar char="•"/>
            </a:pPr>
            <a:endParaRPr lang="en-US" sz="1700" dirty="0" smtClean="0">
              <a:solidFill>
                <a:schemeClr val="tx1"/>
              </a:solidFill>
            </a:endParaRPr>
          </a:p>
          <a:p>
            <a:pPr>
              <a:lnSpc>
                <a:spcPct val="120000"/>
              </a:lnSpc>
            </a:pPr>
            <a:r>
              <a:rPr lang="en-US" sz="1700" dirty="0" smtClean="0">
                <a:solidFill>
                  <a:schemeClr val="tx1"/>
                </a:solidFill>
              </a:rPr>
              <a:t>* Training </a:t>
            </a:r>
            <a:r>
              <a:rPr lang="en-US" sz="1700" dirty="0">
                <a:solidFill>
                  <a:schemeClr val="tx1"/>
                </a:solidFill>
              </a:rPr>
              <a:t>Score: Higher training scores are linked with higher KPI achievement.</a:t>
            </a:r>
          </a:p>
          <a:p>
            <a:r>
              <a:rPr lang="en-US" sz="1700" b="1" dirty="0" smtClean="0"/>
              <a:t/>
            </a:r>
            <a:br>
              <a:rPr lang="en-US" sz="1700" b="1" dirty="0" smtClean="0"/>
            </a:br>
            <a:endParaRPr lang="en-US" sz="1700" dirty="0"/>
          </a:p>
        </p:txBody>
      </p:sp>
    </p:spTree>
    <p:extLst>
      <p:ext uri="{BB962C8B-B14F-4D97-AF65-F5344CB8AC3E}">
        <p14:creationId xmlns:p14="http://schemas.microsoft.com/office/powerpoint/2010/main" val="229376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55" y="259079"/>
            <a:ext cx="8293582" cy="840377"/>
          </a:xfrm>
        </p:spPr>
        <p:txBody>
          <a:bodyPr>
            <a:normAutofit fontScale="90000"/>
          </a:bodyPr>
          <a:lstStyle/>
          <a:p>
            <a:r>
              <a:rPr lang="en-US" b="1" dirty="0" smtClean="0"/>
              <a:t>                      4</a:t>
            </a:r>
            <a:r>
              <a:rPr lang="en-US" b="1" dirty="0"/>
              <a:t>. Hypothesis Testing</a:t>
            </a:r>
            <a:br>
              <a:rPr lang="en-US" b="1" dirty="0"/>
            </a:br>
            <a:endParaRPr lang="en-US" dirty="0"/>
          </a:p>
        </p:txBody>
      </p:sp>
      <p:sp>
        <p:nvSpPr>
          <p:cNvPr id="3" name="Content Placeholder 2"/>
          <p:cNvSpPr>
            <a:spLocks noGrp="1"/>
          </p:cNvSpPr>
          <p:nvPr>
            <p:ph sz="half" idx="1"/>
          </p:nvPr>
        </p:nvSpPr>
        <p:spPr>
          <a:xfrm>
            <a:off x="380156" y="1371600"/>
            <a:ext cx="4481214" cy="4859383"/>
          </a:xfrm>
        </p:spPr>
        <p:txBody>
          <a:bodyPr>
            <a:normAutofit fontScale="92500"/>
          </a:bodyPr>
          <a:lstStyle/>
          <a:p>
            <a:r>
              <a:rPr lang="en-US" sz="2000" b="1" dirty="0">
                <a:solidFill>
                  <a:schemeClr val="accent1"/>
                </a:solidFill>
              </a:rPr>
              <a:t>1. Length of Service influences KPI </a:t>
            </a:r>
            <a:r>
              <a:rPr lang="en-US" sz="2000" b="1" dirty="0" smtClean="0">
                <a:solidFill>
                  <a:schemeClr val="accent1"/>
                </a:solidFill>
              </a:rPr>
              <a:t>Achievement</a:t>
            </a:r>
            <a:r>
              <a:rPr lang="en-US" b="1" dirty="0" smtClean="0">
                <a:solidFill>
                  <a:schemeClr val="accent1"/>
                </a:solidFill>
              </a:rPr>
              <a:t>:</a:t>
            </a:r>
            <a:endParaRPr lang="en-US" b="1" dirty="0"/>
          </a:p>
          <a:p>
            <a:pPr marL="0" indent="0">
              <a:buNone/>
            </a:pPr>
            <a:r>
              <a:rPr lang="en-US" dirty="0" smtClean="0"/>
              <a:t>  </a:t>
            </a:r>
            <a:r>
              <a:rPr lang="en-US" dirty="0"/>
              <a:t>- </a:t>
            </a:r>
            <a:r>
              <a:rPr lang="en-US" b="1" dirty="0"/>
              <a:t>Chi-Square result: </a:t>
            </a:r>
            <a:r>
              <a:rPr lang="en-US" dirty="0"/>
              <a:t>Not statistically significant.</a:t>
            </a:r>
            <a:br>
              <a:rPr lang="en-US" dirty="0"/>
            </a:br>
            <a:r>
              <a:rPr lang="en-US" dirty="0" smtClean="0"/>
              <a:t> </a:t>
            </a:r>
            <a:r>
              <a:rPr lang="en-US" dirty="0"/>
              <a:t>-</a:t>
            </a:r>
            <a:r>
              <a:rPr lang="en-US" b="1" dirty="0"/>
              <a:t> Interpretation</a:t>
            </a:r>
            <a:r>
              <a:rPr lang="en-US" dirty="0"/>
              <a:t>: While longer tenure employees perform better visually, length of service alone does not guarantee KPI achievement.</a:t>
            </a:r>
            <a:br>
              <a:rPr lang="en-US" dirty="0"/>
            </a:br>
            <a:endParaRPr lang="en-US" dirty="0" smtClean="0"/>
          </a:p>
          <a:p>
            <a:pPr marL="0" indent="0">
              <a:buNone/>
            </a:pPr>
            <a:r>
              <a:rPr lang="en-US" dirty="0"/>
              <a:t/>
            </a:r>
            <a:br>
              <a:rPr lang="en-US" dirty="0"/>
            </a:br>
            <a:r>
              <a:rPr lang="en-US" sz="2000" b="1" dirty="0">
                <a:solidFill>
                  <a:schemeClr val="accent1"/>
                </a:solidFill>
              </a:rPr>
              <a:t>2. Awards influence KPI </a:t>
            </a:r>
            <a:r>
              <a:rPr lang="en-US" sz="2000" b="1" dirty="0" smtClean="0">
                <a:solidFill>
                  <a:schemeClr val="accent1"/>
                </a:solidFill>
              </a:rPr>
              <a:t>Achievement</a:t>
            </a:r>
            <a:r>
              <a:rPr lang="en-US" dirty="0" smtClean="0"/>
              <a:t/>
            </a:r>
            <a:br>
              <a:rPr lang="en-US" dirty="0" smtClean="0"/>
            </a:br>
            <a:r>
              <a:rPr lang="en-US" dirty="0" smtClean="0"/>
              <a:t>  </a:t>
            </a:r>
            <a:r>
              <a:rPr lang="en-US" dirty="0"/>
              <a:t>- Chi-Square p &lt; 0.001 → significant.</a:t>
            </a:r>
            <a:br>
              <a:rPr lang="en-US" dirty="0"/>
            </a:br>
            <a:r>
              <a:rPr lang="en-US" dirty="0" smtClean="0"/>
              <a:t>  </a:t>
            </a:r>
            <a:r>
              <a:rPr lang="en-US" dirty="0"/>
              <a:t>- </a:t>
            </a:r>
            <a:r>
              <a:rPr lang="en-US" sz="1900" b="1" dirty="0"/>
              <a:t>Interpretation</a:t>
            </a:r>
            <a:r>
              <a:rPr lang="en-US" b="1" dirty="0"/>
              <a:t>: </a:t>
            </a:r>
            <a:r>
              <a:rPr lang="en-US" dirty="0"/>
              <a:t>Recognition and awards strongly drive better KPI performance, confirming the motivational effect.</a:t>
            </a:r>
            <a:br>
              <a:rPr lang="en-US" dirty="0"/>
            </a:br>
            <a:endParaRPr lang="en-US" dirty="0"/>
          </a:p>
          <a:p>
            <a:endParaRPr lang="en-US" dirty="0"/>
          </a:p>
        </p:txBody>
      </p:sp>
      <p:sp>
        <p:nvSpPr>
          <p:cNvPr id="4" name="Content Placeholder 3"/>
          <p:cNvSpPr>
            <a:spLocks noGrp="1"/>
          </p:cNvSpPr>
          <p:nvPr>
            <p:ph sz="half" idx="2"/>
          </p:nvPr>
        </p:nvSpPr>
        <p:spPr>
          <a:xfrm>
            <a:off x="5089970" y="1489167"/>
            <a:ext cx="4393664" cy="4741816"/>
          </a:xfrm>
        </p:spPr>
        <p:txBody>
          <a:bodyPr>
            <a:normAutofit fontScale="92500"/>
          </a:bodyPr>
          <a:lstStyle/>
          <a:p>
            <a:r>
              <a:rPr lang="en-US" b="1" dirty="0">
                <a:solidFill>
                  <a:schemeClr val="accent1"/>
                </a:solidFill>
              </a:rPr>
              <a:t>3. Recruitment Channel influences KPI </a:t>
            </a:r>
            <a:r>
              <a:rPr lang="en-US" b="1" dirty="0" smtClean="0">
                <a:solidFill>
                  <a:schemeClr val="accent1"/>
                </a:solidFill>
              </a:rPr>
              <a:t>Achievement</a:t>
            </a:r>
            <a:endParaRPr lang="en-US" dirty="0"/>
          </a:p>
          <a:p>
            <a:pPr marL="0" indent="0">
              <a:buNone/>
            </a:pPr>
            <a:r>
              <a:rPr lang="en-US" dirty="0" smtClean="0"/>
              <a:t>  </a:t>
            </a:r>
            <a:r>
              <a:rPr lang="en-US" dirty="0"/>
              <a:t>- Chi-Square p &lt; 0.001 → significant.</a:t>
            </a:r>
            <a:br>
              <a:rPr lang="en-US" dirty="0"/>
            </a:br>
            <a:r>
              <a:rPr lang="en-US" dirty="0"/>
              <a:t> </a:t>
            </a:r>
            <a:r>
              <a:rPr lang="en-US" dirty="0" smtClean="0"/>
              <a:t> </a:t>
            </a:r>
            <a:r>
              <a:rPr lang="en-US" dirty="0"/>
              <a:t>- </a:t>
            </a:r>
            <a:r>
              <a:rPr lang="en-US" b="1" dirty="0"/>
              <a:t>Interpretation: </a:t>
            </a:r>
            <a:r>
              <a:rPr lang="en-US" dirty="0"/>
              <a:t>Employees recruited via different channels perform differently; some channels deliver higher-quality hires.</a:t>
            </a:r>
            <a:br>
              <a:rPr lang="en-US" dirty="0"/>
            </a:br>
            <a:endParaRPr lang="en-US" dirty="0" smtClean="0"/>
          </a:p>
          <a:p>
            <a:pPr marL="0" indent="0">
              <a:buNone/>
            </a:pPr>
            <a:r>
              <a:rPr lang="en-US" dirty="0"/>
              <a:t/>
            </a:r>
            <a:br>
              <a:rPr lang="en-US" dirty="0"/>
            </a:br>
            <a:r>
              <a:rPr lang="en-US" dirty="0">
                <a:solidFill>
                  <a:schemeClr val="accent1"/>
                </a:solidFill>
              </a:rPr>
              <a:t>4</a:t>
            </a:r>
            <a:r>
              <a:rPr lang="en-US" dirty="0"/>
              <a:t>. </a:t>
            </a:r>
            <a:r>
              <a:rPr lang="en-US" b="1" dirty="0">
                <a:solidFill>
                  <a:schemeClr val="accent1"/>
                </a:solidFill>
              </a:rPr>
              <a:t>Training Score influences KPI Achievement</a:t>
            </a:r>
            <a:r>
              <a:rPr lang="en-US" dirty="0"/>
              <a:t/>
            </a:r>
            <a:br>
              <a:rPr lang="en-US" dirty="0"/>
            </a:br>
            <a:r>
              <a:rPr lang="en-US" dirty="0"/>
              <a:t>   - </a:t>
            </a:r>
            <a:r>
              <a:rPr lang="en-US" b="1" dirty="0"/>
              <a:t>Regression: </a:t>
            </a:r>
            <a:r>
              <a:rPr lang="en-US" dirty="0"/>
              <a:t>p &lt; 0.001 but R² = 0.005 (very low).</a:t>
            </a:r>
            <a:br>
              <a:rPr lang="en-US" dirty="0"/>
            </a:br>
            <a:r>
              <a:rPr lang="en-US" dirty="0"/>
              <a:t>   - </a:t>
            </a:r>
            <a:r>
              <a:rPr lang="en-US" b="1" dirty="0"/>
              <a:t>Interpretation: </a:t>
            </a:r>
            <a:r>
              <a:rPr lang="en-US" dirty="0"/>
              <a:t>Training scores significantly affect KPI performance, but they only explain a small share of the overall variation.</a:t>
            </a:r>
          </a:p>
        </p:txBody>
      </p:sp>
    </p:spTree>
    <p:extLst>
      <p:ext uri="{BB962C8B-B14F-4D97-AF65-F5344CB8AC3E}">
        <p14:creationId xmlns:p14="http://schemas.microsoft.com/office/powerpoint/2010/main" val="408729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126274"/>
            <a:ext cx="8596668" cy="853440"/>
          </a:xfrm>
        </p:spPr>
        <p:txBody>
          <a:bodyPr>
            <a:normAutofit fontScale="90000"/>
          </a:bodyPr>
          <a:lstStyle/>
          <a:p>
            <a:r>
              <a:rPr lang="en-US" dirty="0" smtClean="0"/>
              <a:t>                  5. </a:t>
            </a:r>
            <a:r>
              <a:rPr lang="en-US" sz="4400" b="1" dirty="0" smtClean="0"/>
              <a:t>Recommendations</a:t>
            </a:r>
            <a:r>
              <a:rPr lang="en-US" dirty="0"/>
              <a:t/>
            </a:r>
            <a:br>
              <a:rPr lang="en-US" dirty="0"/>
            </a:br>
            <a:endParaRPr lang="en-US" dirty="0"/>
          </a:p>
        </p:txBody>
      </p:sp>
      <p:sp>
        <p:nvSpPr>
          <p:cNvPr id="3" name="Content Placeholder 2"/>
          <p:cNvSpPr>
            <a:spLocks noGrp="1"/>
          </p:cNvSpPr>
          <p:nvPr>
            <p:ph sz="half" idx="1"/>
          </p:nvPr>
        </p:nvSpPr>
        <p:spPr>
          <a:xfrm>
            <a:off x="300446" y="1188720"/>
            <a:ext cx="4560923" cy="5551714"/>
          </a:xfrm>
        </p:spPr>
        <p:txBody>
          <a:bodyPr>
            <a:normAutofit fontScale="25000" lnSpcReduction="20000"/>
          </a:bodyPr>
          <a:lstStyle/>
          <a:p>
            <a:pPr>
              <a:lnSpc>
                <a:spcPct val="120000"/>
              </a:lnSpc>
            </a:pPr>
            <a:r>
              <a:rPr lang="en-US" sz="6800" b="1" dirty="0">
                <a:solidFill>
                  <a:schemeClr val="accent1"/>
                </a:solidFill>
              </a:rPr>
              <a:t>1. Strengthen Recognition </a:t>
            </a:r>
            <a:r>
              <a:rPr lang="en-US" sz="6800" b="1" dirty="0" smtClean="0">
                <a:solidFill>
                  <a:schemeClr val="accent1"/>
                </a:solidFill>
              </a:rPr>
              <a:t>Programs</a:t>
            </a:r>
            <a:endParaRPr lang="en-US" sz="6800" b="1" dirty="0"/>
          </a:p>
          <a:p>
            <a:pPr marL="0" indent="0">
              <a:lnSpc>
                <a:spcPct val="120000"/>
              </a:lnSpc>
              <a:buNone/>
            </a:pPr>
            <a:r>
              <a:rPr lang="en-US" sz="6800" dirty="0" smtClean="0"/>
              <a:t>  </a:t>
            </a:r>
            <a:r>
              <a:rPr lang="en-US" sz="6800" dirty="0"/>
              <a:t>- Expand awards beyond </a:t>
            </a:r>
            <a:r>
              <a:rPr lang="en-US" sz="6800" dirty="0" smtClean="0"/>
              <a:t>annual ceremonies </a:t>
            </a:r>
            <a:r>
              <a:rPr lang="en-US" sz="6800" dirty="0"/>
              <a:t>into quarterly/monthly recognitions</a:t>
            </a:r>
            <a:r>
              <a:rPr lang="en-US" sz="6800" dirty="0" smtClean="0"/>
              <a:t>.</a:t>
            </a:r>
            <a:endParaRPr lang="en-US" sz="6800" dirty="0"/>
          </a:p>
          <a:p>
            <a:pPr marL="0" indent="0">
              <a:lnSpc>
                <a:spcPct val="120000"/>
              </a:lnSpc>
              <a:buNone/>
            </a:pPr>
            <a:r>
              <a:rPr lang="en-US" sz="6800" dirty="0" smtClean="0"/>
              <a:t>  </a:t>
            </a:r>
            <a:r>
              <a:rPr lang="en-US" sz="6800" dirty="0"/>
              <a:t>- Tie recognition to measurable KPI improvements to boost motivation</a:t>
            </a:r>
            <a:r>
              <a:rPr lang="en-US" sz="6800" dirty="0" smtClean="0"/>
              <a:t>.</a:t>
            </a:r>
            <a:r>
              <a:rPr lang="en-US" sz="6800" dirty="0"/>
              <a:t/>
            </a:r>
            <a:br>
              <a:rPr lang="en-US" sz="6800" dirty="0"/>
            </a:br>
            <a:r>
              <a:rPr lang="en-US" sz="6800" b="1" dirty="0">
                <a:solidFill>
                  <a:schemeClr val="accent1"/>
                </a:solidFill>
              </a:rPr>
              <a:t>2. Enhance Training Programs</a:t>
            </a:r>
            <a:r>
              <a:rPr lang="en-US" sz="6800" dirty="0"/>
              <a:t/>
            </a:r>
            <a:br>
              <a:rPr lang="en-US" sz="6800" dirty="0"/>
            </a:br>
            <a:r>
              <a:rPr lang="en-US" sz="6800" dirty="0"/>
              <a:t> </a:t>
            </a:r>
            <a:r>
              <a:rPr lang="en-US" sz="6800" dirty="0" smtClean="0"/>
              <a:t> </a:t>
            </a:r>
            <a:r>
              <a:rPr lang="en-US" sz="6800" dirty="0"/>
              <a:t>- Focus on early-career and bachelor’s-level employees, who perform below average.</a:t>
            </a:r>
            <a:br>
              <a:rPr lang="en-US" sz="6800" dirty="0"/>
            </a:br>
            <a:r>
              <a:rPr lang="en-US" sz="6800" dirty="0"/>
              <a:t>  </a:t>
            </a:r>
            <a:r>
              <a:rPr lang="en-US" sz="6800" dirty="0" smtClean="0"/>
              <a:t>- </a:t>
            </a:r>
            <a:r>
              <a:rPr lang="en-US" sz="6800" dirty="0"/>
              <a:t>Introduce personalized learning paths and KPI-linked skill development.</a:t>
            </a:r>
            <a:br>
              <a:rPr lang="en-US" sz="6800" dirty="0"/>
            </a:br>
            <a:r>
              <a:rPr lang="en-US" sz="6800" dirty="0"/>
              <a:t> </a:t>
            </a:r>
            <a:r>
              <a:rPr lang="en-US" sz="6800" dirty="0" smtClean="0"/>
              <a:t> </a:t>
            </a:r>
            <a:r>
              <a:rPr lang="en-US" sz="6800" dirty="0"/>
              <a:t>- Use training effectiveness evaluations to refine programs</a:t>
            </a:r>
            <a:r>
              <a:rPr lang="en-US" sz="6800" dirty="0" smtClean="0"/>
              <a:t>.</a:t>
            </a:r>
          </a:p>
          <a:p>
            <a:pPr marL="0" indent="0">
              <a:lnSpc>
                <a:spcPct val="120000"/>
              </a:lnSpc>
              <a:buNone/>
            </a:pPr>
            <a:r>
              <a:rPr lang="en-US" sz="6800" b="1" dirty="0">
                <a:solidFill>
                  <a:schemeClr val="accent1"/>
                </a:solidFill>
              </a:rPr>
              <a:t>3</a:t>
            </a:r>
            <a:r>
              <a:rPr lang="en-US" sz="6800" b="1" dirty="0" smtClean="0">
                <a:solidFill>
                  <a:schemeClr val="accent1"/>
                </a:solidFill>
              </a:rPr>
              <a:t>. Promote </a:t>
            </a:r>
            <a:r>
              <a:rPr lang="en-US" sz="6800" b="1" dirty="0">
                <a:solidFill>
                  <a:schemeClr val="accent1"/>
                </a:solidFill>
              </a:rPr>
              <a:t>Gender Diversity</a:t>
            </a:r>
            <a:r>
              <a:rPr lang="en-US" sz="6800" dirty="0"/>
              <a:t/>
            </a:r>
            <a:br>
              <a:rPr lang="en-US" sz="6800" dirty="0"/>
            </a:br>
            <a:r>
              <a:rPr lang="en-US" sz="6800" dirty="0"/>
              <a:t>   - Launch initiatives to attract and retain more female employees.</a:t>
            </a:r>
            <a:br>
              <a:rPr lang="en-US" sz="6800" dirty="0"/>
            </a:br>
            <a:r>
              <a:rPr lang="en-US" sz="6800" dirty="0"/>
              <a:t>   - Offer mentorship programs and leadership pipelines to balance performance outcomes.</a:t>
            </a:r>
            <a:br>
              <a:rPr lang="en-US" sz="6800" dirty="0"/>
            </a:br>
            <a:endParaRPr lang="en-US" sz="6800" dirty="0"/>
          </a:p>
          <a:p>
            <a:pPr marL="0" indent="0">
              <a:buNone/>
            </a:pPr>
            <a:r>
              <a:rPr lang="en-US" dirty="0"/>
              <a:t/>
            </a:r>
            <a:br>
              <a:rPr lang="en-US" dirty="0"/>
            </a:br>
            <a:r>
              <a:rPr lang="en-US" dirty="0"/>
              <a:t/>
            </a:r>
            <a:br>
              <a:rPr lang="en-US" dirty="0"/>
            </a:br>
            <a:endParaRPr lang="en-US" dirty="0"/>
          </a:p>
          <a:p>
            <a:pPr marL="0" indent="0">
              <a:buNone/>
            </a:pPr>
            <a:endParaRPr lang="en-US" dirty="0"/>
          </a:p>
        </p:txBody>
      </p:sp>
      <p:sp>
        <p:nvSpPr>
          <p:cNvPr id="4" name="Content Placeholder 3"/>
          <p:cNvSpPr>
            <a:spLocks noGrp="1"/>
          </p:cNvSpPr>
          <p:nvPr>
            <p:ph sz="half" idx="2"/>
          </p:nvPr>
        </p:nvSpPr>
        <p:spPr>
          <a:xfrm>
            <a:off x="5089969" y="1188720"/>
            <a:ext cx="4432853" cy="5434149"/>
          </a:xfrm>
        </p:spPr>
        <p:txBody>
          <a:bodyPr>
            <a:normAutofit fontScale="25000" lnSpcReduction="20000"/>
          </a:bodyPr>
          <a:lstStyle/>
          <a:p>
            <a:pPr>
              <a:lnSpc>
                <a:spcPct val="120000"/>
              </a:lnSpc>
            </a:pPr>
            <a:r>
              <a:rPr lang="en-US" sz="6800" b="1" dirty="0">
                <a:solidFill>
                  <a:schemeClr val="accent1"/>
                </a:solidFill>
              </a:rPr>
              <a:t>4</a:t>
            </a:r>
            <a:r>
              <a:rPr lang="en-US" sz="6800" b="1" dirty="0" smtClean="0">
                <a:solidFill>
                  <a:schemeClr val="accent1"/>
                </a:solidFill>
              </a:rPr>
              <a:t>. </a:t>
            </a:r>
            <a:r>
              <a:rPr lang="en-US" sz="6800" b="1" dirty="0">
                <a:solidFill>
                  <a:schemeClr val="accent1"/>
                </a:solidFill>
              </a:rPr>
              <a:t>Refine Recruitment </a:t>
            </a:r>
            <a:r>
              <a:rPr lang="en-US" sz="6800" b="1" dirty="0" smtClean="0">
                <a:solidFill>
                  <a:schemeClr val="accent1"/>
                </a:solidFill>
              </a:rPr>
              <a:t>Strategy</a:t>
            </a:r>
            <a:endParaRPr lang="en-US" sz="6800" b="1" dirty="0"/>
          </a:p>
          <a:p>
            <a:pPr marL="0" indent="0">
              <a:lnSpc>
                <a:spcPct val="120000"/>
              </a:lnSpc>
              <a:buNone/>
            </a:pPr>
            <a:r>
              <a:rPr lang="en-US" sz="6800" dirty="0" smtClean="0"/>
              <a:t> </a:t>
            </a:r>
            <a:r>
              <a:rPr lang="en-US" sz="6800" dirty="0"/>
              <a:t>- Analyze performance by recruitment channel to prioritize the most effective sources.</a:t>
            </a:r>
            <a:br>
              <a:rPr lang="en-US" sz="6800" dirty="0"/>
            </a:br>
            <a:r>
              <a:rPr lang="en-US" sz="6800" dirty="0" smtClean="0"/>
              <a:t> </a:t>
            </a:r>
            <a:r>
              <a:rPr lang="en-US" sz="6800" dirty="0"/>
              <a:t>- Expand beyond referrals and sourcing to attract a more diverse and high-performing talent pool</a:t>
            </a:r>
            <a:r>
              <a:rPr lang="en-US" sz="6800" dirty="0" smtClean="0"/>
              <a:t>.</a:t>
            </a:r>
          </a:p>
          <a:p>
            <a:pPr marL="0" indent="0">
              <a:lnSpc>
                <a:spcPct val="120000"/>
              </a:lnSpc>
              <a:buNone/>
            </a:pPr>
            <a:endParaRPr lang="en-US" sz="6800" dirty="0"/>
          </a:p>
          <a:p>
            <a:pPr>
              <a:lnSpc>
                <a:spcPct val="120000"/>
              </a:lnSpc>
            </a:pPr>
            <a:r>
              <a:rPr lang="en-US" sz="6800" b="1" dirty="0">
                <a:solidFill>
                  <a:schemeClr val="accent1"/>
                </a:solidFill>
              </a:rPr>
              <a:t>5. Monitor KPI Drivers </a:t>
            </a:r>
            <a:r>
              <a:rPr lang="en-US" sz="6800" b="1" dirty="0" smtClean="0">
                <a:solidFill>
                  <a:schemeClr val="accent1"/>
                </a:solidFill>
              </a:rPr>
              <a:t>Continuously</a:t>
            </a:r>
            <a:endParaRPr lang="en-US" sz="6800" b="1" dirty="0">
              <a:solidFill>
                <a:schemeClr val="accent1"/>
              </a:solidFill>
            </a:endParaRPr>
          </a:p>
          <a:p>
            <a:pPr marL="0" indent="0">
              <a:lnSpc>
                <a:spcPct val="120000"/>
              </a:lnSpc>
              <a:buNone/>
            </a:pPr>
            <a:r>
              <a:rPr lang="en-US" sz="6800" dirty="0" smtClean="0"/>
              <a:t> </a:t>
            </a:r>
            <a:r>
              <a:rPr lang="en-US" sz="6800" dirty="0"/>
              <a:t>- Use Power BI dashboards for ongoing tracking of KPI performance by demographics, recruitment, awards, and training.</a:t>
            </a:r>
            <a:br>
              <a:rPr lang="en-US" sz="6800" dirty="0"/>
            </a:br>
            <a:r>
              <a:rPr lang="en-US" sz="6800" dirty="0"/>
              <a:t>   - Combine HR data with employee engagement surveys for deeper insight.</a:t>
            </a:r>
          </a:p>
          <a:p>
            <a:endParaRPr lang="en-US" dirty="0"/>
          </a:p>
        </p:txBody>
      </p:sp>
    </p:spTree>
    <p:extLst>
      <p:ext uri="{BB962C8B-B14F-4D97-AF65-F5344CB8AC3E}">
        <p14:creationId xmlns:p14="http://schemas.microsoft.com/office/powerpoint/2010/main" val="315320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88" y="870858"/>
            <a:ext cx="8596668" cy="814251"/>
          </a:xfrm>
        </p:spPr>
        <p:txBody>
          <a:bodyPr/>
          <a:lstStyle/>
          <a:p>
            <a:r>
              <a:rPr lang="en-US" dirty="0"/>
              <a:t> </a:t>
            </a:r>
            <a:r>
              <a:rPr lang="en-US" dirty="0" smtClean="0"/>
              <a:t>6. Conclusion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42" y="2990577"/>
            <a:ext cx="6875417" cy="3867423"/>
          </a:xfrm>
        </p:spPr>
      </p:pic>
      <p:sp>
        <p:nvSpPr>
          <p:cNvPr id="5" name="Title 1"/>
          <p:cNvSpPr txBox="1">
            <a:spLocks/>
          </p:cNvSpPr>
          <p:nvPr/>
        </p:nvSpPr>
        <p:spPr>
          <a:xfrm>
            <a:off x="156755" y="2037805"/>
            <a:ext cx="4963886" cy="41409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dirty="0" smtClean="0">
                <a:solidFill>
                  <a:schemeClr val="tx1"/>
                </a:solidFill>
              </a:rPr>
              <a:t> </a:t>
            </a:r>
            <a:r>
              <a:rPr lang="en-US" sz="2000" dirty="0">
                <a:solidFill>
                  <a:schemeClr val="tx1"/>
                </a:solidFill>
              </a:rPr>
              <a:t>The analysis reveals that awards, recruitment channels, and training scores are meaningful drivers of KPI achievement, while length of service is less influential than assumed. Workforce demographics highlight an imbalance in gender and department concentration. HR can leverage recognition, targeted recruitment, and structured training to improve overall performance.</a:t>
            </a:r>
          </a:p>
          <a:p>
            <a:endParaRPr lang="en-US" dirty="0"/>
          </a:p>
        </p:txBody>
      </p:sp>
    </p:spTree>
    <p:extLst>
      <p:ext uri="{BB962C8B-B14F-4D97-AF65-F5344CB8AC3E}">
        <p14:creationId xmlns:p14="http://schemas.microsoft.com/office/powerpoint/2010/main" val="1661784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42</TotalTime>
  <Words>397</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HR Analytics Report</vt:lpstr>
      <vt:lpstr>1. Overview </vt:lpstr>
      <vt:lpstr>2. Workforce Demographics </vt:lpstr>
      <vt:lpstr>3. KPI &amp; Performance Insights </vt:lpstr>
      <vt:lpstr>                      4. Hypothesis Testing </vt:lpstr>
      <vt:lpstr>                  5. Recommendations </vt:lpstr>
      <vt:lpstr> 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Report</dc:title>
  <dc:creator>USER</dc:creator>
  <cp:lastModifiedBy>USER</cp:lastModifiedBy>
  <cp:revision>5</cp:revision>
  <dcterms:created xsi:type="dcterms:W3CDTF">2025-09-18T18:14:58Z</dcterms:created>
  <dcterms:modified xsi:type="dcterms:W3CDTF">2025-09-18T18:57:23Z</dcterms:modified>
</cp:coreProperties>
</file>