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522-0915-4CAE-BA43-D2078F4D7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50" y="467137"/>
            <a:ext cx="7034889" cy="2156793"/>
          </a:xfrm>
        </p:spPr>
        <p:txBody>
          <a:bodyPr/>
          <a:lstStyle/>
          <a:p>
            <a:r>
              <a:rPr lang="en-US" dirty="0"/>
              <a:t>Adidas Sales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AC96C-1F34-460F-920C-8EE52882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6724"/>
            <a:ext cx="12192000" cy="41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B985-83DA-4845-9CE8-1D5EE41E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7" y="452718"/>
            <a:ext cx="9404723" cy="113754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AA150-4323-4E0B-A716-1FA5AC8E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38448"/>
            <a:ext cx="8946541" cy="3473239"/>
          </a:xfrm>
        </p:spPr>
        <p:txBody>
          <a:bodyPr/>
          <a:lstStyle/>
          <a:p>
            <a:pPr algn="just"/>
            <a:r>
              <a:rPr lang="en-US" dirty="0"/>
              <a:t>The Adidas Sales Analysis shows an </a:t>
            </a:r>
            <a:r>
              <a:rPr lang="en-US" b="1" dirty="0"/>
              <a:t>impressive surge in growth</a:t>
            </a:r>
            <a:r>
              <a:rPr lang="en-US" dirty="0"/>
              <a:t>, led by </a:t>
            </a:r>
            <a:r>
              <a:rPr lang="en-US" b="1" dirty="0"/>
              <a:t>online sales, footwear dominance, and strong West region performance</a:t>
            </a:r>
            <a:r>
              <a:rPr lang="en-US" dirty="0"/>
              <a:t>. However, sustaining profitability requires a balance between digital expansion and margin optimization. By strengthening regional presence, optimizing product strategies, and deepening profitable retailer partnerships, Adidas can continue its strong growth trajectory while ensuring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47515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5A0-A109-47E9-8323-65842A88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1" y="901191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C256-DB83-45E7-8940-BF0BDEEA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33" y="2821545"/>
            <a:ext cx="8946541" cy="2373308"/>
          </a:xfrm>
        </p:spPr>
        <p:txBody>
          <a:bodyPr/>
          <a:lstStyle/>
          <a:p>
            <a:pPr algn="just"/>
            <a:r>
              <a:rPr lang="en-US" dirty="0"/>
              <a:t>This report provides a comprehensive overview of </a:t>
            </a:r>
            <a:r>
              <a:rPr lang="en-US" b="1" dirty="0"/>
              <a:t>Adidas sales performance</a:t>
            </a:r>
            <a:r>
              <a:rPr lang="en-US" dirty="0"/>
              <a:t>, examining revenue, product categories, sales channels, and regional contributions. The analysis highlights year-on-year growth, key product drivers, and sales methods, offering actionable recommendations to strengthen profitability and sustain growth.</a:t>
            </a:r>
          </a:p>
        </p:txBody>
      </p:sp>
    </p:spTree>
    <p:extLst>
      <p:ext uri="{BB962C8B-B14F-4D97-AF65-F5344CB8AC3E}">
        <p14:creationId xmlns:p14="http://schemas.microsoft.com/office/powerpoint/2010/main" val="30239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101-5363-470D-A7EF-15CCDC9A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80" y="492474"/>
            <a:ext cx="9404723" cy="83274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Tools Justification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43D2-D537-4388-997E-60832B78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Although the task suggested using Python libraries (Matplotlib, Seaborn, etc.), this analysis was performed in Power BI. The choice was based on two reasons: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lvl="0" indent="0" algn="just">
              <a:buNone/>
            </a:pPr>
            <a:r>
              <a:rPr lang="en-US" dirty="0"/>
              <a:t>1. </a:t>
            </a:r>
            <a:r>
              <a:rPr lang="en-US" b="1" dirty="0"/>
              <a:t>Skill Level: </a:t>
            </a:r>
            <a:r>
              <a:rPr lang="en-US" dirty="0"/>
              <a:t>At the time of the project, Python for visualization had not yet been covered in my learning path, while I had practical experience with Excel and Power BI.</a:t>
            </a:r>
          </a:p>
          <a:p>
            <a:pPr marL="0" lvl="0" indent="0" algn="just">
              <a:buNone/>
            </a:pPr>
            <a:r>
              <a:rPr lang="en-US" dirty="0"/>
              <a:t>2. </a:t>
            </a:r>
            <a:r>
              <a:rPr lang="en-US" b="1" dirty="0"/>
              <a:t>Business Relevance: </a:t>
            </a:r>
            <a:r>
              <a:rPr lang="en-US" dirty="0"/>
              <a:t>Power BI is widely used in organizations for interactive dashboards, KPI tracking, and storytelling with data, making it a suitable tool for delivering insights to non-technical stakeholders.</a:t>
            </a:r>
          </a:p>
          <a:p>
            <a:pPr marL="0" lvl="0" indent="0" algn="just">
              <a:buNone/>
            </a:pPr>
            <a:endParaRPr lang="en-US" dirty="0"/>
          </a:p>
          <a:p>
            <a:pPr algn="just"/>
            <a:r>
              <a:rPr lang="en-US" dirty="0"/>
              <a:t> This approach ensured that the project outcomes remained aligned with the objectives: transforming raw data into meaningful insights and actionable recommendations , even though a different tool was applied.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2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9160-71A8-4647-A3FE-A3FF8BA0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4047-D5E7-4B48-912A-99FD876B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94" y="2209801"/>
            <a:ext cx="8946541" cy="3713921"/>
          </a:xfrm>
        </p:spPr>
        <p:txBody>
          <a:bodyPr/>
          <a:lstStyle/>
          <a:p>
            <a:r>
              <a:rPr lang="en-US" b="1" dirty="0"/>
              <a:t>Total Sales:</a:t>
            </a:r>
            <a:r>
              <a:rPr lang="en-US" dirty="0"/>
              <a:t> $899.90M</a:t>
            </a:r>
          </a:p>
          <a:p>
            <a:r>
              <a:rPr lang="en-US" b="1" dirty="0"/>
              <a:t>Units Sold:</a:t>
            </a:r>
            <a:r>
              <a:rPr lang="en-US" dirty="0"/>
              <a:t> ~2M</a:t>
            </a:r>
          </a:p>
          <a:p>
            <a:r>
              <a:rPr lang="en-US" b="1" dirty="0"/>
              <a:t>Operating Profit:</a:t>
            </a:r>
            <a:r>
              <a:rPr lang="en-US" dirty="0"/>
              <a:t> $332.13M</a:t>
            </a:r>
          </a:p>
          <a:p>
            <a:r>
              <a:rPr lang="en-US" b="1" dirty="0"/>
              <a:t>Average Margin:</a:t>
            </a:r>
            <a:r>
              <a:rPr lang="en-US" dirty="0"/>
              <a:t> 0.42</a:t>
            </a:r>
          </a:p>
          <a:p>
            <a:r>
              <a:rPr lang="en-US" b="1" dirty="0"/>
              <a:t>YoY Sales Growth:</a:t>
            </a:r>
            <a:r>
              <a:rPr lang="en-US" dirty="0"/>
              <a:t> </a:t>
            </a:r>
            <a:r>
              <a:rPr lang="en-US" b="1" dirty="0"/>
              <a:t>394.23%</a:t>
            </a:r>
            <a:r>
              <a:rPr lang="en-US" dirty="0"/>
              <a:t> (from $182.08M in 2020 to $717.82M in 2021)</a:t>
            </a:r>
          </a:p>
          <a:p>
            <a:r>
              <a:rPr lang="en-US" dirty="0"/>
              <a:t>👉 Adidas experienced </a:t>
            </a:r>
            <a:r>
              <a:rPr lang="en-US" b="1" dirty="0"/>
              <a:t>exceptional growth in 2021</a:t>
            </a:r>
            <a:r>
              <a:rPr lang="en-US" dirty="0"/>
              <a:t>, reflecting successful campaigns, stronger channel penetration, and market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EC9E-85A1-460D-B153-C6F703F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Main Sales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86F4-2696-4CDC-BB76-1CFF8BB8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Sales:</a:t>
            </a:r>
            <a:r>
              <a:rPr lang="en-US" dirty="0"/>
              <a:t> $899.90M | </a:t>
            </a:r>
            <a:r>
              <a:rPr lang="en-US" b="1" dirty="0"/>
              <a:t>Units Sold:</a:t>
            </a:r>
            <a:r>
              <a:rPr lang="en-US" dirty="0"/>
              <a:t> ~2M | </a:t>
            </a:r>
            <a:r>
              <a:rPr lang="en-US" b="1" dirty="0"/>
              <a:t>Profit:</a:t>
            </a:r>
            <a:r>
              <a:rPr lang="en-US" dirty="0"/>
              <a:t> $332.13M|</a:t>
            </a:r>
            <a:r>
              <a:rPr lang="en-US" b="1" dirty="0"/>
              <a:t>YoY Growth:</a:t>
            </a:r>
            <a:r>
              <a:rPr lang="en-US" dirty="0"/>
              <a:t> 394% (2020 → 2021)</a:t>
            </a:r>
          </a:p>
          <a:p>
            <a:r>
              <a:rPr lang="en-US" b="1" dirty="0"/>
              <a:t>Sales by Method:</a:t>
            </a:r>
            <a:r>
              <a:rPr lang="en-US" dirty="0"/>
              <a:t> Online ($356.6M) &gt; Outlet ($295.6M) &gt; In-store ($247.7M)</a:t>
            </a:r>
          </a:p>
          <a:p>
            <a:r>
              <a:rPr lang="en-US" b="1" dirty="0"/>
              <a:t>Top Products:</a:t>
            </a:r>
            <a:endParaRPr lang="en-US" dirty="0"/>
          </a:p>
          <a:p>
            <a:pPr lvl="1"/>
            <a:r>
              <a:rPr lang="en-US" dirty="0"/>
              <a:t>Men’s Street Footwear ($209M)</a:t>
            </a:r>
          </a:p>
          <a:p>
            <a:pPr lvl="1"/>
            <a:r>
              <a:rPr lang="en-US" dirty="0"/>
              <a:t>Women’s Apparel ($179M)</a:t>
            </a:r>
          </a:p>
          <a:p>
            <a:r>
              <a:rPr lang="en-US" b="1" dirty="0"/>
              <a:t>Regional Leader:</a:t>
            </a:r>
            <a:r>
              <a:rPr lang="en-US" dirty="0"/>
              <a:t> West ($269.9M)</a:t>
            </a:r>
          </a:p>
          <a:p>
            <a:r>
              <a:rPr lang="en-US" dirty="0"/>
              <a:t>👉 </a:t>
            </a:r>
            <a:r>
              <a:rPr lang="en-US" b="1" dirty="0"/>
              <a:t>Insight:</a:t>
            </a:r>
            <a:r>
              <a:rPr lang="en-US" dirty="0"/>
              <a:t> Online and Men’s Footwear drive sales, with West region dominating.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7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7871-27B1-421A-B90B-2D032F9D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78" y="339916"/>
            <a:ext cx="9404723" cy="106922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Regional &amp; Retailer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774C-2CA9-489C-8139-36EA74EC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9258" y="1709531"/>
            <a:ext cx="5082742" cy="514847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29C746-FD96-4567-93FD-0B263E7B0147}"/>
              </a:ext>
            </a:extLst>
          </p:cNvPr>
          <p:cNvSpPr txBox="1">
            <a:spLocks/>
          </p:cNvSpPr>
          <p:nvPr/>
        </p:nvSpPr>
        <p:spPr>
          <a:xfrm>
            <a:off x="0" y="1709530"/>
            <a:ext cx="6475278" cy="4898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5BB77-A497-4410-A35B-EA7998905D41}"/>
              </a:ext>
            </a:extLst>
          </p:cNvPr>
          <p:cNvSpPr/>
          <p:nvPr/>
        </p:nvSpPr>
        <p:spPr>
          <a:xfrm>
            <a:off x="187650" y="2270767"/>
            <a:ext cx="66046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Top Regions: </a:t>
            </a:r>
            <a:r>
              <a:rPr lang="en-US" dirty="0"/>
              <a:t>West ($269.9M), Northeast ($186.3M)</a:t>
            </a:r>
          </a:p>
          <a:p>
            <a:endParaRPr lang="en-US" dirty="0"/>
          </a:p>
          <a:p>
            <a:r>
              <a:rPr lang="en-US" b="1" dirty="0"/>
              <a:t>Top States:</a:t>
            </a:r>
            <a:r>
              <a:rPr lang="en-US" dirty="0"/>
              <a:t> New York ($64M), California ($60M), Florida ($59M)</a:t>
            </a:r>
          </a:p>
          <a:p>
            <a:endParaRPr lang="en-US" dirty="0"/>
          </a:p>
          <a:p>
            <a:r>
              <a:rPr lang="en-US" b="1" dirty="0"/>
              <a:t>Top Retailers by Sales: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 Gear ($242.9M)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Foot Locker ($220.1M)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Sports Direct ($182.5M)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👉 </a:t>
            </a:r>
            <a:r>
              <a:rPr lang="en-US" b="1" dirty="0"/>
              <a:t>Profitability:</a:t>
            </a:r>
            <a:r>
              <a:rPr lang="en-US" dirty="0"/>
              <a:t> West Gear &amp; Foot Locker strongest, Amazon &amp; Walmart lag.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Insight :</a:t>
            </a:r>
            <a:r>
              <a:rPr lang="en-US" dirty="0"/>
              <a:t> Sales are concentrated in specialty retailers and strong states like NY &amp; CA.</a:t>
            </a:r>
          </a:p>
        </p:txBody>
      </p:sp>
    </p:spTree>
    <p:extLst>
      <p:ext uri="{BB962C8B-B14F-4D97-AF65-F5344CB8AC3E}">
        <p14:creationId xmlns:p14="http://schemas.microsoft.com/office/powerpoint/2010/main" val="6499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C30-6C64-4593-BE31-4866E206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Sales &amp;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9CC5-9C14-4039-9E29-852535D0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Leaders: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Women’s Apparel &amp; Footwear also significant.</a:t>
            </a:r>
          </a:p>
          <a:p>
            <a:r>
              <a:rPr lang="en-US" b="1" dirty="0"/>
              <a:t>Profitability by Retailer: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West Gear ($85.6M), Foot Locker ($80.7M), Sports Direct ($74.3M).</a:t>
            </a:r>
          </a:p>
          <a:p>
            <a:r>
              <a:rPr lang="en-US" b="1" dirty="0"/>
              <a:t>Margin Trend:</a:t>
            </a:r>
            <a:r>
              <a:rPr lang="en-US" dirty="0"/>
              <a:t> Slight improvement (0.404 → 0.426).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👉 </a:t>
            </a:r>
            <a:r>
              <a:rPr lang="en-US" b="1" dirty="0"/>
              <a:t>Insight:</a:t>
            </a:r>
            <a:r>
              <a:rPr lang="en-US" dirty="0"/>
              <a:t> Footwear is Adidas’ profit backbone; margins improving steadily.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8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83B9-4960-448F-AB3F-191EE9AC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134667"/>
            <a:ext cx="9404723" cy="13098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Sales Method &amp; Channel Effectiveness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47A93-12F5-4EFA-BCEB-CFA17260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942" y="3203309"/>
            <a:ext cx="5429058" cy="361937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21076A-F2A6-42D2-B882-86EE9AA50C41}"/>
              </a:ext>
            </a:extLst>
          </p:cNvPr>
          <p:cNvSpPr txBox="1">
            <a:spLocks/>
          </p:cNvSpPr>
          <p:nvPr/>
        </p:nvSpPr>
        <p:spPr>
          <a:xfrm>
            <a:off x="187929" y="2001079"/>
            <a:ext cx="6308035" cy="4611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Sales by Method: </a:t>
            </a:r>
            <a:r>
              <a:rPr lang="en-US" sz="1800" dirty="0"/>
              <a:t>In-store ($356.6M), Outlet ($295.6M), Online ($247.7M).</a:t>
            </a:r>
          </a:p>
          <a:p>
            <a:pPr lvl="1"/>
            <a:endParaRPr lang="en-US" dirty="0"/>
          </a:p>
          <a:p>
            <a:r>
              <a:rPr lang="en-US" sz="1800" b="1" dirty="0"/>
              <a:t>Profitability by Method: </a:t>
            </a:r>
            <a:r>
              <a:rPr lang="en-US" sz="1800" dirty="0"/>
              <a:t>In-store ($127.6M) &gt; Outlet ($108M) &gt; Online ($96.6M).</a:t>
            </a:r>
          </a:p>
          <a:p>
            <a:pPr lvl="1"/>
            <a:endParaRPr lang="en-US" dirty="0"/>
          </a:p>
          <a:p>
            <a:r>
              <a:rPr lang="en-US" sz="1800" b="1" dirty="0"/>
              <a:t>Sales Over Time:</a:t>
            </a:r>
            <a:r>
              <a:rPr lang="en-US" sz="1800" dirty="0"/>
              <a:t> Online grew fastest (from $4.8M in 2020 to $262.7M in 2021).</a:t>
            </a:r>
          </a:p>
          <a:p>
            <a:endParaRPr lang="en-US" sz="1800" dirty="0"/>
          </a:p>
          <a:p>
            <a:r>
              <a:rPr lang="en-US" sz="1800" b="1" dirty="0"/>
              <a:t>Units Sold:</a:t>
            </a:r>
            <a:r>
              <a:rPr lang="en-US" sz="1800" dirty="0"/>
              <a:t> Online (939K), Outlet (850K), In-store (690K). </a:t>
            </a:r>
          </a:p>
          <a:p>
            <a:endParaRPr lang="en-US" sz="1800" dirty="0"/>
          </a:p>
          <a:p>
            <a:r>
              <a:rPr lang="en-US" sz="1800" dirty="0"/>
              <a:t>👉 </a:t>
            </a:r>
            <a:r>
              <a:rPr lang="en-US" sz="1800" b="1" dirty="0"/>
              <a:t>Insight:</a:t>
            </a:r>
            <a:r>
              <a:rPr lang="en-US" sz="1800" dirty="0"/>
              <a:t> Online drives volume but margins are stronger in-store.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0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DE76-E4E9-4E2A-94EA-E4F70414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62" y="162629"/>
            <a:ext cx="9404723" cy="10315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002724-26A9-4D4C-9B42-36C2E3C542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9662" y="1617058"/>
            <a:ext cx="505881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+mn-lt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Online Sales Profitability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 logistics and fulfillment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Introduce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premium digital-exclusive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improve margins.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2. Regional Expansion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Develop targeted campaigns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Midwest and South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close the gap with the 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Partner with regional influencers and local stores for market penetration.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/>
              <a:t>3. Product Strategy</a:t>
            </a:r>
            <a:endParaRPr lang="en-US" alt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Continue investing in </a:t>
            </a:r>
            <a:r>
              <a:rPr lang="en-US" altLang="en-US" b="1" dirty="0"/>
              <a:t>Men’s Street Footwear</a:t>
            </a:r>
            <a:r>
              <a:rPr lang="en-US" altLang="en-US" dirty="0"/>
              <a:t>, the strongest revenue driver.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Strengthen </a:t>
            </a:r>
            <a:r>
              <a:rPr lang="en-US" altLang="en-US" b="1" dirty="0"/>
              <a:t>Women’s Apparel &amp; Footwear</a:t>
            </a:r>
            <a:r>
              <a:rPr lang="en-US" altLang="en-US" dirty="0"/>
              <a:t> to balance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F2E028-E145-4562-8224-48A77C2827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27988" y="1617058"/>
            <a:ext cx="496049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4. Channel Balance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Leverage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in-store and outlet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higher-margin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online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volume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but align promotions with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5. Retailer Partnerships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Deepen relationships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West Gear and Foot Locker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through exclusives.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Rethink online strategies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Amazon and Walmart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better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751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Adidas Sales Analysis</vt:lpstr>
      <vt:lpstr>Introduction</vt:lpstr>
      <vt:lpstr>Tools Justification</vt:lpstr>
      <vt:lpstr>Key Highlights</vt:lpstr>
      <vt:lpstr>Main Sales Overview</vt:lpstr>
      <vt:lpstr>Regional &amp; Retailer Insights</vt:lpstr>
      <vt:lpstr>Sales &amp; Profit Analysis</vt:lpstr>
      <vt:lpstr>Sales Method &amp; Channel Effectiveness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USER</dc:creator>
  <cp:lastModifiedBy>USER</cp:lastModifiedBy>
  <cp:revision>2</cp:revision>
  <dcterms:created xsi:type="dcterms:W3CDTF">2025-09-23T18:18:12Z</dcterms:created>
  <dcterms:modified xsi:type="dcterms:W3CDTF">2025-09-23T19:02:13Z</dcterms:modified>
</cp:coreProperties>
</file>