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0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F4739-9812-4A9F-890D-2AD6BA5F6EE8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272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5AC5-A3F8-44AA-BA8F-596CDCC976D3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526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3B183-A821-4095-A363-9EC968635539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3308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D01B4-0AA5-45E6-B2E6-5FA4078AEBCF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573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7335C-0450-40D7-8612-B3203BED4F28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709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6A105-2A1C-4284-B4EA-07CF89B1A393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62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525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379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512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1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4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341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7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31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1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65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
             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287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86120"/>
            <a:ext cx="12161519" cy="43718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3150" y="195943"/>
            <a:ext cx="8825658" cy="323958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Retail Store Analysis Report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551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679269"/>
            <a:ext cx="8761413" cy="949112"/>
          </a:xfrm>
        </p:spPr>
        <p:txBody>
          <a:bodyPr/>
          <a:lstStyle/>
          <a:p>
            <a:r>
              <a:rPr lang="en-US" b="1" dirty="0" smtClean="0"/>
              <a:t>                  1. 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" y="1902700"/>
            <a:ext cx="6492240" cy="479854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</a:rPr>
              <a:t>This report summarizes the sales and customer analysis of a retail store dataset with 50,000 transaction records. The analysis was conducted using Power BI to track performance trends, customer demographics, spending behavior, and product category insights.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826" y="1628381"/>
            <a:ext cx="4986734" cy="495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105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54013"/>
          </a:xfrm>
        </p:spPr>
        <p:txBody>
          <a:bodyPr/>
          <a:lstStyle/>
          <a:p>
            <a:r>
              <a:rPr lang="en-US" b="1" dirty="0"/>
              <a:t>Tools Justification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023" y="1698171"/>
            <a:ext cx="9953897" cy="4846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Although the task suggested using Python libraries (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etc.), this analysis was performed in Power BI. The choice was based on two reasons:</a:t>
            </a:r>
          </a:p>
          <a:p>
            <a:pPr marL="0" indent="0">
              <a:buNone/>
            </a:pPr>
            <a:r>
              <a:rPr lang="en-US" dirty="0"/>
              <a:t> </a:t>
            </a:r>
          </a:p>
          <a:p>
            <a:pPr marL="0" lvl="0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Skill </a:t>
            </a:r>
            <a:r>
              <a:rPr lang="en-US" b="1" dirty="0"/>
              <a:t>Level: </a:t>
            </a:r>
            <a:r>
              <a:rPr lang="en-US" dirty="0"/>
              <a:t>At the time of the project, Python for visualization had not yet been covered in my learning path, while I had practical experience with Excel and Power BI</a:t>
            </a:r>
            <a:r>
              <a:rPr lang="en-US" dirty="0" smtClean="0"/>
              <a:t>.</a:t>
            </a:r>
            <a:endParaRPr lang="en-US" dirty="0"/>
          </a:p>
          <a:p>
            <a:pPr marL="0" lvl="0" indent="0">
              <a:buNone/>
            </a:pPr>
            <a:r>
              <a:rPr lang="en-US" dirty="0" smtClean="0"/>
              <a:t>2. </a:t>
            </a:r>
            <a:r>
              <a:rPr lang="en-US" b="1" dirty="0" smtClean="0"/>
              <a:t>Business </a:t>
            </a:r>
            <a:r>
              <a:rPr lang="en-US" b="1" dirty="0"/>
              <a:t>Relevance: </a:t>
            </a:r>
            <a:r>
              <a:rPr lang="en-US" dirty="0"/>
              <a:t>Power BI is widely used in organizations for interactive dashboards, KPI tracking, and storytelling with data, making it a suitable tool for delivering insights to non-technical stakeholders</a:t>
            </a:r>
            <a:r>
              <a:rPr lang="en-US" dirty="0" smtClean="0"/>
              <a:t>.</a:t>
            </a:r>
          </a:p>
          <a:p>
            <a:pPr marL="0" lvl="0" indent="0">
              <a:buNone/>
            </a:pPr>
            <a:endParaRPr lang="en-US" dirty="0"/>
          </a:p>
          <a:p>
            <a:r>
              <a:rPr lang="en-US" dirty="0"/>
              <a:t> </a:t>
            </a:r>
            <a:r>
              <a:rPr lang="en-US" dirty="0" smtClean="0"/>
              <a:t>This </a:t>
            </a:r>
            <a:r>
              <a:rPr lang="en-US" dirty="0"/>
              <a:t>approach ensured that the project outcomes remained aligned with the </a:t>
            </a:r>
            <a:r>
              <a:rPr lang="en-US" dirty="0" smtClean="0"/>
              <a:t>objectives: </a:t>
            </a:r>
            <a:r>
              <a:rPr lang="en-US" dirty="0"/>
              <a:t>transforming raw data into meaningful insights and actionable recommendations </a:t>
            </a:r>
            <a:r>
              <a:rPr lang="en-US" dirty="0" smtClean="0"/>
              <a:t>, even </a:t>
            </a:r>
            <a:r>
              <a:rPr lang="en-US" dirty="0"/>
              <a:t>though a different tool was applied.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536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Key </a:t>
            </a:r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b="1" dirty="0"/>
              <a:t>Top Products:</a:t>
            </a:r>
            <a:r>
              <a:rPr lang="en-US" dirty="0"/>
              <a:t> </a:t>
            </a:r>
            <a:r>
              <a:rPr lang="en-US" i="1" dirty="0"/>
              <a:t>Cookware</a:t>
            </a:r>
            <a:r>
              <a:rPr lang="en-US" dirty="0"/>
              <a:t> led with </a:t>
            </a:r>
            <a:r>
              <a:rPr lang="en-US" b="1" dirty="0"/>
              <a:t>$1.7M</a:t>
            </a:r>
            <a:r>
              <a:rPr lang="en-US" dirty="0"/>
              <a:t>, followed by Football, Jacket, Makeup, Perfume, and others at ~$1.6M </a:t>
            </a:r>
            <a:r>
              <a:rPr lang="en-US" dirty="0" smtClean="0"/>
              <a:t>each</a:t>
            </a:r>
          </a:p>
          <a:p>
            <a:pPr>
              <a:lnSpc>
                <a:spcPct val="110000"/>
              </a:lnSpc>
            </a:pPr>
            <a:r>
              <a:rPr lang="en-US" b="1" dirty="0"/>
              <a:t>Top Categories:</a:t>
            </a:r>
            <a:r>
              <a:rPr lang="en-US" dirty="0"/>
              <a:t> </a:t>
            </a:r>
            <a:r>
              <a:rPr lang="en-US" i="1" dirty="0"/>
              <a:t>Home &amp; Kitchen, Clothing, Electronics, Books, Beauty,</a:t>
            </a:r>
            <a:r>
              <a:rPr lang="en-US" dirty="0"/>
              <a:t> and </a:t>
            </a:r>
            <a:r>
              <a:rPr lang="en-US" i="1" dirty="0"/>
              <a:t>Sports</a:t>
            </a:r>
            <a:r>
              <a:rPr lang="en-US" dirty="0"/>
              <a:t> all generated around </a:t>
            </a:r>
            <a:r>
              <a:rPr lang="en-US" b="1" dirty="0"/>
              <a:t>$6M</a:t>
            </a:r>
            <a:r>
              <a:rPr lang="en-US" dirty="0"/>
              <a:t> each, indicating a balanced portfolio</a:t>
            </a:r>
            <a:r>
              <a:rPr lang="en-US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Gender:</a:t>
            </a:r>
            <a:r>
              <a:rPr lang="en-US" dirty="0"/>
              <a:t> Sales split almost evenly — Male </a:t>
            </a:r>
            <a:r>
              <a:rPr lang="en-US" b="1" dirty="0"/>
              <a:t>$9.1M (49.7%)</a:t>
            </a:r>
            <a:r>
              <a:rPr lang="en-US" dirty="0"/>
              <a:t>, Female </a:t>
            </a:r>
            <a:r>
              <a:rPr lang="en-US" b="1" dirty="0"/>
              <a:t>$9.2M (50.3%)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Age </a:t>
            </a:r>
            <a:r>
              <a:rPr lang="en-US" b="1" dirty="0"/>
              <a:t>Groups:</a:t>
            </a:r>
            <a:r>
              <a:rPr lang="en-US" dirty="0"/>
              <a:t> </a:t>
            </a:r>
            <a:r>
              <a:rPr lang="en-US" i="1" dirty="0"/>
              <a:t>Emerging Professionals, Established Adults, and Mature Shoppers</a:t>
            </a:r>
            <a:r>
              <a:rPr lang="en-US" dirty="0"/>
              <a:t> dominate, each contributing about </a:t>
            </a:r>
            <a:r>
              <a:rPr lang="en-US" b="1" dirty="0"/>
              <a:t>$8M</a:t>
            </a:r>
            <a:r>
              <a:rPr lang="en-US" dirty="0"/>
              <a:t> in sales.</a:t>
            </a:r>
          </a:p>
          <a:p>
            <a:r>
              <a:rPr lang="en-US" dirty="0" smtClean="0"/>
              <a:t>Low </a:t>
            </a:r>
            <a:r>
              <a:rPr lang="en-US" dirty="0"/>
              <a:t>Spenders (31K customers) = </a:t>
            </a:r>
            <a:r>
              <a:rPr lang="en-US" b="1" dirty="0"/>
              <a:t>$16M</a:t>
            </a:r>
            <a:endParaRPr lang="en-US" dirty="0"/>
          </a:p>
          <a:p>
            <a:r>
              <a:rPr lang="en-US" dirty="0"/>
              <a:t>Medium Spenders (14K) = </a:t>
            </a:r>
            <a:r>
              <a:rPr lang="en-US" b="1" dirty="0"/>
              <a:t>$12M</a:t>
            </a:r>
            <a:endParaRPr lang="en-US" dirty="0"/>
          </a:p>
          <a:p>
            <a:r>
              <a:rPr lang="en-US" dirty="0"/>
              <a:t>High Spenders (5K) = </a:t>
            </a:r>
            <a:r>
              <a:rPr lang="en-US" b="1" dirty="0"/>
              <a:t>$10M</a:t>
            </a:r>
            <a:r>
              <a:rPr lang="en-US" dirty="0"/>
              <a:t> → Only 10% of customers but 26% of </a:t>
            </a:r>
            <a:r>
              <a:rPr lang="en-US" dirty="0" smtClean="0"/>
              <a:t>revenue.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153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56" y="361279"/>
            <a:ext cx="9404723" cy="89275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  Key </a:t>
            </a:r>
            <a:r>
              <a:rPr lang="en-US" dirty="0"/>
              <a:t>Insights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690" y="2286000"/>
            <a:ext cx="5458393" cy="4572000"/>
          </a:xfr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06180" y="1737360"/>
            <a:ext cx="6516689" cy="500307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 smtClean="0"/>
              <a:t>1. Sales </a:t>
            </a:r>
            <a:r>
              <a:rPr lang="en-US" sz="1800" dirty="0"/>
              <a:t>Stability: Revenue remained strong but declined slightly in 2022, suggesting the need for new promotions or campaigns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2</a:t>
            </a:r>
            <a:r>
              <a:rPr lang="en-US" sz="1800" dirty="0" smtClean="0"/>
              <a:t>. </a:t>
            </a:r>
            <a:r>
              <a:rPr lang="en-US" sz="1800" dirty="0"/>
              <a:t>Customer Core: The most valuable customers are Emerging Professionals and Established Adults, both in size and spending power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3. High Value Customers: Though small in number, High Spenders generate disproportionately high revenue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4. Category Spread: Revenue is evenly spread across major categories, which reduces risk but limits identification of a single “hero” category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5. Balanced Gender Sales: Male and Female customers are almost equal contributors.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966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540" y="126147"/>
            <a:ext cx="9404723" cy="971133"/>
          </a:xfrm>
        </p:spPr>
        <p:txBody>
          <a:bodyPr/>
          <a:lstStyle/>
          <a:p>
            <a:r>
              <a:rPr lang="en-US" dirty="0"/>
              <a:t> Recommendations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189" y="1998618"/>
            <a:ext cx="5183876" cy="4859382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54599" y="1332412"/>
            <a:ext cx="6638087" cy="55255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dirty="0"/>
              <a:t>1. Target Mid-Age Professionals: Design campaigns for Emerging Professionals and Established Adults who dominate both count and spending.</a:t>
            </a:r>
          </a:p>
          <a:p>
            <a:r>
              <a:rPr lang="en-US" sz="1800" dirty="0"/>
              <a:t> </a:t>
            </a:r>
          </a:p>
          <a:p>
            <a:r>
              <a:rPr lang="en-US" sz="1800" dirty="0"/>
              <a:t>2. VIP Loyalty Program: Focus on the High Spenders (10%) who drive 26% of sales. Offer premium membership, discounts, or early access to boost retention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3. Seasonal Promotions: Sales dipped in 2022. Launch seasonal offers or bundles around peak months to stimulate demand</a:t>
            </a:r>
            <a:r>
              <a:rPr lang="en-US" sz="1800" dirty="0" smtClean="0"/>
              <a:t>.</a:t>
            </a:r>
          </a:p>
          <a:p>
            <a:endParaRPr lang="en-US" sz="1800" dirty="0"/>
          </a:p>
          <a:p>
            <a:r>
              <a:rPr lang="en-US" sz="1800" dirty="0"/>
              <a:t>4. Product Bundling: Since categories generate similar revenue, bundle products across categories (e.g., Electronics + Accessories, Clothing + Beauty</a:t>
            </a:r>
            <a:r>
              <a:rPr lang="en-US" sz="1800" dirty="0" smtClean="0"/>
              <a:t>).</a:t>
            </a:r>
          </a:p>
          <a:p>
            <a:endParaRPr lang="en-US" sz="1800" dirty="0"/>
          </a:p>
          <a:p>
            <a:r>
              <a:rPr lang="en-US" sz="1800" dirty="0"/>
              <a:t>5. Balanced Marketing: Maintain equal gender-focused campaigns since both groups are nearly 50/50 in </a:t>
            </a:r>
            <a:r>
              <a:rPr lang="en-US" sz="1800" dirty="0" smtClean="0"/>
              <a:t>contributio</a:t>
            </a:r>
            <a:r>
              <a:rPr lang="en-US" sz="1800" dirty="0"/>
              <a:t>n</a:t>
            </a:r>
            <a:r>
              <a:rPr lang="en-US" sz="1800" dirty="0" smtClean="0"/>
              <a:t>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01558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1162" y="949106"/>
            <a:ext cx="9404723" cy="1036448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820" y="2579912"/>
            <a:ext cx="6348551" cy="4232367"/>
          </a:xfr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06179" y="2625633"/>
            <a:ext cx="5445535" cy="41409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dirty="0"/>
              <a:t>The retail store shows a strong and stable performance with a diverse product portfolio and a balanced customer base across gender and categories. Growth opportunities lie in leveraging mid-age professionals and high spenders, along with reinvigorating sales growth through strategic promotions and loyalty programs.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70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196</TotalTime>
  <Words>396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Retail Store Analysis Report </vt:lpstr>
      <vt:lpstr>                  1. Introduction </vt:lpstr>
      <vt:lpstr>Tools Justification</vt:lpstr>
      <vt:lpstr>                   Key Findings</vt:lpstr>
      <vt:lpstr>   Key Insights</vt:lpstr>
      <vt:lpstr>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Store Analysis Report</dc:title>
  <dc:creator>USER</dc:creator>
  <cp:lastModifiedBy>USER</cp:lastModifiedBy>
  <cp:revision>8</cp:revision>
  <dcterms:created xsi:type="dcterms:W3CDTF">2025-09-18T15:07:31Z</dcterms:created>
  <dcterms:modified xsi:type="dcterms:W3CDTF">2025-09-19T14:38:19Z</dcterms:modified>
</cp:coreProperties>
</file>