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096b26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096b26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1096b26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1096b26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1143f507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1143f50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1096b26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1096b26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1096b26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1096b26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1096b26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1096b26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ce0879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ce0879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0ce0879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0ce0879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b96fcac8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b96fcac8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0b96fcac8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0b96fcac8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d640a3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0d640a3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143f507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143f5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d640a3a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d640a3a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1096b26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1096b26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0b96fcac8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0b96fcac8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F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1940728"/>
            <a:ext cx="9144000" cy="910200"/>
          </a:xfrm>
          <a:prstGeom prst="rect">
            <a:avLst/>
          </a:prstGeom>
          <a:ln>
            <a:noFill/>
          </a:ln>
          <a:effectLst>
            <a:outerShdw rotWithShape="0" algn="bl" dir="27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3238450"/>
            <a:ext cx="9144000" cy="1241700"/>
          </a:xfrm>
          <a:prstGeom prst="rect">
            <a:avLst/>
          </a:prstGeom>
          <a:effectLst>
            <a:outerShdw rotWithShape="0" algn="bl" dir="27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88888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35205"/>
              </a:buClr>
              <a:buSzPts val="3600"/>
              <a:buNone/>
              <a:defRPr sz="3600">
                <a:solidFill>
                  <a:srgbClr val="E3520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35205"/>
              </a:buClr>
              <a:buSzPts val="9600"/>
              <a:buFont typeface="Lato"/>
              <a:buNone/>
              <a:defRPr sz="9600">
                <a:solidFill>
                  <a:srgbClr val="E3520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 1">
  <p:cSld name="TITLE_2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TITLE_2_1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35205"/>
              </a:buClr>
              <a:buSzPts val="3000"/>
              <a:buNone/>
              <a:defRPr>
                <a:solidFill>
                  <a:srgbClr val="E3520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TITLE_2_1_1">
    <p:bg>
      <p:bgPr>
        <a:solidFill>
          <a:srgbClr val="E3520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>
  <p:cSld name="TITLE_1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hyperlink" Target="https://github.com/christopherstock/Mayflower_DesignPatterns/blob/master/src/main/kotlin/strategy4/Navigator.kt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github.com/christopherstock/Mayflower_DesignPatterns/blob/master/src/main/kotlin/strategy4/Navigator.k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factoring.guru/design-patterns/strategy" TargetMode="External"/><Relationship Id="rId4" Type="http://schemas.openxmlformats.org/officeDocument/2006/relationships/hyperlink" Target="https://de.wikipedia.org/wiki/Strategie_(Entwurfsmuster)" TargetMode="External"/><Relationship Id="rId5" Type="http://schemas.openxmlformats.org/officeDocument/2006/relationships/hyperlink" Target="https://docs.google.com/presentation/d/1CQ_fGLY4sUbspgUs4ofqQ1vx3TEc1NCpAYPaxvpThjA/edit#slide=id.gcb9a0b074_1_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hyperlink" Target="https://translate.google.com/commun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hyperlink" Target="https://github.com/christopherstock/Mayflower_DesignPatterns/blob/master/src/main/kotlin/strategy1/Navigator.kt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github.com/christopherstock/Mayflower_DesignPatterns/blob/master/src/main/kotlin/strategy1/Navigator.k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github.com/christopherstock/Mayflower_DesignPatterns/blob/master/src/main/kotlin/strategy2/Navigator.k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christopherstock/Mayflower_DesignPatterns/blob/master/src/main/kotlin/strategy2/Navigator.kt" TargetMode="External"/><Relationship Id="rId7" Type="http://schemas.openxmlformats.org/officeDocument/2006/relationships/hyperlink" Target="https://github.com/christopherstock/Mayflower_DesignPatterns/blob/master/src/main/kotlin/strategy3/Navigator.kt" TargetMode="External"/><Relationship Id="rId8" Type="http://schemas.openxmlformats.org/officeDocument/2006/relationships/hyperlink" Target="https://github.com/christopherstock/Mayflower_DesignPatterns/blob/master/src/main/kotlin/strategy3/Navigator.k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0" y="1940728"/>
            <a:ext cx="91440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Strategy Pattern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0" y="3238450"/>
            <a:ext cx="9144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Pattern DoJo, 02. März 2021</a:t>
            </a:r>
            <a:endParaRPr b="1"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803" y="304228"/>
            <a:ext cx="2023375" cy="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de">
                <a:solidFill>
                  <a:schemeClr val="dk2"/>
                </a:solidFill>
              </a:rPr>
              <a:t>Identifizierung des </a:t>
            </a:r>
            <a:r>
              <a:rPr lang="de">
                <a:solidFill>
                  <a:srgbClr val="E35205"/>
                </a:solidFill>
              </a:rPr>
              <a:t>Algorithmus</a:t>
            </a:r>
            <a:r>
              <a:rPr lang="de">
                <a:solidFill>
                  <a:schemeClr val="dk2"/>
                </a:solidFill>
              </a:rPr>
              <a:t>, der unterschiedlich implementiert werden muss.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de">
                <a:solidFill>
                  <a:schemeClr val="dk2"/>
                </a:solidFill>
              </a:rPr>
              <a:t>Definition einer </a:t>
            </a:r>
            <a:r>
              <a:rPr lang="de">
                <a:solidFill>
                  <a:srgbClr val="E35205"/>
                </a:solidFill>
              </a:rPr>
              <a:t>Strategy Interface</a:t>
            </a:r>
            <a:r>
              <a:rPr lang="de">
                <a:solidFill>
                  <a:schemeClr val="dk2"/>
                </a:solidFill>
              </a:rPr>
              <a:t> mit den erforderlichen abstrakten Methoden.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de">
                <a:solidFill>
                  <a:schemeClr val="dk2"/>
                </a:solidFill>
              </a:rPr>
              <a:t>Auslagerung der verschiedenen Algor</a:t>
            </a:r>
            <a:r>
              <a:rPr lang="de">
                <a:solidFill>
                  <a:schemeClr val="dk2"/>
                </a:solidFill>
              </a:rPr>
              <a:t>i</a:t>
            </a:r>
            <a:r>
              <a:rPr lang="de">
                <a:solidFill>
                  <a:schemeClr val="dk2"/>
                </a:solidFill>
              </a:rPr>
              <a:t>thmen in eigene Klassen, welche jeweils das </a:t>
            </a:r>
            <a:r>
              <a:rPr lang="de">
                <a:solidFill>
                  <a:srgbClr val="E35205"/>
                </a:solidFill>
              </a:rPr>
              <a:t>Strategy Interface</a:t>
            </a:r>
            <a:r>
              <a:rPr lang="de">
                <a:solidFill>
                  <a:schemeClr val="dk2"/>
                </a:solidFill>
              </a:rPr>
              <a:t> implementieren.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de">
                <a:solidFill>
                  <a:schemeClr val="dk2"/>
                </a:solidFill>
              </a:rPr>
              <a:t>Erzeugung einer Referenz auf die </a:t>
            </a:r>
            <a:r>
              <a:rPr lang="de">
                <a:solidFill>
                  <a:srgbClr val="E35205"/>
                </a:solidFill>
              </a:rPr>
              <a:t>Strategy Interface</a:t>
            </a:r>
            <a:r>
              <a:rPr lang="de">
                <a:solidFill>
                  <a:schemeClr val="dk2"/>
                </a:solidFill>
              </a:rPr>
              <a:t> i</a:t>
            </a:r>
            <a:r>
              <a:rPr lang="de">
                <a:solidFill>
                  <a:schemeClr val="dk2"/>
                </a:solidFill>
              </a:rPr>
              <a:t>n der Kontext Klasse </a:t>
            </a:r>
            <a:r>
              <a:rPr lang="de">
                <a:solidFill>
                  <a:schemeClr val="dk2"/>
                </a:solidFill>
              </a:rPr>
              <a:t>und Instanziierung einer konkreten </a:t>
            </a:r>
            <a:r>
              <a:rPr lang="de">
                <a:solidFill>
                  <a:srgbClr val="E35205"/>
                </a:solidFill>
              </a:rPr>
              <a:t>Strategy Klasse</a:t>
            </a:r>
            <a:r>
              <a:rPr lang="de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-17552" l="1528" r="75070" t="2978"/>
          <a:stretch/>
        </p:blipFill>
        <p:spPr>
          <a:xfrm>
            <a:off x="397250" y="453714"/>
            <a:ext cx="1813949" cy="416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Lösung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</a:t>
            </a:r>
            <a:r>
              <a:rPr lang="de">
                <a:solidFill>
                  <a:srgbClr val="E35205"/>
                </a:solidFill>
              </a:rPr>
              <a:t>buildRoute(A, B)</a:t>
            </a:r>
            <a:r>
              <a:rPr lang="de">
                <a:solidFill>
                  <a:schemeClr val="dk2"/>
                </a:solidFill>
              </a:rPr>
              <a:t> wird von einer neuen Schnittstelle </a:t>
            </a:r>
            <a:r>
              <a:rPr lang="de">
                <a:solidFill>
                  <a:srgbClr val="E35205"/>
                </a:solidFill>
              </a:rPr>
              <a:t>RouteStrategy</a:t>
            </a:r>
            <a:r>
              <a:rPr lang="de">
                <a:solidFill>
                  <a:schemeClr val="dk2"/>
                </a:solidFill>
              </a:rPr>
              <a:t> abstrakt deklariert. Für alle benötigten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Varianten werden Klassen erstellt welche diese Schnittstelle implementieren und das konkrete Verhalten definieren.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73" y="2556202"/>
            <a:ext cx="3963250" cy="18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4">
            <a:alphaModFix/>
          </a:blip>
          <a:srcRect b="-17552" l="1528" r="75070" t="2978"/>
          <a:stretch/>
        </p:blipFill>
        <p:spPr>
          <a:xfrm>
            <a:off x="397250" y="453714"/>
            <a:ext cx="1813949" cy="416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841" y="4284724"/>
            <a:ext cx="483026" cy="3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>
            <a:hlinkClick r:id="rId7"/>
          </p:cNvPr>
          <p:cNvSpPr txBox="1"/>
          <p:nvPr/>
        </p:nvSpPr>
        <p:spPr>
          <a:xfrm>
            <a:off x="2727225" y="4281952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Navigator4.kt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chemeClr val="dk1"/>
                </a:solidFill>
              </a:rPr>
              <a:t>Jeff und das</a:t>
            </a:r>
            <a:br>
              <a:rPr b="1" lang="de" sz="3000">
                <a:solidFill>
                  <a:schemeClr val="dk1"/>
                </a:solidFill>
              </a:rPr>
            </a:br>
            <a:r>
              <a:rPr b="1" lang="de" sz="3000">
                <a:solidFill>
                  <a:schemeClr val="dk1"/>
                </a:solidFill>
              </a:rPr>
              <a:t>Strategy Pattern haben gerockt!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1800"/>
              <a:t>Jeff hat mit dem Einsatz des </a:t>
            </a:r>
            <a:r>
              <a:rPr lang="de" sz="1800">
                <a:solidFill>
                  <a:srgbClr val="E35205"/>
                </a:solidFill>
              </a:rPr>
              <a:t>Strategy Patterns</a:t>
            </a:r>
            <a:r>
              <a:rPr lang="de" sz="1800"/>
              <a:t> die Grundlage für eine gute Codestruktur geschaffen, mit der die Anwendung auch in Zukunft gesund wachsen kann.</a:t>
            </a:r>
            <a:endParaRPr sz="1800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20862" l="1729" r="0" t="6746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Anwendbarkeit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rgbClr val="E35205"/>
                </a:solidFill>
              </a:rPr>
              <a:t>Kontextunabhängige</a:t>
            </a:r>
            <a:r>
              <a:rPr lang="de">
                <a:solidFill>
                  <a:schemeClr val="dk2"/>
                </a:solidFill>
              </a:rPr>
              <a:t> Auslagerung und </a:t>
            </a:r>
            <a:r>
              <a:rPr lang="de">
                <a:solidFill>
                  <a:srgbClr val="E35205"/>
                </a:solidFill>
              </a:rPr>
              <a:t>Isolierung</a:t>
            </a:r>
            <a:r>
              <a:rPr lang="de">
                <a:solidFill>
                  <a:schemeClr val="dk2"/>
                </a:solidFill>
              </a:rPr>
              <a:t> von Logik oder Verhalten.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Beliebige Verwendung und </a:t>
            </a:r>
            <a:r>
              <a:rPr lang="de">
                <a:solidFill>
                  <a:srgbClr val="E35205"/>
                </a:solidFill>
              </a:rPr>
              <a:t>Austausch</a:t>
            </a:r>
            <a:r>
              <a:rPr lang="de">
                <a:solidFill>
                  <a:schemeClr val="dk2"/>
                </a:solidFill>
              </a:rPr>
              <a:t> der verschiedenen Algorithmen zur Laufzeit.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Kommunikation des </a:t>
            </a:r>
            <a:r>
              <a:rPr lang="de">
                <a:solidFill>
                  <a:schemeClr val="dk2"/>
                </a:solidFill>
              </a:rPr>
              <a:t>Kontext mit dem </a:t>
            </a:r>
            <a:r>
              <a:rPr lang="de">
                <a:solidFill>
                  <a:srgbClr val="E35205"/>
                </a:solidFill>
              </a:rPr>
              <a:t>Strategy Object</a:t>
            </a:r>
            <a:r>
              <a:rPr lang="de">
                <a:solidFill>
                  <a:schemeClr val="dk2"/>
                </a:solidFill>
              </a:rPr>
              <a:t> lediglich über dessen </a:t>
            </a:r>
            <a:r>
              <a:rPr lang="de">
                <a:solidFill>
                  <a:srgbClr val="E35205"/>
                </a:solidFill>
              </a:rPr>
              <a:t>Strategy Interface</a:t>
            </a:r>
            <a:r>
              <a:rPr lang="de">
                <a:solidFill>
                  <a:schemeClr val="dk2"/>
                </a:solidFill>
              </a:rPr>
              <a:t>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Das Strategy Pattern bieten eine flexiblere Alternative zur </a:t>
            </a:r>
            <a:r>
              <a:rPr lang="de">
                <a:solidFill>
                  <a:srgbClr val="E35205"/>
                </a:solidFill>
              </a:rPr>
              <a:t>Unterklassenbildung</a:t>
            </a:r>
            <a:r>
              <a:rPr lang="de">
                <a:solidFill>
                  <a:schemeClr val="dk2"/>
                </a:solidFill>
              </a:rPr>
              <a:t> der Kontexte.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>
                <a:solidFill>
                  <a:schemeClr val="dk2"/>
                </a:solidFill>
              </a:rPr>
              <a:t>Zusammengehörige Algorithmen werden sauber vom Kontext getrennt und in eine klare und sprechende Struktur gebracht.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>
                <a:solidFill>
                  <a:schemeClr val="dk2"/>
                </a:solidFill>
              </a:rPr>
              <a:t>Neue Strategien können ohne großen Aufwand eingeführt werden da sie die bereits geschaffene Struktur verwenden.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>
                <a:solidFill>
                  <a:schemeClr val="dk2"/>
                </a:solidFill>
              </a:rPr>
              <a:t>Das Pattern ermöglicht eine Auswahl aus verschiedenen Implementierungen und erhöht so die </a:t>
            </a:r>
            <a:r>
              <a:rPr lang="de">
                <a:solidFill>
                  <a:srgbClr val="E35205"/>
                </a:solidFill>
              </a:rPr>
              <a:t>Flexibilität</a:t>
            </a:r>
            <a:r>
              <a:rPr lang="de">
                <a:solidFill>
                  <a:schemeClr val="dk2"/>
                </a:solidFill>
              </a:rPr>
              <a:t> und </a:t>
            </a:r>
            <a:r>
              <a:rPr lang="de">
                <a:solidFill>
                  <a:srgbClr val="E35205"/>
                </a:solidFill>
              </a:rPr>
              <a:t>Wiederverwendbarkeit</a:t>
            </a:r>
            <a:r>
              <a:rPr lang="de">
                <a:solidFill>
                  <a:schemeClr val="dk2"/>
                </a:solidFill>
              </a:rPr>
              <a:t> unseres Quellcodes.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>
                <a:solidFill>
                  <a:srgbClr val="E35205"/>
                </a:solidFill>
              </a:rPr>
              <a:t>Mehrfachverzweigungen</a:t>
            </a:r>
            <a:r>
              <a:rPr lang="de">
                <a:solidFill>
                  <a:schemeClr val="dk2"/>
                </a:solidFill>
              </a:rPr>
              <a:t> und redundanter Einbau der unterschiedlichen Algorithmen werden vermieden</a:t>
            </a:r>
            <a:br>
              <a:rPr lang="de">
                <a:solidFill>
                  <a:schemeClr val="dk2"/>
                </a:solidFill>
              </a:rPr>
            </a:br>
            <a:r>
              <a:rPr lang="de">
                <a:solidFill>
                  <a:schemeClr val="dk2"/>
                </a:solidFill>
              </a:rPr>
              <a:t>und so die Übersicht unseres Codes erhöht.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Die Komplexität unsers Programms wird erhöht. Übermäßige Anwendung des Strategy-Patterns kann zu </a:t>
            </a:r>
            <a:r>
              <a:rPr lang="de">
                <a:solidFill>
                  <a:schemeClr val="dk2"/>
                </a:solidFill>
              </a:rPr>
              <a:t>Overengineering führen und den die Programmstruktur durch die zusätzlichen Klassen und Interfaces aufblähen.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Entwickler Ihres Codes müssen die unterschiedlichen Strategien kennen, um zwischen ihnen auswählen und den Kontext initialisieren zu können.</a:t>
            </a:r>
            <a:br>
              <a:rPr lang="de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Gegenüber der Implementierung der Algorithmen im Kontext entsteht ein </a:t>
            </a:r>
            <a:r>
              <a:rPr lang="de">
                <a:solidFill>
                  <a:srgbClr val="E35205"/>
                </a:solidFill>
              </a:rPr>
              <a:t>zusätzlicher Kommunikationsaufwand</a:t>
            </a:r>
            <a:r>
              <a:rPr lang="de">
                <a:solidFill>
                  <a:schemeClr val="dk2"/>
                </a:solidFill>
              </a:rPr>
              <a:t> zwischen Strategie und Kontext.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/>
              <a:t>Strategy Pattern weil ..</a:t>
            </a:r>
            <a:endParaRPr sz="4200"/>
          </a:p>
        </p:txBody>
      </p:sp>
      <p:sp>
        <p:nvSpPr>
          <p:cNvPr id="206" name="Google Shape;206;p32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6125275" y="2061900"/>
            <a:ext cx="24816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if-else Konstrukte in denen völlig unterschiedliches Verhalten angewandt wird sind ein Indiz für die Anwendung des Strategy Patterns.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Berlin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Familiäre Coden abgrenzen, unabhängig und wiederverwendbar machen - Das nenne ich Refactoring!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Würzburg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Mehr Struktur im Code und Auslagerung unterschidlicher Verhaltensweisen, die in einem Verhältnis zueinander stehen. Was will man mehr?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München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Zitate dienen nur Veranschaulichungszwecken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/>
              <a:t>Kein</a:t>
            </a:r>
            <a:r>
              <a:rPr lang="de" sz="4200"/>
              <a:t> Strategy Pattern wenn ..</a:t>
            </a:r>
            <a:endParaRPr sz="4200"/>
          </a:p>
        </p:txBody>
      </p:sp>
      <p:sp>
        <p:nvSpPr>
          <p:cNvPr id="218" name="Google Shape;218;p3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6125275" y="2061900"/>
            <a:ext cx="24816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if-else Konstrukte in denen völlig unterschiedliches Verhalten angewandt wird sind ein Indiz für die Anwendung des Strategy Patterns.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Berlin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Erfordern die unterschiedlichen Algorithmen nur eine geringe Menge an Code und werden nicht außerhalb der Kontext-Klasse benötigt, gibt es keinen wirklichen Grund, dieses Pattern einzusetzen.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Würzburg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Mehr Struktur im Code und Auslagerung unterschidlicher Verhaltensweisen, die in einem Verhältnis zueinander stehen. Was will man mehr?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München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Zitate dienen nur Veranschaulichungszwecken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/>
              <a:t>Mein Strategy Pattern</a:t>
            </a:r>
            <a:endParaRPr sz="4200"/>
          </a:p>
        </p:txBody>
      </p:sp>
      <p:sp>
        <p:nvSpPr>
          <p:cNvPr id="230" name="Google Shape;230;p3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6125275" y="2061900"/>
            <a:ext cx="24816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if-else Konstrukte in denen völlig unterschiedliches Verhalten angewandt wird sind ein Indiz für die Anwendung des Strategy Patterns.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Berlin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Familiäre Coden abgrenzen, unabhängig und wiederverwendbar machen - Das nenne ich Refactoring!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Würzburg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Mehr Struktur im Code und Auslagerung unterschidlicher Verhaltensweisen, die in einem Verhältnis zueinander stehen. Was will man mehr?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de" sz="1400"/>
              <a:t>Name der Person</a:t>
            </a:r>
            <a:r>
              <a:rPr b="0" lang="de" sz="1400">
                <a:solidFill>
                  <a:schemeClr val="lt1"/>
                </a:solidFill>
              </a:rPr>
              <a:t>, </a:t>
            </a:r>
            <a:r>
              <a:rPr b="0" lang="de" sz="1400"/>
              <a:t>München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Zitate dienen nur Veranschaulichungszwecken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600">
                <a:solidFill>
                  <a:schemeClr val="dk1"/>
                </a:solidFill>
              </a:rPr>
              <a:t>Ihre Idee an die Frau und den Mann bringen</a:t>
            </a:r>
            <a:endParaRPr sz="2400"/>
          </a:p>
        </p:txBody>
      </p:sp>
      <p:sp>
        <p:nvSpPr>
          <p:cNvPr id="242" name="Google Shape;242;p35"/>
          <p:cNvSpPr txBox="1"/>
          <p:nvPr>
            <p:ph idx="4294967295" type="title"/>
          </p:nvPr>
        </p:nvSpPr>
        <p:spPr>
          <a:xfrm>
            <a:off x="535775" y="2025425"/>
            <a:ext cx="49698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de" sz="1800">
                <a:latin typeface="Lato"/>
                <a:ea typeface="Lato"/>
                <a:cs typeface="Lato"/>
                <a:sym typeface="Lato"/>
              </a:rPr>
              <a:t>Diese Vorlage wurde in Zusammenarbeit mit Chip und Dan Heath erstellt, den Autoren des Bestsellers "Made To Stick: Why Some Ideas Survive and Others Die". Sie soll Nutzern dabei helfen, einprägsame Präsentationen für neue Produkte, Dienstleistungen oder Ideen zu erstellen und zu halten.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uch mit dem Titel &quot;Made to Stick&quot;, auf der Unterkante stehend"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Das Strategy Pattern definiert eine Familie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austauschbarer Algorithmen und kapselt diese in Klassen,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zur Laufzeit dynamisch geladen werden können.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-1359" l="66957" r="5750" t="1360"/>
          <a:stretch/>
        </p:blipFill>
        <p:spPr>
          <a:xfrm>
            <a:off x="397250" y="414300"/>
            <a:ext cx="1888747" cy="433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 und mehr Info</a:t>
            </a:r>
            <a:endParaRPr/>
          </a:p>
        </p:txBody>
      </p:sp>
      <p:sp>
        <p:nvSpPr>
          <p:cNvPr id="249" name="Google Shape;249;p36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Strategy Pattern - Refactoring Guru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 - Strategie (Entwurfsmuster)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Slides Template “Zündende Idee”</a:t>
            </a:r>
            <a:endParaRPr sz="2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type="title"/>
          </p:nvPr>
        </p:nvSpPr>
        <p:spPr>
          <a:xfrm>
            <a:off x="283100" y="712150"/>
            <a:ext cx="886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80"/>
              <a:t>Du kannst mithelfen, das Wissen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80"/>
              <a:t>über Modernisierungs- und Design-Patterns weiter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80"/>
              <a:t>zu verbessern, indem Du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80"/>
              <a:t>Dein Wissen in der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8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Gruppe Dev</a:t>
            </a:r>
            <a:r>
              <a:rPr lang="de" sz="3680"/>
              <a:t> teilst.</a:t>
            </a:r>
            <a:endParaRPr sz="36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chemeClr val="dk1"/>
                </a:solidFill>
              </a:rPr>
              <a:t>Jeff liebt seinen Job!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1800"/>
              <a:t>Jeff ist der leitende Entwickler einer App, welche die kürzeste Route zwischen zwei Punkte berechnet.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/>
              <a:t>Sein Projekt läuft großartig und er wird dafür hart gefeiert. Schauen wir uns das Herzstück seiner Applikation mal an..</a:t>
            </a:r>
            <a:endParaRPr sz="18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20862" l="1729" r="0" t="6746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Alle handelnden Personen sind frei erfunden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In der</a:t>
            </a:r>
            <a:r>
              <a:rPr lang="de">
                <a:solidFill>
                  <a:schemeClr val="dk2"/>
                </a:solidFill>
              </a:rPr>
              <a:t> </a:t>
            </a:r>
            <a:r>
              <a:rPr lang="de">
                <a:solidFill>
                  <a:srgbClr val="E35205"/>
                </a:solidFill>
              </a:rPr>
              <a:t>Navigator.buildRoute(A, B)</a:t>
            </a:r>
            <a:r>
              <a:rPr lang="de">
                <a:solidFill>
                  <a:schemeClr val="dk2"/>
                </a:solidFill>
              </a:rPr>
              <a:t> wird die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kürzeste Straßennavigation für </a:t>
            </a:r>
            <a:r>
              <a:rPr lang="de">
                <a:solidFill>
                  <a:srgbClr val="E35205"/>
                </a:solidFill>
              </a:rPr>
              <a:t>PKW</a:t>
            </a:r>
            <a:r>
              <a:rPr lang="de">
                <a:solidFill>
                  <a:schemeClr val="dk2"/>
                </a:solidFill>
              </a:rPr>
              <a:t> zwischen den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beiden Punkten </a:t>
            </a:r>
            <a:r>
              <a:rPr lang="de">
                <a:solidFill>
                  <a:srgbClr val="E35205"/>
                </a:solidFill>
              </a:rPr>
              <a:t>A</a:t>
            </a:r>
            <a:r>
              <a:rPr lang="de">
                <a:solidFill>
                  <a:schemeClr val="dk2"/>
                </a:solidFill>
              </a:rPr>
              <a:t> und </a:t>
            </a:r>
            <a:r>
              <a:rPr lang="de">
                <a:solidFill>
                  <a:srgbClr val="E35205"/>
                </a:solidFill>
              </a:rPr>
              <a:t>B</a:t>
            </a:r>
            <a:r>
              <a:rPr lang="de">
                <a:solidFill>
                  <a:schemeClr val="dk2"/>
                </a:solidFill>
              </a:rPr>
              <a:t> berechnet.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36" y="3140371"/>
            <a:ext cx="3251651" cy="1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-1359" l="930" r="71777" t="1360"/>
          <a:stretch/>
        </p:blipFill>
        <p:spPr>
          <a:xfrm>
            <a:off x="397250" y="414300"/>
            <a:ext cx="1888747" cy="43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841" y="2325647"/>
            <a:ext cx="483026" cy="3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>
            <a:hlinkClick r:id="rId7"/>
          </p:cNvPr>
          <p:cNvSpPr txBox="1"/>
          <p:nvPr/>
        </p:nvSpPr>
        <p:spPr>
          <a:xfrm>
            <a:off x="2727225" y="2322875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Navigator1.kt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15074" l="0" r="0" t="0"/>
          <a:stretch/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E35205"/>
                </a:solidFill>
              </a:rPr>
              <a:t>Neue Anforderungen</a:t>
            </a:r>
            <a:endParaRPr b="1" sz="2800">
              <a:solidFill>
                <a:srgbClr val="E3520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Nun soll Jeff das Programm erweitern,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sodass die kürzeste Route neben </a:t>
            </a:r>
            <a:r>
              <a:rPr lang="de">
                <a:solidFill>
                  <a:srgbClr val="E35205"/>
                </a:solidFill>
              </a:rPr>
              <a:t>PKW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nun auch für </a:t>
            </a:r>
            <a:r>
              <a:rPr lang="de">
                <a:solidFill>
                  <a:srgbClr val="E35205"/>
                </a:solidFill>
              </a:rPr>
              <a:t>Fahrradfahrer</a:t>
            </a:r>
            <a:r>
              <a:rPr lang="de">
                <a:solidFill>
                  <a:srgbClr val="FFFFFF"/>
                </a:solidFill>
              </a:rPr>
              <a:t> und für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den </a:t>
            </a:r>
            <a:r>
              <a:rPr lang="de">
                <a:solidFill>
                  <a:srgbClr val="E35205"/>
                </a:solidFill>
              </a:rPr>
              <a:t>ÖPNV</a:t>
            </a:r>
            <a:r>
              <a:rPr lang="de">
                <a:solidFill>
                  <a:srgbClr val="FFFFFF"/>
                </a:solidFill>
              </a:rPr>
              <a:t> berechnet werden kann.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FFFFFF"/>
                </a:solidFill>
              </a:rPr>
              <a:t>Hierfür werden möglicherweise völlig andere Routen berechnet.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Um diese</a:t>
            </a:r>
            <a:r>
              <a:rPr lang="de">
                <a:solidFill>
                  <a:schemeClr val="dk2"/>
                </a:solidFill>
              </a:rPr>
              <a:t> Erweiterung durchzuführen, würde man in der </a:t>
            </a:r>
            <a:r>
              <a:rPr lang="de">
                <a:solidFill>
                  <a:srgbClr val="E35205"/>
                </a:solidFill>
              </a:rPr>
              <a:t>Navigator.buildRoute(A, B)</a:t>
            </a:r>
            <a:r>
              <a:rPr lang="de"/>
              <a:t> ansetzen und je nach gewünschtem Transportmittel den Codefluss verzweigen.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/>
              <a:t>Die hier unterschiedlichen Algorithmen würde man in eigene Funktionen überführen, um ein riesiges switch-Konstrukt zu vermeiden.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-71381" l="-517" r="67336" t="-1121"/>
          <a:stretch/>
        </p:blipFill>
        <p:spPr>
          <a:xfrm>
            <a:off x="397250" y="443860"/>
            <a:ext cx="1813949" cy="416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841" y="2325647"/>
            <a:ext cx="483026" cy="3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>
            <a:hlinkClick r:id="rId6"/>
          </p:cNvPr>
          <p:cNvSpPr txBox="1"/>
          <p:nvPr/>
        </p:nvSpPr>
        <p:spPr>
          <a:xfrm>
            <a:off x="2727225" y="2322875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Navigator2.kt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2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841" y="3925847"/>
            <a:ext cx="483026" cy="3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>
            <a:hlinkClick r:id="rId8"/>
          </p:cNvPr>
          <p:cNvSpPr txBox="1"/>
          <p:nvPr/>
        </p:nvSpPr>
        <p:spPr>
          <a:xfrm>
            <a:off x="2727225" y="3923075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Navigator3.kt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Im Zuge der Ausarbeitung für den neuen Algorithmus würde diese Erweiterung die Klasse </a:t>
            </a:r>
            <a:r>
              <a:rPr lang="de">
                <a:solidFill>
                  <a:srgbClr val="E35205"/>
                </a:solidFill>
              </a:rPr>
              <a:t>Navigator</a:t>
            </a:r>
            <a:r>
              <a:rPr lang="de">
                <a:solidFill>
                  <a:schemeClr val="dk2"/>
                </a:solidFill>
              </a:rPr>
              <a:t> aufblähen und viel Code innerhalb dieser Einheit definieren. Dieser ist an die Kontext-Klasse Navigator </a:t>
            </a:r>
            <a:r>
              <a:rPr lang="de">
                <a:solidFill>
                  <a:srgbClr val="E35205"/>
                </a:solidFill>
              </a:rPr>
              <a:t>gebunden</a:t>
            </a:r>
            <a:r>
              <a:rPr lang="de">
                <a:solidFill>
                  <a:schemeClr val="dk2"/>
                </a:solidFill>
              </a:rPr>
              <a:t> und sollte besser sauber getrennt und unabhängig definiert werden.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036" y="2987971"/>
            <a:ext cx="3251651" cy="1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-72503" l="33409" r="33409" t="0"/>
          <a:stretch/>
        </p:blipFill>
        <p:spPr>
          <a:xfrm>
            <a:off x="397250" y="473421"/>
            <a:ext cx="1813949" cy="416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13817" l="42585" r="7467" t="1256"/>
          <a:stretch/>
        </p:blipFill>
        <p:spPr>
          <a:xfrm>
            <a:off x="0" y="0"/>
            <a:ext cx="456719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chemeClr val="dk1"/>
                </a:solidFill>
              </a:rPr>
              <a:t>Technische Schulden</a:t>
            </a:r>
            <a:r>
              <a:rPr lang="de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Der neue Code macht was er soll, aber</a:t>
            </a:r>
            <a:br>
              <a:rPr lang="de" sz="1800">
                <a:solidFill>
                  <a:srgbClr val="000000"/>
                </a:solidFill>
              </a:rPr>
            </a:br>
            <a:r>
              <a:rPr lang="de" sz="1800">
                <a:solidFill>
                  <a:srgbClr val="000000"/>
                </a:solidFill>
              </a:rPr>
              <a:t>Jeff hat trotzdem </a:t>
            </a:r>
            <a:r>
              <a:rPr lang="de" sz="1800">
                <a:solidFill>
                  <a:srgbClr val="E35205"/>
                </a:solidFill>
              </a:rPr>
              <a:t>Technische Schulden</a:t>
            </a:r>
            <a:r>
              <a:rPr lang="de" sz="1800">
                <a:solidFill>
                  <a:srgbClr val="000000"/>
                </a:solidFill>
              </a:rPr>
              <a:t> produziert.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Seine zuvor übersichtliche Klasse </a:t>
            </a:r>
            <a:r>
              <a:rPr lang="de" sz="1800">
                <a:solidFill>
                  <a:srgbClr val="E35205"/>
                </a:solidFill>
              </a:rPr>
              <a:t>Navigator</a:t>
            </a:r>
            <a:r>
              <a:rPr lang="de" sz="1800">
                <a:solidFill>
                  <a:srgbClr val="000000"/>
                </a:solidFill>
              </a:rPr>
              <a:t> implementiert nun viel unterschiedliches Verhalten. Dies macht sie schlechter lesbar und die Struktur seines Codes spröder.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2371725" y="630225"/>
            <a:ext cx="6331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Verwendung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390275" y="1181025"/>
            <a:ext cx="6331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Unterschiedliche Verhaltensweisen und deren verwendete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Algorithmen sind innerhalb einer Klasse </a:t>
            </a:r>
            <a:r>
              <a:rPr lang="de">
                <a:solidFill>
                  <a:srgbClr val="E35205"/>
                </a:solidFill>
              </a:rPr>
              <a:t>fest integriert</a:t>
            </a:r>
            <a:endParaRPr>
              <a:solidFill>
                <a:srgbClr val="E352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und sollen von deren Kontext </a:t>
            </a:r>
            <a:r>
              <a:rPr lang="de">
                <a:solidFill>
                  <a:srgbClr val="E35205"/>
                </a:solidFill>
              </a:rPr>
              <a:t>unabhängig</a:t>
            </a:r>
            <a:r>
              <a:rPr lang="de">
                <a:solidFill>
                  <a:schemeClr val="dk2"/>
                </a:solidFill>
              </a:rPr>
              <a:t> und </a:t>
            </a:r>
            <a:r>
              <a:rPr lang="de">
                <a:solidFill>
                  <a:srgbClr val="E35205"/>
                </a:solidFill>
              </a:rPr>
              <a:t>wiederverwendbar</a:t>
            </a:r>
            <a:r>
              <a:rPr lang="de">
                <a:solidFill>
                  <a:schemeClr val="dk2"/>
                </a:solidFill>
              </a:rPr>
              <a:t> gemacht werden.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-17552" l="1528" r="75070" t="2978"/>
          <a:stretch/>
        </p:blipFill>
        <p:spPr>
          <a:xfrm>
            <a:off x="397250" y="453714"/>
            <a:ext cx="1813949" cy="416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