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eague Spartan"/>
      <p:regular r:id="rId14"/>
      <p:bold r:id="rId15"/>
    </p:embeddedFont>
    <p:embeddedFont>
      <p:font typeface="Lato"/>
      <p:regular r:id="rId16"/>
      <p:bold r:id="rId17"/>
      <p:italic r:id="rId18"/>
      <p:boldItalic r:id="rId19"/>
    </p:embeddedFont>
    <p:embeddedFont>
      <p:font typeface="Poppins"/>
      <p:regular r:id="rId20"/>
      <p:bold r:id="rId21"/>
      <p:italic r:id="rId22"/>
      <p:boldItalic r:id="rId23"/>
    </p:embeddedFont>
    <p:embeddedFont>
      <p:font typeface="Lato Light"/>
      <p:regular r:id="rId24"/>
      <p:bold r:id="rId25"/>
      <p:italic r:id="rId26"/>
      <p:boldItalic r:id="rId27"/>
    </p:embeddedFont>
    <p:embeddedFont>
      <p:font typeface="Open Sa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LatoLight-regular.fntdata"/><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OpenSansMedium-regular.fntdata"/><Relationship Id="rId27"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Medium-boldItalic.fntdata"/><Relationship Id="rId30" Type="http://schemas.openxmlformats.org/officeDocument/2006/relationships/font" Target="fonts/OpenSansMedium-italic.fntdata"/><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5" Type="http://schemas.openxmlformats.org/officeDocument/2006/relationships/font" Target="fonts/LeagueSpartan-bold.fntdata"/><Relationship Id="rId14" Type="http://schemas.openxmlformats.org/officeDocument/2006/relationships/font" Target="fonts/LeagueSpartan-regular.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7145975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7145975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SLIDES_API71459752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SLIDES_API71459752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SLIDES_API71459752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SLIDES_API71459752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71459752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71459752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82" name="Shape 82"/>
        <p:cNvGrpSpPr/>
        <p:nvPr/>
      </p:nvGrpSpPr>
      <p:grpSpPr>
        <a:xfrm>
          <a:off x="0" y="0"/>
          <a:ext cx="0" cy="0"/>
          <a:chOff x="0" y="0"/>
          <a:chExt cx="0" cy="0"/>
        </a:xfrm>
      </p:grpSpPr>
      <p:sp>
        <p:nvSpPr>
          <p:cNvPr id="83" name="Google Shape;83;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3"/>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86" name="Google Shape;86;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87" name="Google Shape;87;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88" name="Shape 88"/>
        <p:cNvGrpSpPr/>
        <p:nvPr/>
      </p:nvGrpSpPr>
      <p:grpSpPr>
        <a:xfrm>
          <a:off x="0" y="0"/>
          <a:ext cx="0" cy="0"/>
          <a:chOff x="0" y="0"/>
          <a:chExt cx="0" cy="0"/>
        </a:xfrm>
      </p:grpSpPr>
      <p:sp>
        <p:nvSpPr>
          <p:cNvPr id="89" name="Google Shape;89;p14"/>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0" name="Google Shape;90;p14"/>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91" name="Google Shape;91;p14"/>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92" name="Google Shape;92;p14"/>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93" name="Google Shape;93;p1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94" name="Google Shape;94;p14"/>
          <p:cNvGrpSpPr/>
          <p:nvPr/>
        </p:nvGrpSpPr>
        <p:grpSpPr>
          <a:xfrm>
            <a:off x="3095387" y="1241947"/>
            <a:ext cx="2953226" cy="2951755"/>
            <a:chOff x="3102288" y="1429998"/>
            <a:chExt cx="2953226" cy="2951755"/>
          </a:xfrm>
        </p:grpSpPr>
        <p:sp>
          <p:nvSpPr>
            <p:cNvPr id="95" name="Google Shape;95;p14"/>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96" name="Google Shape;96;p14"/>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97" name="Google Shape;97;p14"/>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98" name="Google Shape;98;p14"/>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99" name="Google Shape;99;p14"/>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00" name="Google Shape;100;p14"/>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01" name="Google Shape;101;p14"/>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02" name="Google Shape;102;p14"/>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03" name="Google Shape;103;p14"/>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04" name="Google Shape;104;p14"/>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05" name="Google Shape;105;p14"/>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8" name="Google Shape;108;p15"/>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09" name="Google Shape;10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5"/>
          <p:cNvSpPr/>
          <p:nvPr>
            <p:ph idx="2" type="pic"/>
          </p:nvPr>
        </p:nvSpPr>
        <p:spPr>
          <a:xfrm>
            <a:off x="642700" y="632300"/>
            <a:ext cx="2615100" cy="3918900"/>
          </a:xfrm>
          <a:prstGeom prst="roundRect">
            <a:avLst>
              <a:gd fmla="val 16667" name="adj"/>
            </a:avLst>
          </a:prstGeom>
          <a:noFill/>
          <a:ln>
            <a:noFill/>
          </a:ln>
        </p:spPr>
      </p:sp>
      <p:sp>
        <p:nvSpPr>
          <p:cNvPr id="111" name="Google Shape;111;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112" name="Google Shape;112;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13" name="Google Shape;113;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15" name="Shape 115"/>
        <p:cNvGrpSpPr/>
        <p:nvPr/>
      </p:nvGrpSpPr>
      <p:grpSpPr>
        <a:xfrm>
          <a:off x="0" y="0"/>
          <a:ext cx="0" cy="0"/>
          <a:chOff x="0" y="0"/>
          <a:chExt cx="0" cy="0"/>
        </a:xfrm>
      </p:grpSpPr>
      <p:sp>
        <p:nvSpPr>
          <p:cNvPr id="116" name="Google Shape;11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16"/>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18" name="Google Shape;118;p16"/>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www.researchgate.net/profile/Maureen_Gilmore/publication/281171939_Clinical_Communities_at_Johns_Hopkins_Medicine_An_Emerging_Approach_to_Quality_Improvement/links/59e11d80458515393d534845/Clinical-Communities-at-Johns-Hopkins-Medicine-An-Emerging-Approach-to-Quality-Improvement.pdf" TargetMode="External"/><Relationship Id="rId4" Type="http://schemas.openxmlformats.org/officeDocument/2006/relationships/hyperlink" Target="https://muse.jhu.edu/article/482131" TargetMode="External"/><Relationship Id="rId9" Type="http://schemas.openxmlformats.org/officeDocument/2006/relationships/image" Target="../media/image7.png"/><Relationship Id="rId5" Type="http://schemas.openxmlformats.org/officeDocument/2006/relationships/hyperlink" Target="https://secwww.jhuapl.edu/techdigest/Content/techdigest/pdf/V35-N04/35-04-Palmer.pdf" TargetMode="External"/><Relationship Id="rId6" Type="http://schemas.openxmlformats.org/officeDocument/2006/relationships/hyperlink" Target="https://secwww.jhuapl.edu/techdigest/Content/techdigest/pdf/V35-N04/35-04-Palmer.pdf" TargetMode="External"/><Relationship Id="rId7" Type="http://schemas.openxmlformats.org/officeDocument/2006/relationships/image" Target="../media/image5.png"/><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 type="body"/>
          </p:nvPr>
        </p:nvSpPr>
        <p:spPr>
          <a:xfrm>
            <a:off x="562275" y="909775"/>
            <a:ext cx="5056800" cy="4163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i="1" lang="en" u="sng">
                <a:solidFill>
                  <a:schemeClr val="dk2"/>
                </a:solidFill>
                <a:latin typeface="Arial"/>
                <a:ea typeface="Arial"/>
                <a:cs typeface="Arial"/>
                <a:sym typeface="Arial"/>
              </a:rPr>
              <a:t>Leading Through Health Analytics</a:t>
            </a:r>
            <a:r>
              <a:rPr b="1" lang="en">
                <a:solidFill>
                  <a:schemeClr val="dk2"/>
                </a:solidFill>
                <a:latin typeface="Arial"/>
                <a:ea typeface="Arial"/>
                <a:cs typeface="Arial"/>
                <a:sym typeface="Arial"/>
              </a:rPr>
              <a:t>  </a:t>
            </a:r>
            <a:r>
              <a:rPr lang="en" sz="2300">
                <a:solidFill>
                  <a:schemeClr val="dk2"/>
                </a:solidFill>
                <a:latin typeface="Arial"/>
                <a:ea typeface="Arial"/>
                <a:cs typeface="Arial"/>
                <a:sym typeface="Arial"/>
              </a:rPr>
              <a:t>🩺</a:t>
            </a:r>
            <a:endParaRPr sz="2300">
              <a:solidFill>
                <a:schemeClr val="dk2"/>
              </a:solidFill>
              <a:latin typeface="Arial"/>
              <a:ea typeface="Arial"/>
              <a:cs typeface="Arial"/>
              <a:sym typeface="Arial"/>
            </a:endParaRPr>
          </a:p>
          <a:p>
            <a:pPr indent="0" lvl="0" marL="0" rtl="0" algn="ctr">
              <a:lnSpc>
                <a:spcPct val="100000"/>
              </a:lnSpc>
              <a:spcBef>
                <a:spcPts val="0"/>
              </a:spcBef>
              <a:spcAft>
                <a:spcPts val="0"/>
              </a:spcAft>
              <a:buNone/>
            </a:pPr>
            <a:r>
              <a:t/>
            </a:r>
            <a:endParaRPr b="1">
              <a:solidFill>
                <a:schemeClr val="dk2"/>
              </a:solidFill>
              <a:latin typeface="Arial"/>
              <a:ea typeface="Arial"/>
              <a:cs typeface="Arial"/>
              <a:sym typeface="Arial"/>
            </a:endParaRPr>
          </a:p>
          <a:p>
            <a:pPr indent="0" lvl="0" marL="0" rtl="0" algn="l">
              <a:spcBef>
                <a:spcPts val="0"/>
              </a:spcBef>
              <a:spcAft>
                <a:spcPts val="0"/>
              </a:spcAft>
              <a:buNone/>
            </a:pPr>
            <a:r>
              <a:rPr b="1" i="1" lang="en" sz="1100" u="sng">
                <a:solidFill>
                  <a:srgbClr val="000000"/>
                </a:solidFill>
                <a:latin typeface="Arial"/>
                <a:ea typeface="Arial"/>
                <a:cs typeface="Arial"/>
                <a:sym typeface="Arial"/>
              </a:rPr>
              <a:t>Relevant References:</a:t>
            </a:r>
            <a:endParaRPr i="1" sz="1100" u="sng">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Lois J. Gould, MS, PMP, et al. (2015) September, Volume 41 Number 9. </a:t>
            </a:r>
            <a:r>
              <a:rPr i="1" lang="en" sz="1100">
                <a:solidFill>
                  <a:srgbClr val="000000"/>
                </a:solidFill>
                <a:latin typeface="Arial"/>
                <a:ea typeface="Arial"/>
                <a:cs typeface="Arial"/>
                <a:sym typeface="Arial"/>
              </a:rPr>
              <a:t>Clinical Communities at Johns Hopkins Medicine: An Emerging Approach to Quality Improvement.</a:t>
            </a:r>
            <a:endParaRPr i="1" sz="1100">
              <a:solidFill>
                <a:srgbClr val="000000"/>
              </a:solidFill>
              <a:latin typeface="Arial"/>
              <a:ea typeface="Arial"/>
              <a:cs typeface="Arial"/>
              <a:sym typeface="Arial"/>
            </a:endParaRPr>
          </a:p>
          <a:p>
            <a:pPr indent="0" lvl="0" marL="457200" rtl="0" algn="l">
              <a:spcBef>
                <a:spcPts val="0"/>
              </a:spcBef>
              <a:spcAft>
                <a:spcPts val="0"/>
              </a:spcAft>
              <a:buNone/>
            </a:pPr>
            <a:r>
              <a:rPr lang="en" sz="1100" u="sng">
                <a:solidFill>
                  <a:srgbClr val="0563C1"/>
                </a:solidFill>
                <a:latin typeface="Arial"/>
                <a:ea typeface="Arial"/>
                <a:cs typeface="Arial"/>
                <a:sym typeface="Arial"/>
                <a:hlinkClick r:id="rId3">
                  <a:extLst>
                    <a:ext uri="{A12FA001-AC4F-418D-AE19-62706E023703}">
                      <ahyp:hlinkClr val="tx"/>
                    </a:ext>
                  </a:extLst>
                </a:hlinkClick>
              </a:rPr>
              <a:t>https://www.researchgate.net/profile/Maureen_Gilmore/publication/281171939_Clinical_Communities_at_Johns_Hopkins_Medicine_An_Emerging_Approach_to_Quality_Improvement/links/59e11d80458515393d534845/Clinical-Communities-at-Johns-Hopkins-Medicine-An-Emerging-Approach-to-Quality-Improvement.pdf</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Amy M. Sitapati, MD, et al. (2012). </a:t>
            </a:r>
            <a:r>
              <a:rPr i="1" lang="en" sz="1100">
                <a:solidFill>
                  <a:srgbClr val="000000"/>
                </a:solidFill>
                <a:latin typeface="Arial"/>
                <a:ea typeface="Arial"/>
                <a:cs typeface="Arial"/>
                <a:sym typeface="Arial"/>
              </a:rPr>
              <a:t>Building a Patient-Centered Medical Home </a:t>
            </a:r>
            <a:r>
              <a:rPr lang="en" sz="1100" u="sng">
                <a:solidFill>
                  <a:srgbClr val="0563C1"/>
                </a:solidFill>
                <a:latin typeface="Arial"/>
                <a:ea typeface="Arial"/>
                <a:cs typeface="Arial"/>
                <a:sym typeface="Arial"/>
                <a:hlinkClick r:id="rId4">
                  <a:extLst>
                    <a:ext uri="{A12FA001-AC4F-418D-AE19-62706E023703}">
                      <ahyp:hlinkClr val="tx"/>
                    </a:ext>
                  </a:extLst>
                </a:hlinkClick>
              </a:rPr>
              <a:t>https://muse.jhu.edu/article/482131</a:t>
            </a:r>
            <a:endParaRPr sz="1100" u="sng">
              <a:solidFill>
                <a:srgbClr val="0563C1"/>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Sezin A. Palmer, Alan D. Ravitz, and Robert S. Armiger. (2021). Johns Hopkins APL Technical Digest, Volume 35, Number 4. </a:t>
            </a:r>
            <a:r>
              <a:rPr i="1" lang="en" sz="1100">
                <a:solidFill>
                  <a:srgbClr val="000000"/>
                </a:solidFill>
                <a:latin typeface="Arial"/>
                <a:ea typeface="Arial"/>
                <a:cs typeface="Arial"/>
                <a:sym typeface="Arial"/>
              </a:rPr>
              <a:t>Partnering with Johns Hopkins Medicine to Revolutionize Health.</a:t>
            </a:r>
            <a:r>
              <a:rPr i="1" lang="en"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 sz="1100" u="sng">
                <a:solidFill>
                  <a:srgbClr val="0563C1"/>
                </a:solidFill>
                <a:latin typeface="Arial"/>
                <a:ea typeface="Arial"/>
                <a:cs typeface="Arial"/>
                <a:sym typeface="Arial"/>
                <a:hlinkClick r:id="rId6">
                  <a:extLst>
                    <a:ext uri="{A12FA001-AC4F-418D-AE19-62706E023703}">
                      <ahyp:hlinkClr val="tx"/>
                    </a:ext>
                  </a:extLst>
                </a:hlinkClick>
              </a:rPr>
              <a:t>https://secwww.jhuapl.edu/techdigest/Content/techdigest/pdf/V35-N04/35-04-Palmer.pdf</a:t>
            </a:r>
            <a:endParaRPr sz="1100" u="sng">
              <a:solidFill>
                <a:srgbClr val="0563C1"/>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
        <p:nvSpPr>
          <p:cNvPr id="124" name="Google Shape;124;p17"/>
          <p:cNvSpPr txBox="1"/>
          <p:nvPr>
            <p:ph type="title"/>
          </p:nvPr>
        </p:nvSpPr>
        <p:spPr>
          <a:xfrm>
            <a:off x="1203500" y="270500"/>
            <a:ext cx="78444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Health Analytics in Healthcare Setting</a:t>
            </a:r>
            <a:endParaRPr/>
          </a:p>
        </p:txBody>
      </p:sp>
      <p:pic>
        <p:nvPicPr>
          <p:cNvPr id="125" name="Google Shape;125;p17"/>
          <p:cNvPicPr preferRelativeResize="0"/>
          <p:nvPr/>
        </p:nvPicPr>
        <p:blipFill>
          <a:blip r:embed="rId7">
            <a:alphaModFix/>
          </a:blip>
          <a:stretch>
            <a:fillRect/>
          </a:stretch>
        </p:blipFill>
        <p:spPr>
          <a:xfrm>
            <a:off x="6582934" y="1204400"/>
            <a:ext cx="2388764" cy="726900"/>
          </a:xfrm>
          <a:prstGeom prst="rect">
            <a:avLst/>
          </a:prstGeom>
          <a:noFill/>
          <a:ln>
            <a:noFill/>
          </a:ln>
        </p:spPr>
      </p:pic>
      <p:pic>
        <p:nvPicPr>
          <p:cNvPr id="126" name="Google Shape;126;p17"/>
          <p:cNvPicPr preferRelativeResize="0"/>
          <p:nvPr/>
        </p:nvPicPr>
        <p:blipFill rotWithShape="1">
          <a:blip r:embed="rId8">
            <a:alphaModFix/>
          </a:blip>
          <a:srcRect b="0" l="10019" r="10019" t="0"/>
          <a:stretch/>
        </p:blipFill>
        <p:spPr>
          <a:xfrm>
            <a:off x="5660566" y="1863162"/>
            <a:ext cx="1697308" cy="1417175"/>
          </a:xfrm>
          <a:prstGeom prst="rect">
            <a:avLst/>
          </a:prstGeom>
          <a:noFill/>
          <a:ln>
            <a:noFill/>
          </a:ln>
        </p:spPr>
      </p:pic>
      <p:pic>
        <p:nvPicPr>
          <p:cNvPr id="127" name="Google Shape;127;p17"/>
          <p:cNvPicPr preferRelativeResize="0"/>
          <p:nvPr/>
        </p:nvPicPr>
        <p:blipFill>
          <a:blip r:embed="rId9">
            <a:alphaModFix/>
          </a:blip>
          <a:stretch>
            <a:fillRect/>
          </a:stretch>
        </p:blipFill>
        <p:spPr>
          <a:xfrm>
            <a:off x="6528500" y="3321375"/>
            <a:ext cx="2519398" cy="1417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subTitle"/>
          </p:nvPr>
        </p:nvSpPr>
        <p:spPr>
          <a:xfrm>
            <a:off x="5848775" y="965750"/>
            <a:ext cx="3295200" cy="152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u="sng">
                <a:solidFill>
                  <a:srgbClr val="2C2C2C"/>
                </a:solidFill>
                <a:latin typeface="Arial"/>
                <a:ea typeface="Arial"/>
                <a:cs typeface="Arial"/>
                <a:sym typeface="Arial"/>
              </a:rPr>
              <a:t>Hospital Epidemiology and Infection Control</a:t>
            </a:r>
            <a:r>
              <a:rPr lang="en">
                <a:solidFill>
                  <a:srgbClr val="2C2C2C"/>
                </a:solidFill>
                <a:latin typeface="Arial"/>
                <a:ea typeface="Arial"/>
                <a:cs typeface="Arial"/>
                <a:sym typeface="Arial"/>
              </a:rPr>
              <a:t> - </a:t>
            </a:r>
            <a:r>
              <a:rPr lang="en">
                <a:solidFill>
                  <a:srgbClr val="000000"/>
                </a:solidFill>
                <a:latin typeface="Arial"/>
                <a:ea typeface="Arial"/>
                <a:cs typeface="Arial"/>
                <a:sym typeface="Arial"/>
              </a:rPr>
              <a:t>Utilising predictive analytics enables Johns Hopkins to predict outbreaks and control any hospital-acquired infections more effectively. This proactive approach reduces mortality and improves patient safety.</a:t>
            </a:r>
            <a:r>
              <a:rPr lang="en">
                <a:solidFill>
                  <a:srgbClr val="2C2C2C"/>
                </a:solidFill>
                <a:latin typeface="Arial"/>
                <a:ea typeface="Arial"/>
                <a:cs typeface="Arial"/>
                <a:sym typeface="Arial"/>
              </a:rPr>
              <a:t>  </a:t>
            </a:r>
            <a:endParaRPr>
              <a:solidFill>
                <a:srgbClr val="2C2C2C"/>
              </a:solidFill>
              <a:latin typeface="Arial"/>
              <a:ea typeface="Arial"/>
              <a:cs typeface="Arial"/>
              <a:sym typeface="Arial"/>
            </a:endParaRPr>
          </a:p>
        </p:txBody>
      </p:sp>
      <p:sp>
        <p:nvSpPr>
          <p:cNvPr id="133" name="Google Shape;133;p18"/>
          <p:cNvSpPr txBox="1"/>
          <p:nvPr>
            <p:ph idx="2" type="subTitle"/>
          </p:nvPr>
        </p:nvSpPr>
        <p:spPr>
          <a:xfrm>
            <a:off x="6118775" y="2517900"/>
            <a:ext cx="30252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u="sng">
                <a:solidFill>
                  <a:srgbClr val="000000"/>
                </a:solidFill>
                <a:latin typeface="Arial"/>
                <a:ea typeface="Arial"/>
                <a:cs typeface="Arial"/>
                <a:sym typeface="Arial"/>
              </a:rPr>
              <a:t>Optimized Patient Health Care </a:t>
            </a:r>
            <a:r>
              <a:rPr lang="en">
                <a:solidFill>
                  <a:srgbClr val="000000"/>
                </a:solidFill>
                <a:latin typeface="Arial"/>
                <a:ea typeface="Arial"/>
                <a:cs typeface="Arial"/>
                <a:sym typeface="Arial"/>
              </a:rPr>
              <a:t>- Patient Care is optimized with the assistance and use of health analytics. Johns Hopkins has improved treatment protocols, ensured efficient use of resources, and thereby reduced the overall cost of care.</a:t>
            </a:r>
            <a:endParaRPr>
              <a:solidFill>
                <a:srgbClr val="000000"/>
              </a:solidFill>
              <a:latin typeface="Arial"/>
              <a:ea typeface="Arial"/>
              <a:cs typeface="Arial"/>
              <a:sym typeface="Arial"/>
            </a:endParaRPr>
          </a:p>
        </p:txBody>
      </p:sp>
      <p:sp>
        <p:nvSpPr>
          <p:cNvPr id="134" name="Google Shape;134;p18"/>
          <p:cNvSpPr txBox="1"/>
          <p:nvPr>
            <p:ph idx="3" type="subTitle"/>
          </p:nvPr>
        </p:nvSpPr>
        <p:spPr>
          <a:xfrm>
            <a:off x="152400" y="897100"/>
            <a:ext cx="3025200" cy="25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u="sng">
                <a:solidFill>
                  <a:srgbClr val="000000"/>
                </a:solidFill>
                <a:latin typeface="Arial"/>
                <a:ea typeface="Arial"/>
                <a:cs typeface="Arial"/>
                <a:sym typeface="Arial"/>
              </a:rPr>
              <a:t>Predictive </a:t>
            </a:r>
            <a:r>
              <a:rPr i="1" lang="en" u="sng">
                <a:solidFill>
                  <a:srgbClr val="000000"/>
                </a:solidFill>
                <a:latin typeface="Arial"/>
                <a:ea typeface="Arial"/>
                <a:cs typeface="Arial"/>
                <a:sym typeface="Arial"/>
              </a:rPr>
              <a:t>Maintenance</a:t>
            </a:r>
            <a:r>
              <a:rPr i="1" lang="en" u="sng">
                <a:solidFill>
                  <a:srgbClr val="000000"/>
                </a:solidFill>
                <a:latin typeface="Arial"/>
                <a:ea typeface="Arial"/>
                <a:cs typeface="Arial"/>
                <a:sym typeface="Arial"/>
              </a:rPr>
              <a:t> of Medical Equipment</a:t>
            </a:r>
            <a:r>
              <a:rPr lang="en">
                <a:solidFill>
                  <a:srgbClr val="000000"/>
                </a:solidFill>
                <a:latin typeface="Arial"/>
                <a:ea typeface="Arial"/>
                <a:cs typeface="Arial"/>
                <a:sym typeface="Arial"/>
              </a:rPr>
              <a:t> - Using big data and health analytics, Through health analytics, Johns Hopkins Medicine can track the performance and usage of critical medical equipment. This is crucial in maintaining MRI machines, CT scanners, and surgical robots. Predictive analytics can predict when this equipment may fail or needs maintenance. This will result in reducing any unplanned downtime which will ensure essential tools are always available for patient care.</a:t>
            </a:r>
            <a:endParaRPr>
              <a:solidFill>
                <a:srgbClr val="000000"/>
              </a:solidFill>
              <a:latin typeface="Arial"/>
              <a:ea typeface="Arial"/>
              <a:cs typeface="Arial"/>
              <a:sym typeface="Arial"/>
            </a:endParaRPr>
          </a:p>
        </p:txBody>
      </p:sp>
      <p:sp>
        <p:nvSpPr>
          <p:cNvPr id="135" name="Google Shape;135;p18"/>
          <p:cNvSpPr txBox="1"/>
          <p:nvPr>
            <p:ph idx="4" type="subTitle"/>
          </p:nvPr>
        </p:nvSpPr>
        <p:spPr>
          <a:xfrm>
            <a:off x="76200" y="3474375"/>
            <a:ext cx="3357300" cy="159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u="sng">
                <a:solidFill>
                  <a:srgbClr val="000000"/>
                </a:solidFill>
                <a:latin typeface="Arial"/>
                <a:ea typeface="Arial"/>
                <a:cs typeface="Arial"/>
                <a:sym typeface="Arial"/>
              </a:rPr>
              <a:t>Research &amp; Development</a:t>
            </a:r>
            <a:r>
              <a:rPr lang="en">
                <a:solidFill>
                  <a:srgbClr val="000000"/>
                </a:solidFill>
                <a:latin typeface="Arial"/>
                <a:ea typeface="Arial"/>
                <a:cs typeface="Arial"/>
                <a:sym typeface="Arial"/>
              </a:rPr>
              <a:t> - As a leading academic institution, Johns Hopkins Medicine makes use of health analytics to refine its range of academic programmes, ensuring its graduates remain at the forefront of medical practice and research. This reputation enhances the competitive advantages of the organization's credibility and appeal globally.</a:t>
            </a:r>
            <a:endParaRPr/>
          </a:p>
        </p:txBody>
      </p:sp>
      <p:sp>
        <p:nvSpPr>
          <p:cNvPr id="136" name="Google Shape;136;p18"/>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lang="en"/>
              <a:t>ffective use of health analytics to achieve competitive advantages</a:t>
            </a:r>
            <a:endParaRPr/>
          </a:p>
        </p:txBody>
      </p:sp>
      <p:sp>
        <p:nvSpPr>
          <p:cNvPr id="137" name="Google Shape;137;p18"/>
          <p:cNvSpPr txBox="1"/>
          <p:nvPr>
            <p:ph idx="5" type="subTitle"/>
          </p:nvPr>
        </p:nvSpPr>
        <p:spPr>
          <a:xfrm>
            <a:off x="4770825" y="4103300"/>
            <a:ext cx="4373100" cy="969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u="sng">
                <a:solidFill>
                  <a:srgbClr val="000000"/>
                </a:solidFill>
                <a:latin typeface="Arial"/>
                <a:ea typeface="Arial"/>
                <a:cs typeface="Arial"/>
                <a:sym typeface="Arial"/>
              </a:rPr>
              <a:t>Improved Patient Experience and Loyalty </a:t>
            </a:r>
            <a:r>
              <a:rPr lang="en">
                <a:solidFill>
                  <a:srgbClr val="000000"/>
                </a:solidFill>
                <a:latin typeface="Arial"/>
                <a:ea typeface="Arial"/>
                <a:cs typeface="Arial"/>
                <a:sym typeface="Arial"/>
              </a:rPr>
              <a:t>- Through leveraging data analytics, measuring and improving patient satisfaction, Johns Hopkins has achieved an increased patient loyalty and ultimately revenue for the facility at large.</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5708925" y="347300"/>
            <a:ext cx="27912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Tools, Data, and Approaches Used</a:t>
            </a:r>
            <a:endParaRPr/>
          </a:p>
        </p:txBody>
      </p:sp>
      <p:sp>
        <p:nvSpPr>
          <p:cNvPr id="143" name="Google Shape;143;p19"/>
          <p:cNvSpPr txBox="1"/>
          <p:nvPr>
            <p:ph idx="1" type="subTitle"/>
          </p:nvPr>
        </p:nvSpPr>
        <p:spPr>
          <a:xfrm>
            <a:off x="5229400" y="1172300"/>
            <a:ext cx="3589800" cy="1198500"/>
          </a:xfrm>
          <a:prstGeom prst="rect">
            <a:avLst/>
          </a:prstGeom>
        </p:spPr>
        <p:txBody>
          <a:bodyPr anchorCtr="0" anchor="t" bIns="91425" lIns="91425" spcFirstLastPara="1" rIns="91425" wrap="square" tIns="91425">
            <a:noAutofit/>
          </a:bodyPr>
          <a:lstStyle/>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Tools</a:t>
            </a:r>
            <a:endParaRPr sz="1100">
              <a:solidFill>
                <a:schemeClr val="dk2"/>
              </a:solidFill>
              <a:latin typeface="Arial"/>
              <a:ea typeface="Arial"/>
              <a:cs typeface="Arial"/>
              <a:sym typeface="Arial"/>
            </a:endParaRPr>
          </a:p>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Data analytics software</a:t>
            </a:r>
            <a:endParaRPr sz="1100">
              <a:solidFill>
                <a:schemeClr val="dk2"/>
              </a:solidFill>
              <a:latin typeface="Arial"/>
              <a:ea typeface="Arial"/>
              <a:cs typeface="Arial"/>
              <a:sym typeface="Arial"/>
            </a:endParaRPr>
          </a:p>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Machine learning algorithms</a:t>
            </a:r>
            <a:endParaRPr sz="1100">
              <a:solidFill>
                <a:schemeClr val="dk2"/>
              </a:solidFill>
              <a:latin typeface="Arial"/>
              <a:ea typeface="Arial"/>
              <a:cs typeface="Arial"/>
              <a:sym typeface="Arial"/>
            </a:endParaRPr>
          </a:p>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Predictive modeling</a:t>
            </a:r>
            <a:endParaRPr sz="1100">
              <a:solidFill>
                <a:schemeClr val="dk2"/>
              </a:solidFill>
              <a:latin typeface="Arial"/>
              <a:ea typeface="Arial"/>
              <a:cs typeface="Arial"/>
              <a:sym typeface="Arial"/>
            </a:endParaRPr>
          </a:p>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Data visualization techniques</a:t>
            </a:r>
            <a:endParaRPr sz="1100">
              <a:solidFill>
                <a:schemeClr val="dk2"/>
              </a:solidFill>
              <a:latin typeface="Arial"/>
              <a:ea typeface="Arial"/>
              <a:cs typeface="Arial"/>
              <a:sym typeface="Arial"/>
            </a:endParaRPr>
          </a:p>
        </p:txBody>
      </p:sp>
      <p:sp>
        <p:nvSpPr>
          <p:cNvPr id="144" name="Google Shape;144;p19"/>
          <p:cNvSpPr txBox="1"/>
          <p:nvPr/>
        </p:nvSpPr>
        <p:spPr>
          <a:xfrm>
            <a:off x="1762950" y="-39350"/>
            <a:ext cx="2256900" cy="16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u="sng">
                <a:solidFill>
                  <a:schemeClr val="dk2"/>
                </a:solidFill>
              </a:rPr>
              <a:t>Tools</a:t>
            </a:r>
            <a:endParaRPr i="1" sz="1100" u="sng">
              <a:solidFill>
                <a:schemeClr val="dk2"/>
              </a:solidFill>
            </a:endParaRPr>
          </a:p>
          <a:p>
            <a:pPr indent="-298450" lvl="0" marL="457200" rtl="0" algn="l">
              <a:lnSpc>
                <a:spcPct val="110000"/>
              </a:lnSpc>
              <a:spcBef>
                <a:spcPts val="0"/>
              </a:spcBef>
              <a:spcAft>
                <a:spcPts val="0"/>
              </a:spcAft>
              <a:buClr>
                <a:schemeClr val="dk2"/>
              </a:buClr>
              <a:buSzPts val="1100"/>
              <a:buFont typeface="Arial"/>
              <a:buChar char="●"/>
            </a:pPr>
            <a:r>
              <a:rPr lang="en" sz="1100">
                <a:solidFill>
                  <a:schemeClr val="dk2"/>
                </a:solidFill>
              </a:rPr>
              <a:t>Electronic Health Records (EHR)</a:t>
            </a:r>
            <a:endParaRPr sz="1100">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lang="en" sz="1100">
                <a:solidFill>
                  <a:schemeClr val="dk2"/>
                </a:solidFill>
              </a:rPr>
              <a:t>Patient Feedback Systems</a:t>
            </a:r>
            <a:endParaRPr sz="1100">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lang="en" sz="1100">
                <a:solidFill>
                  <a:schemeClr val="dk2"/>
                </a:solidFill>
              </a:rPr>
              <a:t>(SCARP), Severe COVID-19 Adaptive Risk Predicto</a:t>
            </a:r>
            <a:r>
              <a:rPr lang="en" sz="1200">
                <a:solidFill>
                  <a:srgbClr val="666666"/>
                </a:solidFill>
                <a:highlight>
                  <a:srgbClr val="FFFFFF"/>
                </a:highlight>
              </a:rPr>
              <a:t>r</a:t>
            </a:r>
            <a:endParaRPr sz="1100">
              <a:solidFill>
                <a:schemeClr val="dk2"/>
              </a:solidFill>
            </a:endParaRPr>
          </a:p>
          <a:p>
            <a:pPr indent="0" lvl="0" marL="0" rtl="0" algn="l">
              <a:spcBef>
                <a:spcPts val="1200"/>
              </a:spcBef>
              <a:spcAft>
                <a:spcPts val="0"/>
              </a:spcAft>
              <a:buNone/>
            </a:pPr>
            <a:r>
              <a:t/>
            </a:r>
            <a:endParaRPr sz="1100">
              <a:solidFill>
                <a:schemeClr val="dk2"/>
              </a:solidFill>
            </a:endParaRPr>
          </a:p>
        </p:txBody>
      </p:sp>
      <p:sp>
        <p:nvSpPr>
          <p:cNvPr id="145" name="Google Shape;145;p19"/>
          <p:cNvSpPr txBox="1"/>
          <p:nvPr/>
        </p:nvSpPr>
        <p:spPr>
          <a:xfrm>
            <a:off x="1762950" y="1649950"/>
            <a:ext cx="2791200" cy="23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u="sng">
                <a:solidFill>
                  <a:schemeClr val="dk2"/>
                </a:solidFill>
              </a:rPr>
              <a:t>Data Types</a:t>
            </a:r>
            <a:endParaRPr i="1" sz="1100" u="sng">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b="1" lang="en" sz="1100">
                <a:solidFill>
                  <a:schemeClr val="dk2"/>
                </a:solidFill>
              </a:rPr>
              <a:t>Clinical Data</a:t>
            </a:r>
            <a:r>
              <a:rPr lang="en" sz="1100">
                <a:solidFill>
                  <a:schemeClr val="dk2"/>
                </a:solidFill>
              </a:rPr>
              <a:t> - Consisting of vital readings, laboratory results, diagnosis and evaluation of chronic medication allocation feedback</a:t>
            </a:r>
            <a:endParaRPr sz="1100">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b="1" lang="en" sz="1100">
                <a:solidFill>
                  <a:schemeClr val="dk2"/>
                </a:solidFill>
              </a:rPr>
              <a:t>Operational Healthcare Data</a:t>
            </a:r>
            <a:r>
              <a:rPr lang="en" sz="1100">
                <a:solidFill>
                  <a:schemeClr val="dk2"/>
                </a:solidFill>
              </a:rPr>
              <a:t> - Resource allocation, patient flow, and logistical metrics</a:t>
            </a:r>
            <a:r>
              <a:rPr lang="en" sz="1200"/>
              <a:t>.</a:t>
            </a:r>
            <a:r>
              <a:rPr lang="en" sz="1100">
                <a:solidFill>
                  <a:schemeClr val="dk2"/>
                </a:solidFill>
              </a:rPr>
              <a:t>  </a:t>
            </a:r>
            <a:endParaRPr sz="1100">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b="1" lang="en" sz="1100">
                <a:solidFill>
                  <a:schemeClr val="dk2"/>
                </a:solidFill>
              </a:rPr>
              <a:t>Patient Feedback Data </a:t>
            </a:r>
            <a:r>
              <a:rPr lang="en" sz="1100">
                <a:solidFill>
                  <a:schemeClr val="dk2"/>
                </a:solidFill>
              </a:rPr>
              <a:t>- Patient feedback, surveys, and qualitative insights.</a:t>
            </a:r>
            <a:endParaRPr sz="1100">
              <a:solidFill>
                <a:schemeClr val="dk2"/>
              </a:solidFill>
            </a:endParaRPr>
          </a:p>
        </p:txBody>
      </p:sp>
      <p:sp>
        <p:nvSpPr>
          <p:cNvPr id="146" name="Google Shape;146;p19"/>
          <p:cNvSpPr txBox="1"/>
          <p:nvPr/>
        </p:nvSpPr>
        <p:spPr>
          <a:xfrm>
            <a:off x="5158825" y="2657950"/>
            <a:ext cx="3709500" cy="23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u="sng">
                <a:solidFill>
                  <a:schemeClr val="dk2"/>
                </a:solidFill>
              </a:rPr>
              <a:t>Approaches</a:t>
            </a:r>
            <a:endParaRPr i="1" sz="1100" u="sng">
              <a:solidFill>
                <a:schemeClr val="dk2"/>
              </a:solidFill>
            </a:endParaRPr>
          </a:p>
          <a:p>
            <a:pPr indent="-298450" lvl="0" marL="457200" rtl="0" algn="l">
              <a:lnSpc>
                <a:spcPct val="115000"/>
              </a:lnSpc>
              <a:spcBef>
                <a:spcPts val="0"/>
              </a:spcBef>
              <a:spcAft>
                <a:spcPts val="0"/>
              </a:spcAft>
              <a:buClr>
                <a:schemeClr val="dk2"/>
              </a:buClr>
              <a:buSzPts val="1100"/>
              <a:buFont typeface="Lato"/>
              <a:buChar char="●"/>
            </a:pPr>
            <a:r>
              <a:rPr b="1" lang="en" sz="1100">
                <a:solidFill>
                  <a:schemeClr val="dk2"/>
                </a:solidFill>
              </a:rPr>
              <a:t>Interdisciplinary Collaboration</a:t>
            </a:r>
            <a:r>
              <a:rPr lang="en" sz="1100">
                <a:solidFill>
                  <a:schemeClr val="dk2"/>
                </a:solidFill>
              </a:rPr>
              <a:t> – A plethora of clinicians, data scientists, educators, and administrators that work concurrently to transform raw data into actionable strategies</a:t>
            </a:r>
            <a:r>
              <a:rPr lang="en" sz="1200"/>
              <a:t>.</a:t>
            </a:r>
            <a:endParaRPr sz="1200"/>
          </a:p>
          <a:p>
            <a:pPr indent="-298450" lvl="0" marL="457200" rtl="0" algn="l">
              <a:lnSpc>
                <a:spcPct val="110000"/>
              </a:lnSpc>
              <a:spcBef>
                <a:spcPts val="0"/>
              </a:spcBef>
              <a:spcAft>
                <a:spcPts val="0"/>
              </a:spcAft>
              <a:buClr>
                <a:schemeClr val="dk2"/>
              </a:buClr>
              <a:buSzPts val="1100"/>
              <a:buFont typeface="Lato"/>
              <a:buChar char="●"/>
            </a:pPr>
            <a:r>
              <a:rPr b="1" lang="en" sz="1100">
                <a:solidFill>
                  <a:schemeClr val="dk2"/>
                </a:solidFill>
              </a:rPr>
              <a:t>Real-time Analysis</a:t>
            </a:r>
            <a:endParaRPr b="1" sz="1100">
              <a:solidFill>
                <a:schemeClr val="dk2"/>
              </a:solidFill>
            </a:endParaRPr>
          </a:p>
          <a:p>
            <a:pPr indent="-298450" lvl="0" marL="457200" rtl="0" algn="l">
              <a:lnSpc>
                <a:spcPct val="110000"/>
              </a:lnSpc>
              <a:spcBef>
                <a:spcPts val="0"/>
              </a:spcBef>
              <a:spcAft>
                <a:spcPts val="0"/>
              </a:spcAft>
              <a:buClr>
                <a:schemeClr val="dk2"/>
              </a:buClr>
              <a:buSzPts val="1100"/>
              <a:buFont typeface="Lato"/>
              <a:buChar char="●"/>
            </a:pPr>
            <a:r>
              <a:rPr b="1" lang="en" sz="1100">
                <a:solidFill>
                  <a:schemeClr val="dk2"/>
                </a:solidFill>
              </a:rPr>
              <a:t>Continuous Improvements and adaptations - </a:t>
            </a:r>
            <a:r>
              <a:rPr lang="en" sz="1100">
                <a:solidFill>
                  <a:schemeClr val="dk2"/>
                </a:solidFill>
              </a:rPr>
              <a:t>These improvements are aimed at producing the best suited healthcare system. Johns Hopkins is committed to an constant approach, constantly refining based on data-driven feedback.</a:t>
            </a:r>
            <a:endParaRPr sz="1100">
              <a:solidFill>
                <a:schemeClr val="dk2"/>
              </a:solidFill>
            </a:endParaRPr>
          </a:p>
        </p:txBody>
      </p:sp>
      <p:sp>
        <p:nvSpPr>
          <p:cNvPr id="147" name="Google Shape;147;p19"/>
          <p:cNvSpPr/>
          <p:nvPr/>
        </p:nvSpPr>
        <p:spPr>
          <a:xfrm>
            <a:off x="1643275" y="103525"/>
            <a:ext cx="155304" cy="1242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19"/>
          <p:cNvSpPr/>
          <p:nvPr/>
        </p:nvSpPr>
        <p:spPr>
          <a:xfrm>
            <a:off x="1643275" y="1779925"/>
            <a:ext cx="155304" cy="1242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9"/>
          <p:cNvSpPr/>
          <p:nvPr/>
        </p:nvSpPr>
        <p:spPr>
          <a:xfrm>
            <a:off x="4996075" y="2770525"/>
            <a:ext cx="155304" cy="1242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4294967295" type="subTitle"/>
          </p:nvPr>
        </p:nvSpPr>
        <p:spPr>
          <a:xfrm>
            <a:off x="5762900" y="1309850"/>
            <a:ext cx="3432900" cy="74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Arial"/>
              <a:buChar char="●"/>
            </a:pPr>
            <a:r>
              <a:rPr lang="en" sz="1100">
                <a:solidFill>
                  <a:schemeClr val="dk2"/>
                </a:solidFill>
                <a:latin typeface="Arial"/>
                <a:ea typeface="Arial"/>
                <a:cs typeface="Arial"/>
                <a:sym typeface="Arial"/>
              </a:rPr>
              <a:t>Johns Hopkins employs middleware solutions and standardizes data formats to ensure cohesive data integration.</a:t>
            </a:r>
            <a:endParaRPr>
              <a:solidFill>
                <a:schemeClr val="dk2"/>
              </a:solidFill>
            </a:endParaRPr>
          </a:p>
        </p:txBody>
      </p:sp>
      <p:sp>
        <p:nvSpPr>
          <p:cNvPr id="155" name="Google Shape;155;p20"/>
          <p:cNvSpPr txBox="1"/>
          <p:nvPr>
            <p:ph idx="4294967295" type="subTitle"/>
          </p:nvPr>
        </p:nvSpPr>
        <p:spPr>
          <a:xfrm>
            <a:off x="1490875" y="1240450"/>
            <a:ext cx="2847300" cy="121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sz="1100">
                <a:solidFill>
                  <a:schemeClr val="dk2"/>
                </a:solidFill>
                <a:latin typeface="Arial"/>
                <a:ea typeface="Arial"/>
                <a:cs typeface="Arial"/>
                <a:sym typeface="Arial"/>
              </a:rPr>
              <a:t>There are a vast number of departments and specialties within Johns Hopkins, causing seamless data integration being challenging at achieve</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56" name="Google Shape;156;p20"/>
          <p:cNvSpPr txBox="1"/>
          <p:nvPr>
            <p:ph idx="4294967295" type="subTitle"/>
          </p:nvPr>
        </p:nvSpPr>
        <p:spPr>
          <a:xfrm>
            <a:off x="1439100" y="2483150"/>
            <a:ext cx="2947200" cy="939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Sourcing patient data, especially for research &amp; development, can raise ethical concerns relating to patient confidentiality and privacy.</a:t>
            </a:r>
            <a:endParaRPr/>
          </a:p>
        </p:txBody>
      </p:sp>
      <p:sp>
        <p:nvSpPr>
          <p:cNvPr id="157" name="Google Shape;157;p20"/>
          <p:cNvSpPr txBox="1"/>
          <p:nvPr>
            <p:ph type="title"/>
          </p:nvPr>
        </p:nvSpPr>
        <p:spPr>
          <a:xfrm>
            <a:off x="3096600" y="131475"/>
            <a:ext cx="42957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Challenges and Solutions</a:t>
            </a:r>
            <a:endParaRPr/>
          </a:p>
        </p:txBody>
      </p:sp>
      <p:sp>
        <p:nvSpPr>
          <p:cNvPr id="158" name="Google Shape;158;p20"/>
          <p:cNvSpPr txBox="1"/>
          <p:nvPr>
            <p:ph idx="4294967295" type="subTitle"/>
          </p:nvPr>
        </p:nvSpPr>
        <p:spPr>
          <a:xfrm>
            <a:off x="5762900" y="2278550"/>
            <a:ext cx="3432900" cy="79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Arial"/>
              <a:buChar char="●"/>
            </a:pPr>
            <a:r>
              <a:rPr lang="en" sz="1100">
                <a:solidFill>
                  <a:schemeClr val="dk2"/>
                </a:solidFill>
                <a:latin typeface="Arial"/>
                <a:ea typeface="Arial"/>
                <a:cs typeface="Arial"/>
                <a:sym typeface="Arial"/>
              </a:rPr>
              <a:t>Johns Hopkins adhere to strict ethical guidelines, ensuring patient confidentiality and informed consent.</a:t>
            </a:r>
            <a:endParaRPr>
              <a:solidFill>
                <a:schemeClr val="dk2"/>
              </a:solidFill>
            </a:endParaRPr>
          </a:p>
        </p:txBody>
      </p:sp>
      <p:pic>
        <p:nvPicPr>
          <p:cNvPr id="159" name="Google Shape;159;p20"/>
          <p:cNvPicPr preferRelativeResize="0"/>
          <p:nvPr/>
        </p:nvPicPr>
        <p:blipFill rotWithShape="1">
          <a:blip r:embed="rId3">
            <a:alphaModFix/>
          </a:blip>
          <a:srcRect b="0" l="16188" r="16188" t="0"/>
          <a:stretch/>
        </p:blipFill>
        <p:spPr>
          <a:xfrm>
            <a:off x="4462343" y="2087625"/>
            <a:ext cx="1277008" cy="1158150"/>
          </a:xfrm>
          <a:prstGeom prst="rect">
            <a:avLst/>
          </a:prstGeom>
          <a:noFill/>
          <a:ln>
            <a:noFill/>
          </a:ln>
        </p:spPr>
      </p:pic>
      <p:sp>
        <p:nvSpPr>
          <p:cNvPr id="160" name="Google Shape;160;p20"/>
          <p:cNvSpPr txBox="1"/>
          <p:nvPr/>
        </p:nvSpPr>
        <p:spPr>
          <a:xfrm>
            <a:off x="2655000" y="672950"/>
            <a:ext cx="10974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Lato"/>
                <a:ea typeface="Lato"/>
                <a:cs typeface="Lato"/>
                <a:sym typeface="Lato"/>
              </a:rPr>
              <a:t>🚦</a:t>
            </a:r>
            <a:endParaRPr sz="3400">
              <a:latin typeface="Lato"/>
              <a:ea typeface="Lato"/>
              <a:cs typeface="Lato"/>
              <a:sym typeface="Lato"/>
            </a:endParaRPr>
          </a:p>
        </p:txBody>
      </p:sp>
      <p:sp>
        <p:nvSpPr>
          <p:cNvPr id="161" name="Google Shape;161;p20"/>
          <p:cNvSpPr txBox="1"/>
          <p:nvPr/>
        </p:nvSpPr>
        <p:spPr>
          <a:xfrm>
            <a:off x="6999225" y="596750"/>
            <a:ext cx="10974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latin typeface="Lato"/>
                <a:ea typeface="Lato"/>
                <a:cs typeface="Lato"/>
                <a:sym typeface="Lato"/>
              </a:rPr>
              <a:t>💡</a:t>
            </a:r>
            <a:endParaRPr sz="3400">
              <a:latin typeface="Lato"/>
              <a:ea typeface="Lato"/>
              <a:cs typeface="Lato"/>
              <a:sym typeface="Lato"/>
            </a:endParaRPr>
          </a:p>
        </p:txBody>
      </p:sp>
      <p:sp>
        <p:nvSpPr>
          <p:cNvPr id="162" name="Google Shape;162;p20"/>
          <p:cNvSpPr txBox="1"/>
          <p:nvPr>
            <p:ph idx="4294967295" type="subTitle"/>
          </p:nvPr>
        </p:nvSpPr>
        <p:spPr>
          <a:xfrm>
            <a:off x="1484225" y="3629450"/>
            <a:ext cx="2947200" cy="1158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The rapid and ongoing evolution of technology present a challenge in upholding a leading reputation in enhancing healthcare via technological means.</a:t>
            </a:r>
            <a:endParaRPr sz="1100">
              <a:solidFill>
                <a:schemeClr val="dk2"/>
              </a:solidFill>
              <a:latin typeface="Arial"/>
              <a:ea typeface="Arial"/>
              <a:cs typeface="Arial"/>
              <a:sym typeface="Arial"/>
            </a:endParaRPr>
          </a:p>
        </p:txBody>
      </p:sp>
      <p:sp>
        <p:nvSpPr>
          <p:cNvPr id="163" name="Google Shape;163;p20"/>
          <p:cNvSpPr txBox="1"/>
          <p:nvPr>
            <p:ph idx="4294967295" type="subTitle"/>
          </p:nvPr>
        </p:nvSpPr>
        <p:spPr>
          <a:xfrm>
            <a:off x="5663150" y="3321975"/>
            <a:ext cx="3525000" cy="79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Arial"/>
              <a:buChar char="●"/>
            </a:pPr>
            <a:r>
              <a:rPr lang="en" sz="1100">
                <a:solidFill>
                  <a:schemeClr val="dk2"/>
                </a:solidFill>
                <a:latin typeface="Arial"/>
                <a:ea typeface="Arial"/>
                <a:cs typeface="Arial"/>
                <a:sym typeface="Arial"/>
              </a:rPr>
              <a:t>Johns Hopkins continuously invests in training and updating it’s systems in order to remain ahead of the curve, ensuring both staff and healthcare systems are always cutting edge.</a:t>
            </a:r>
            <a:endParaRPr sz="11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