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Lst>
  <p:sldSz cy="32918400" cx="43891200"/>
  <p:notesSz cx="6858000" cy="9144000"/>
  <p:embeddedFontLst>
    <p:embeddedFont>
      <p:font typeface="Arial Black"/>
      <p:regular r:id="rId9"/>
    </p:embeddedFon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40">
          <p15:clr>
            <a:srgbClr val="A4A3A4"/>
          </p15:clr>
        </p15:guide>
        <p15:guide id="3" orient="horz" pos="20160">
          <p15:clr>
            <a:srgbClr val="A4A3A4"/>
          </p15:clr>
        </p15:guide>
        <p15:guide id="4" orient="horz">
          <p15:clr>
            <a:srgbClr val="A4A3A4"/>
          </p15:clr>
        </p15:guide>
        <p15:guide id="5" pos="6912">
          <p15:clr>
            <a:srgbClr val="A4A3A4"/>
          </p15:clr>
        </p15:guide>
        <p15:guide id="6" pos="20736">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4" roundtripDataSignature="AMtx7mjHuFUvMWL9OeNPuJPabitfmYgs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55C8AA-C88F-4E6E-9C4A-72160B4F2C6F}">
  <a:tblStyle styleId="{C855C8AA-C88F-4E6E-9C4A-72160B4F2C6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079279FB-DD7A-4731-BF44-EDA858860D1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40" orient="horz"/>
        <p:guide pos="20160" orient="horz"/>
        <p:guide orient="horz"/>
        <p:guide pos="6912"/>
        <p:guide pos="20736"/>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ArialBlack-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48 template">
  <p:cSld name="36x48 template">
    <p:spTree>
      <p:nvGrpSpPr>
        <p:cNvPr id="17" name="Shape 17"/>
        <p:cNvGrpSpPr/>
        <p:nvPr/>
      </p:nvGrpSpPr>
      <p:grpSpPr>
        <a:xfrm>
          <a:off x="0" y="0"/>
          <a:ext cx="0" cy="0"/>
          <a:chOff x="0" y="0"/>
          <a:chExt cx="0" cy="0"/>
        </a:xfrm>
      </p:grpSpPr>
      <p:sp>
        <p:nvSpPr>
          <p:cNvPr id="18" name="Google Shape;18;p3"/>
          <p:cNvSpPr txBox="1"/>
          <p:nvPr>
            <p:ph idx="1" type="body"/>
          </p:nvPr>
        </p:nvSpPr>
        <p:spPr>
          <a:xfrm>
            <a:off x="459674" y="5829841"/>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9" name="Google Shape;19;p3"/>
          <p:cNvSpPr txBox="1"/>
          <p:nvPr>
            <p:ph idx="2" type="body"/>
          </p:nvPr>
        </p:nvSpPr>
        <p:spPr>
          <a:xfrm>
            <a:off x="477827"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0" name="Google Shape;20;p3"/>
          <p:cNvSpPr txBox="1"/>
          <p:nvPr>
            <p:ph idx="3" type="body"/>
          </p:nvPr>
        </p:nvSpPr>
        <p:spPr>
          <a:xfrm>
            <a:off x="477825" y="13663873"/>
            <a:ext cx="10050462"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1" name="Google Shape;21;p3"/>
          <p:cNvSpPr txBox="1"/>
          <p:nvPr>
            <p:ph idx="4" type="body"/>
          </p:nvPr>
        </p:nvSpPr>
        <p:spPr>
          <a:xfrm>
            <a:off x="11460161"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2" name="Google Shape;22;p3"/>
          <p:cNvSpPr txBox="1"/>
          <p:nvPr>
            <p:ph idx="5" type="body"/>
          </p:nvPr>
        </p:nvSpPr>
        <p:spPr>
          <a:xfrm>
            <a:off x="11460162" y="5000109"/>
            <a:ext cx="10048875"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3" name="Google Shape;23;p3"/>
          <p:cNvSpPr txBox="1"/>
          <p:nvPr>
            <p:ph idx="6" type="body"/>
          </p:nvPr>
        </p:nvSpPr>
        <p:spPr>
          <a:xfrm>
            <a:off x="22385343" y="5829841"/>
            <a:ext cx="10048874"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4" name="Google Shape;24;p3"/>
          <p:cNvSpPr txBox="1"/>
          <p:nvPr>
            <p:ph idx="7" type="body"/>
          </p:nvPr>
        </p:nvSpPr>
        <p:spPr>
          <a:xfrm>
            <a:off x="22377404" y="5000109"/>
            <a:ext cx="10058400"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5" name="Google Shape;25;p3"/>
          <p:cNvSpPr txBox="1"/>
          <p:nvPr>
            <p:ph idx="8" type="body"/>
          </p:nvPr>
        </p:nvSpPr>
        <p:spPr>
          <a:xfrm>
            <a:off x="33390292" y="5000109"/>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6" name="Google Shape;26;p3"/>
          <p:cNvSpPr txBox="1"/>
          <p:nvPr>
            <p:ph idx="9" type="body"/>
          </p:nvPr>
        </p:nvSpPr>
        <p:spPr>
          <a:xfrm>
            <a:off x="33390292" y="5829841"/>
            <a:ext cx="10047018"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7" name="Google Shape;27;p3"/>
          <p:cNvSpPr txBox="1"/>
          <p:nvPr>
            <p:ph idx="13" type="body"/>
          </p:nvPr>
        </p:nvSpPr>
        <p:spPr>
          <a:xfrm>
            <a:off x="33390292" y="13724098"/>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8" name="Google Shape;28;p3"/>
          <p:cNvSpPr txBox="1"/>
          <p:nvPr>
            <p:ph idx="14" type="body"/>
          </p:nvPr>
        </p:nvSpPr>
        <p:spPr>
          <a:xfrm>
            <a:off x="33390292" y="14462762"/>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29" name="Google Shape;29;p3"/>
          <p:cNvSpPr txBox="1"/>
          <p:nvPr>
            <p:ph idx="15" type="body"/>
          </p:nvPr>
        </p:nvSpPr>
        <p:spPr>
          <a:xfrm>
            <a:off x="33390292" y="25130761"/>
            <a:ext cx="10047018" cy="615545"/>
          </a:xfrm>
          <a:prstGeom prst="rect">
            <a:avLst/>
          </a:prstGeom>
          <a:solidFill>
            <a:srgbClr val="1F3864"/>
          </a:solidFill>
          <a:ln>
            <a:noFill/>
          </a:ln>
        </p:spPr>
        <p:txBody>
          <a:bodyPr anchorCtr="0" anchor="t" bIns="91425" lIns="91425" spcFirstLastPara="1" rIns="91425" wrap="square" tIns="91425">
            <a:spAutoFit/>
          </a:bodyPr>
          <a:lstStyle>
            <a:lvl1pPr indent="-228600" lvl="0" marL="457200" marR="0" rtl="0" algn="ctr">
              <a:lnSpc>
                <a:spcPct val="100000"/>
              </a:lnSpc>
              <a:spcBef>
                <a:spcPts val="560"/>
              </a:spcBef>
              <a:spcAft>
                <a:spcPts val="0"/>
              </a:spcAft>
              <a:buClr>
                <a:schemeClr val="lt1"/>
              </a:buClr>
              <a:buSzPts val="2800"/>
              <a:buFont typeface="Arial"/>
              <a:buNone/>
              <a:defRPr b="1" i="0" sz="2800" u="none" cap="none" strike="noStrike">
                <a:solidFill>
                  <a:schemeClr val="lt1"/>
                </a:solidFill>
                <a:latin typeface="Century Gothic"/>
                <a:ea typeface="Century Gothic"/>
                <a:cs typeface="Century Gothic"/>
                <a:sym typeface="Century Gothic"/>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0" name="Google Shape;30;p3"/>
          <p:cNvSpPr txBox="1"/>
          <p:nvPr>
            <p:ph idx="16" type="body"/>
          </p:nvPr>
        </p:nvSpPr>
        <p:spPr>
          <a:xfrm>
            <a:off x="33390292" y="25884806"/>
            <a:ext cx="10052050"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1" name="Google Shape;31;p3"/>
          <p:cNvSpPr txBox="1"/>
          <p:nvPr>
            <p:ph idx="17" type="body"/>
          </p:nvPr>
        </p:nvSpPr>
        <p:spPr>
          <a:xfrm>
            <a:off x="459674" y="14402912"/>
            <a:ext cx="10056813" cy="738642"/>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360"/>
              </a:spcBef>
              <a:spcAft>
                <a:spcPts val="0"/>
              </a:spcAft>
              <a:buClr>
                <a:srgbClr val="1F3864"/>
              </a:buClr>
              <a:buSzPts val="1800"/>
              <a:buFont typeface="Arial"/>
              <a:buNone/>
              <a:defRPr b="0" i="0" sz="1800" u="none" cap="none" strike="noStrike">
                <a:solidFill>
                  <a:srgbClr val="1F3864"/>
                </a:solidFill>
                <a:latin typeface="Century Gothic"/>
                <a:ea typeface="Century Gothic"/>
                <a:cs typeface="Century Gothic"/>
                <a:sym typeface="Century Gothic"/>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2" name="Google Shape;32;p3"/>
          <p:cNvSpPr txBox="1"/>
          <p:nvPr>
            <p:ph idx="18" type="body"/>
          </p:nvPr>
        </p:nvSpPr>
        <p:spPr>
          <a:xfrm>
            <a:off x="5932593" y="2505788"/>
            <a:ext cx="31998968" cy="523220"/>
          </a:xfrm>
          <a:prstGeom prst="rect">
            <a:avLst/>
          </a:prstGeom>
          <a:noFill/>
          <a:ln>
            <a:noFill/>
          </a:ln>
        </p:spPr>
        <p:txBody>
          <a:bodyPr anchorCtr="0" anchor="t" bIns="45700" lIns="91425" spcFirstLastPara="1" rIns="91425" wrap="square" tIns="45700">
            <a:spAutoFit/>
          </a:bodyPr>
          <a:lstStyle>
            <a:lvl1pPr indent="-228600" lvl="0" marL="457200" marR="0" rtl="0" algn="ctr">
              <a:lnSpc>
                <a:spcPct val="100000"/>
              </a:lnSpc>
              <a:spcBef>
                <a:spcPts val="56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3" name="Google Shape;33;p3"/>
          <p:cNvSpPr txBox="1"/>
          <p:nvPr>
            <p:ph idx="19" type="body"/>
          </p:nvPr>
        </p:nvSpPr>
        <p:spPr>
          <a:xfrm>
            <a:off x="5932593" y="1562745"/>
            <a:ext cx="31998968" cy="769441"/>
          </a:xfrm>
          <a:prstGeom prst="rect">
            <a:avLst/>
          </a:prstGeom>
          <a:noFill/>
          <a:ln>
            <a:noFill/>
          </a:ln>
        </p:spPr>
        <p:txBody>
          <a:bodyPr anchorCtr="0" anchor="t" bIns="45700" lIns="91425" spcFirstLastPara="1" rIns="91425" wrap="square" tIns="45700">
            <a:spAutoFit/>
          </a:bodyPr>
          <a:lstStyle>
            <a:lvl1pPr indent="-228600" lvl="0" marL="457200" marR="0" rtl="0" algn="ctr">
              <a:lnSpc>
                <a:spcPct val="100000"/>
              </a:lnSpc>
              <a:spcBef>
                <a:spcPts val="880"/>
              </a:spcBef>
              <a:spcAft>
                <a:spcPts val="0"/>
              </a:spcAft>
              <a:buClr>
                <a:schemeClr val="lt1"/>
              </a:buClr>
              <a:buSzPts val="4400"/>
              <a:buFont typeface="Arial"/>
              <a:buNone/>
              <a:defRPr b="0" i="0" sz="44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4" name="Google Shape;34;p3"/>
          <p:cNvSpPr txBox="1"/>
          <p:nvPr>
            <p:ph idx="20" type="body"/>
          </p:nvPr>
        </p:nvSpPr>
        <p:spPr>
          <a:xfrm>
            <a:off x="5932593" y="465813"/>
            <a:ext cx="31998968" cy="923330"/>
          </a:xfrm>
          <a:prstGeom prst="rect">
            <a:avLst/>
          </a:prstGeom>
          <a:noFill/>
          <a:ln>
            <a:noFill/>
          </a:ln>
        </p:spPr>
        <p:txBody>
          <a:bodyPr anchorCtr="0" anchor="t" bIns="45700" lIns="91425" spcFirstLastPara="1" rIns="91425" wrap="square" tIns="45700">
            <a:spAutoFit/>
          </a:bodyPr>
          <a:lstStyle>
            <a:lvl1pPr indent="-228600" lvl="0" marL="457200" marR="0" rtl="0" algn="ctr">
              <a:lnSpc>
                <a:spcPct val="100000"/>
              </a:lnSpc>
              <a:spcBef>
                <a:spcPts val="1080"/>
              </a:spcBef>
              <a:spcAft>
                <a:spcPts val="0"/>
              </a:spcAft>
              <a:buClr>
                <a:schemeClr val="lt1"/>
              </a:buClr>
              <a:buSzPts val="5400"/>
              <a:buFont typeface="Arial"/>
              <a:buNone/>
              <a:defRPr b="1" i="0" sz="5400" u="none" cap="none" strike="noStrike">
                <a:solidFill>
                  <a:schemeClr val="lt1"/>
                </a:solidFill>
                <a:latin typeface="Century Gothic"/>
                <a:ea typeface="Century Gothic"/>
                <a:cs typeface="Century Gothic"/>
                <a:sym typeface="Century Gothic"/>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p:cSld name="Without guides">
    <p:spTree>
      <p:nvGrpSpPr>
        <p:cNvPr id="37" name="Shape 37"/>
        <p:cNvGrpSpPr/>
        <p:nvPr/>
      </p:nvGrpSpPr>
      <p:grpSpPr>
        <a:xfrm>
          <a:off x="0" y="0"/>
          <a:ext cx="0" cy="0"/>
          <a:chOff x="0" y="0"/>
          <a:chExt cx="0" cy="0"/>
        </a:xfrm>
      </p:grpSpPr>
      <p:sp>
        <p:nvSpPr>
          <p:cNvPr id="38" name="Google Shape;38;p5"/>
          <p:cNvSpPr txBox="1"/>
          <p:nvPr>
            <p:ph idx="1" type="body"/>
          </p:nvPr>
        </p:nvSpPr>
        <p:spPr>
          <a:xfrm>
            <a:off x="459674"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39" name="Google Shape;39;p5"/>
          <p:cNvSpPr txBox="1"/>
          <p:nvPr>
            <p:ph idx="2" type="body"/>
          </p:nvPr>
        </p:nvSpPr>
        <p:spPr>
          <a:xfrm>
            <a:off x="477827"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0" name="Google Shape;40;p5"/>
          <p:cNvSpPr txBox="1"/>
          <p:nvPr>
            <p:ph idx="3" type="body"/>
          </p:nvPr>
        </p:nvSpPr>
        <p:spPr>
          <a:xfrm>
            <a:off x="477825"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1" name="Google Shape;41;p5"/>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2" name="Google Shape;42;p5"/>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3" name="Google Shape;43;p5"/>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4" name="Google Shape;44;p5"/>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5" name="Google Shape;45;p5"/>
          <p:cNvSpPr txBox="1"/>
          <p:nvPr>
            <p:ph idx="8" type="body"/>
          </p:nvPr>
        </p:nvSpPr>
        <p:spPr>
          <a:xfrm>
            <a:off x="33390292"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6" name="Google Shape;46;p5"/>
          <p:cNvSpPr txBox="1"/>
          <p:nvPr>
            <p:ph idx="9" type="body"/>
          </p:nvPr>
        </p:nvSpPr>
        <p:spPr>
          <a:xfrm>
            <a:off x="33390292"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7" name="Google Shape;47;p5"/>
          <p:cNvSpPr txBox="1"/>
          <p:nvPr>
            <p:ph idx="13" type="body"/>
          </p:nvPr>
        </p:nvSpPr>
        <p:spPr>
          <a:xfrm>
            <a:off x="33390292"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5"/>
          <p:cNvSpPr txBox="1"/>
          <p:nvPr>
            <p:ph idx="14" type="body"/>
          </p:nvPr>
        </p:nvSpPr>
        <p:spPr>
          <a:xfrm>
            <a:off x="33390292"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5"/>
          <p:cNvSpPr txBox="1"/>
          <p:nvPr>
            <p:ph idx="15" type="body"/>
          </p:nvPr>
        </p:nvSpPr>
        <p:spPr>
          <a:xfrm>
            <a:off x="33390292"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lnSpc>
                <a:spcPct val="100000"/>
              </a:lnSpc>
              <a:spcBef>
                <a:spcPts val="740"/>
              </a:spcBef>
              <a:spcAft>
                <a:spcPts val="0"/>
              </a:spcAft>
              <a:buClr>
                <a:srgbClr val="1F3864"/>
              </a:buClr>
              <a:buSzPts val="3700"/>
              <a:buFont typeface="Arial"/>
              <a:buNone/>
              <a:defRPr b="1" i="0" sz="3700" u="sng" cap="none" strike="noStrike">
                <a:solidFill>
                  <a:srgbClr val="1F3864"/>
                </a:solidFill>
                <a:latin typeface="Calibri"/>
                <a:ea typeface="Calibri"/>
                <a:cs typeface="Calibri"/>
                <a:sym typeface="Calibri"/>
              </a:defRPr>
            </a:lvl1pPr>
            <a:lvl2pPr indent="-1085850" lvl="1" marL="914400" marR="0" rtl="0" algn="l">
              <a:lnSpc>
                <a:spcPct val="100000"/>
              </a:lnSpc>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lnSpc>
                <a:spcPct val="100000"/>
              </a:lnSpc>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5"/>
          <p:cNvSpPr txBox="1"/>
          <p:nvPr>
            <p:ph idx="16" type="body"/>
          </p:nvPr>
        </p:nvSpPr>
        <p:spPr>
          <a:xfrm>
            <a:off x="33390292"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5"/>
          <p:cNvSpPr txBox="1"/>
          <p:nvPr>
            <p:ph idx="17" type="body"/>
          </p:nvPr>
        </p:nvSpPr>
        <p:spPr>
          <a:xfrm>
            <a:off x="459674"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lnSpc>
                <a:spcPct val="100000"/>
              </a:lnSpc>
              <a:spcBef>
                <a:spcPts val="500"/>
              </a:spcBef>
              <a:spcAft>
                <a:spcPts val="0"/>
              </a:spcAft>
              <a:buClr>
                <a:srgbClr val="1F3864"/>
              </a:buClr>
              <a:buSzPts val="2500"/>
              <a:buFont typeface="Arial"/>
              <a:buNone/>
              <a:defRPr b="0" i="0" sz="2500" u="none" cap="none" strike="noStrike">
                <a:solidFill>
                  <a:srgbClr val="1F3864"/>
                </a:solidFill>
                <a:latin typeface="Times New Roman"/>
                <a:ea typeface="Times New Roman"/>
                <a:cs typeface="Times New Roman"/>
                <a:sym typeface="Times New Roman"/>
              </a:defRPr>
            </a:lvl1pPr>
            <a:lvl2pPr indent="-387350" lvl="1" marL="9144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lnSpc>
                <a:spcPct val="100000"/>
              </a:lnSpc>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lnSpc>
                <a:spcPct val="100000"/>
              </a:lnSpc>
              <a:spcBef>
                <a:spcPts val="1200"/>
              </a:spcBef>
              <a:spcAft>
                <a:spcPts val="0"/>
              </a:spcAft>
              <a:buClr>
                <a:srgbClr val="1F3864"/>
              </a:buClr>
              <a:buSzPts val="6000"/>
              <a:buFont typeface="Arial"/>
              <a:buNone/>
              <a:defRPr b="0" i="0" sz="60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1760"/>
              </a:spcBef>
              <a:spcAft>
                <a:spcPts val="0"/>
              </a:spcAft>
              <a:buClr>
                <a:srgbClr val="1F3864"/>
              </a:buClr>
              <a:buSzPts val="8800"/>
              <a:buFont typeface="Arial"/>
              <a:buNone/>
              <a:defRPr b="0" i="0" sz="88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lnSpc>
                <a:spcPct val="100000"/>
              </a:lnSpc>
              <a:spcBef>
                <a:spcPts val="2300"/>
              </a:spcBef>
              <a:spcAft>
                <a:spcPts val="0"/>
              </a:spcAft>
              <a:buClr>
                <a:srgbClr val="1F3864"/>
              </a:buClr>
              <a:buSzPts val="11500"/>
              <a:buFont typeface="Arial"/>
              <a:buNone/>
              <a:defRPr b="1" i="0" sz="11500" u="none" cap="none" strike="noStrike">
                <a:solidFill>
                  <a:srgbClr val="1F3864"/>
                </a:solidFill>
                <a:latin typeface="Calibri"/>
                <a:ea typeface="Calibri"/>
                <a:cs typeface="Calibri"/>
                <a:sym typeface="Calibri"/>
              </a:defRPr>
            </a:lvl1pPr>
            <a:lvl2pPr indent="-228600" lvl="1" marL="9144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www.posterpresentations.com/how-to-change-the-research-poster-template-colors.html" TargetMode="External"/><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0" y="32077025"/>
            <a:ext cx="43891200" cy="913296"/>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1" name="Google Shape;11;p2"/>
          <p:cNvSpPr txBox="1"/>
          <p:nvPr/>
        </p:nvSpPr>
        <p:spPr>
          <a:xfrm>
            <a:off x="652905" y="32351882"/>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2022</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grpSp>
        <p:nvGrpSpPr>
          <p:cNvPr id="12" name="Google Shape;12;p2"/>
          <p:cNvGrpSpPr/>
          <p:nvPr/>
        </p:nvGrpSpPr>
        <p:grpSpPr>
          <a:xfrm>
            <a:off x="0" y="14098"/>
            <a:ext cx="43891200" cy="4314166"/>
            <a:chOff x="0" y="-1"/>
            <a:chExt cx="12192000" cy="1219223"/>
          </a:xfrm>
        </p:grpSpPr>
        <p:sp>
          <p:nvSpPr>
            <p:cNvPr id="13" name="Google Shape;13;p2"/>
            <p:cNvSpPr/>
            <p:nvPr/>
          </p:nvSpPr>
          <p:spPr>
            <a:xfrm>
              <a:off x="0" y="89065"/>
              <a:ext cx="12192000" cy="1130157"/>
            </a:xfrm>
            <a:prstGeom prst="flowChartDocument">
              <a:avLst/>
            </a:prstGeom>
            <a:gradFill>
              <a:gsLst>
                <a:gs pos="0">
                  <a:srgbClr val="C00000"/>
                </a:gs>
                <a:gs pos="100000">
                  <a:schemeClr val="accent4"/>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0" y="-1"/>
              <a:ext cx="12192000" cy="1130157"/>
            </a:xfrm>
            <a:prstGeom prst="flowChartDocument">
              <a:avLst/>
            </a:prstGeom>
            <a:solidFill>
              <a:srgbClr val="1F38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600"/>
                <a:buFont typeface="Arial"/>
                <a:buNone/>
              </a:pPr>
              <a:r>
                <a:t/>
              </a:r>
              <a:endParaRPr b="0" i="0" sz="8600" u="none" cap="none" strike="noStrike">
                <a:solidFill>
                  <a:schemeClr val="lt1"/>
                </a:solidFill>
                <a:latin typeface="Calibri"/>
                <a:ea typeface="Calibri"/>
                <a:cs typeface="Calibri"/>
                <a:sym typeface="Calibri"/>
              </a:endParaRPr>
            </a:p>
          </p:txBody>
        </p:sp>
      </p:grpSp>
      <p:graphicFrame>
        <p:nvGraphicFramePr>
          <p:cNvPr id="15" name="Google Shape;15;p2"/>
          <p:cNvGraphicFramePr/>
          <p:nvPr/>
        </p:nvGraphicFramePr>
        <p:xfrm>
          <a:off x="-10611120" y="14098"/>
          <a:ext cx="3000000" cy="3000000"/>
        </p:xfrm>
        <a:graphic>
          <a:graphicData uri="http://schemas.openxmlformats.org/drawingml/2006/table">
            <a:tbl>
              <a:tblPr bandRow="1" firstRow="1">
                <a:noFill/>
                <a:tableStyleId>{C855C8AA-C88F-4E6E-9C4A-72160B4F2C6F}</a:tableStyleId>
              </a:tblPr>
              <a:tblGrid>
                <a:gridCol w="4192250"/>
                <a:gridCol w="5584625"/>
              </a:tblGrid>
              <a:tr h="1329125">
                <a:tc gridSpan="2">
                  <a:txBody>
                    <a:bodyPr/>
                    <a:lstStyle/>
                    <a:p>
                      <a:pPr indent="0" lvl="0" marL="0" marR="0" rtl="0" algn="ctr">
                        <a:lnSpc>
                          <a:spcPct val="100000"/>
                        </a:lnSpc>
                        <a:spcBef>
                          <a:spcPts val="0"/>
                        </a:spcBef>
                        <a:spcAft>
                          <a:spcPts val="0"/>
                        </a:spcAft>
                        <a:buClr>
                          <a:srgbClr val="1F3A4E"/>
                        </a:buClr>
                        <a:buSzPts val="3600"/>
                        <a:buFont typeface="Arial Black"/>
                        <a:buNone/>
                      </a:pPr>
                      <a:r>
                        <a:rPr b="0" lang="en-US" sz="3600" u="none" cap="none" strike="noStrike">
                          <a:solidFill>
                            <a:srgbClr val="1F3A4E"/>
                          </a:solidFill>
                          <a:latin typeface="Arial Black"/>
                          <a:ea typeface="Arial Black"/>
                          <a:cs typeface="Arial Black"/>
                          <a:sym typeface="Arial Black"/>
                        </a:rPr>
                        <a:t>QUICK START GUIDE</a:t>
                      </a:r>
                      <a:br>
                        <a:rPr b="0" lang="en-US" sz="3600" u="none" cap="none" strike="noStrike">
                          <a:solidFill>
                            <a:srgbClr val="1F3A4E"/>
                          </a:solidFill>
                          <a:latin typeface="Arial Black"/>
                          <a:ea typeface="Arial Black"/>
                          <a:cs typeface="Arial Black"/>
                          <a:sym typeface="Arial Black"/>
                        </a:rPr>
                      </a:br>
                      <a:r>
                        <a:rPr b="1" lang="en-US" sz="2800" u="none" cap="none" strike="noStrike">
                          <a:solidFill>
                            <a:srgbClr val="FF0000"/>
                          </a:solidFill>
                          <a:latin typeface="Trebuchet MS"/>
                          <a:ea typeface="Trebuchet MS"/>
                          <a:cs typeface="Trebuchet MS"/>
                          <a:sym typeface="Trebuchet MS"/>
                        </a:rPr>
                        <a:t>(THIS SIDEBAR WILL NOT PRINT)</a:t>
                      </a:r>
                      <a:endParaRPr b="1" sz="36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r>
              <a:tr h="4206625">
                <a:tc gridSpan="2">
                  <a:txBody>
                    <a:bodyPr/>
                    <a:lstStyle/>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This PowerPoint template produces a </a:t>
                      </a:r>
                      <a:r>
                        <a:rPr i="0" lang="en-US" sz="2000" u="none" cap="none" strike="noStrike">
                          <a:solidFill>
                            <a:srgbClr val="FFC000"/>
                          </a:solidFill>
                          <a:latin typeface="Arial"/>
                          <a:ea typeface="Arial"/>
                          <a:cs typeface="Arial"/>
                          <a:sym typeface="Arial"/>
                        </a:rPr>
                        <a:t>36"x48" </a:t>
                      </a:r>
                      <a:r>
                        <a:rPr i="0" lang="en-US" sz="2000" u="none" cap="none" strike="noStrike">
                          <a:solidFill>
                            <a:srgbClr val="D9D9D9"/>
                          </a:solidFill>
                          <a:latin typeface="Arial"/>
                          <a:ea typeface="Arial"/>
                          <a:cs typeface="Arial"/>
                          <a:sym typeface="Arial"/>
                        </a:rPr>
                        <a:t>presentation poster. You can use it to create your research poster by placing your title, subtitle, text, tables, charts and photos. </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the  </a:t>
                      </a:r>
                      <a:r>
                        <a:rPr i="0" lang="en-US" sz="2000" u="none" cap="none" strike="noStrike">
                          <a:solidFill>
                            <a:srgbClr val="FFC000"/>
                          </a:solidFill>
                          <a:latin typeface="Arial"/>
                          <a:ea typeface="Arial"/>
                          <a:cs typeface="Arial"/>
                          <a:sym typeface="Arial"/>
                        </a:rPr>
                        <a:t>HELP DESK</a:t>
                      </a:r>
                      <a:r>
                        <a:rPr i="0" lang="en-US" sz="2000" u="none" cap="none" strike="noStrike">
                          <a:solidFill>
                            <a:srgbClr val="D9D9D9"/>
                          </a:solidFill>
                          <a:latin typeface="Arial"/>
                          <a:ea typeface="Arial"/>
                          <a:cs typeface="Arial"/>
                          <a:sym typeface="Arial"/>
                        </a:rPr>
                        <a:t> tab.</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i="0" lang="en-US" sz="2000" u="none" cap="none" strike="noStrike">
                          <a:solidFill>
                            <a:srgbClr val="D9D9D9"/>
                          </a:solidFill>
                          <a:latin typeface="Arial"/>
                          <a:ea typeface="Arial"/>
                          <a:cs typeface="Arial"/>
                          <a:sym typeface="Arial"/>
                        </a:rPr>
                        <a:t>To print your poster using our same-day professional printing service, go online to </a:t>
                      </a:r>
                      <a:r>
                        <a:rPr i="0" lang="en-US" sz="2000" u="none" cap="none" strike="noStrike">
                          <a:solidFill>
                            <a:srgbClr val="FFC000"/>
                          </a:solidFill>
                          <a:latin typeface="Arial"/>
                          <a:ea typeface="Arial"/>
                          <a:cs typeface="Arial"/>
                          <a:sym typeface="Arial"/>
                        </a:rPr>
                        <a:t>PosterPresentations.com</a:t>
                      </a:r>
                      <a:r>
                        <a:rPr i="0" lang="en-US" sz="2000" u="none" cap="none" strike="noStrike">
                          <a:solidFill>
                            <a:srgbClr val="D9D9D9"/>
                          </a:solidFill>
                          <a:latin typeface="Arial"/>
                          <a:ea typeface="Arial"/>
                          <a:cs typeface="Arial"/>
                          <a:sym typeface="Arial"/>
                        </a:rPr>
                        <a:t> and click on "</a:t>
                      </a:r>
                      <a:r>
                        <a:rPr i="0" lang="en-US" sz="2000" u="none" cap="none" strike="noStrike">
                          <a:solidFill>
                            <a:srgbClr val="FFC000"/>
                          </a:solidFill>
                          <a:latin typeface="Arial"/>
                          <a:ea typeface="Arial"/>
                          <a:cs typeface="Arial"/>
                          <a:sym typeface="Arial"/>
                        </a:rPr>
                        <a:t>Order your poster</a:t>
                      </a:r>
                      <a:r>
                        <a:rPr i="0" lang="en-US" sz="2000" u="none" cap="none" strike="noStrike">
                          <a:solidFill>
                            <a:srgbClr val="D9D9D9"/>
                          </a:solidFill>
                          <a:latin typeface="Arial"/>
                          <a:ea typeface="Arial"/>
                          <a:cs typeface="Arial"/>
                          <a:sym typeface="Arial"/>
                        </a:rPr>
                        <a:t>".</a:t>
                      </a:r>
                      <a:endParaRPr b="1" sz="20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r>
              <a:tr h="4572425">
                <a:tc>
                  <a:txBody>
                    <a:bodyPr/>
                    <a:lstStyle/>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p>
                      <a:pPr indent="0" lvl="0" marL="0" marR="0" rtl="0" algn="ctr">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This is a template for a </a:t>
                      </a:r>
                      <a:endParaRPr sz="1400" u="none" cap="none" strike="noStrike"/>
                    </a:p>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Arial"/>
                          <a:ea typeface="Arial"/>
                          <a:cs typeface="Arial"/>
                          <a:sym typeface="Arial"/>
                        </a:rPr>
                        <a:t>presentation poster</a:t>
                      </a:r>
                      <a:br>
                        <a:rPr lang="en-US" sz="2000" u="none" cap="none" strike="noStrike">
                          <a:solidFill>
                            <a:schemeClr val="lt1"/>
                          </a:solidFill>
                          <a:latin typeface="Arial"/>
                          <a:ea typeface="Arial"/>
                          <a:cs typeface="Arial"/>
                          <a:sym typeface="Arial"/>
                        </a:rPr>
                      </a:br>
                      <a:r>
                        <a:rPr b="1" lang="en-US" sz="3600" u="none" cap="none" strike="noStrike">
                          <a:solidFill>
                            <a:srgbClr val="FFC000"/>
                          </a:solidFill>
                          <a:latin typeface="Arial"/>
                          <a:ea typeface="Arial"/>
                          <a:cs typeface="Arial"/>
                          <a:sym typeface="Arial"/>
                        </a:rPr>
                        <a:t>36 inches tall</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by</a:t>
                      </a:r>
                      <a:br>
                        <a:rPr b="1" lang="en-US" sz="3600" u="none" cap="none" strike="noStrike">
                          <a:solidFill>
                            <a:srgbClr val="FFC000"/>
                          </a:solidFill>
                          <a:latin typeface="Arial"/>
                          <a:ea typeface="Arial"/>
                          <a:cs typeface="Arial"/>
                          <a:sym typeface="Arial"/>
                        </a:rPr>
                      </a:br>
                      <a:r>
                        <a:rPr b="1" lang="en-US" sz="3600" u="none" cap="none" strike="noStrike">
                          <a:solidFill>
                            <a:srgbClr val="FFC000"/>
                          </a:solidFill>
                          <a:latin typeface="Arial"/>
                          <a:ea typeface="Arial"/>
                          <a:cs typeface="Arial"/>
                          <a:sym typeface="Arial"/>
                        </a:rPr>
                        <a:t>48 inches wide</a:t>
                      </a:r>
                      <a:br>
                        <a:rPr lang="en-US" sz="2000" u="none" cap="none" strike="noStrike">
                          <a:solidFill>
                            <a:schemeClr val="lt1"/>
                          </a:solidFill>
                          <a:latin typeface="Arial"/>
                          <a:ea typeface="Arial"/>
                          <a:cs typeface="Arial"/>
                          <a:sym typeface="Arial"/>
                        </a:rPr>
                      </a:br>
                      <a:endParaRPr sz="2000" u="none" cap="none" strike="noStrike">
                        <a:solidFill>
                          <a:srgbClr val="1F3A4E"/>
                        </a:solidFill>
                      </a:endParaRPr>
                    </a:p>
                  </a:txBody>
                  <a:tcPr marT="45725" marB="45725" marR="91450" marL="91450">
                    <a:solidFill>
                      <a:srgbClr val="010101"/>
                    </a:solidFill>
                  </a:tcPr>
                </a:tc>
                <a:tc>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Important: Check the template size</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b="0" lang="en-US" sz="2000" u="none" cap="none" strike="noStrike">
                          <a:solidFill>
                            <a:srgbClr val="D9D9D9"/>
                          </a:solidFill>
                          <a:latin typeface="Arial"/>
                          <a:ea typeface="Arial"/>
                          <a:cs typeface="Arial"/>
                          <a:sym typeface="Arial"/>
                        </a:rPr>
                      </a:br>
                      <a:r>
                        <a:rPr b="0" lang="en-US" sz="2000" u="none" cap="none" strike="noStrike">
                          <a:solidFill>
                            <a:srgbClr val="D9D9D9"/>
                          </a:solidFill>
                          <a:latin typeface="Arial"/>
                          <a:ea typeface="Arial"/>
                          <a:cs typeface="Arial"/>
                          <a:sym typeface="Arial"/>
                        </a:rPr>
                        <a:t>This template can also be printed at the following sizes without distortion and without any additional formatting:</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30 tall x 40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42 tall x 56 wide</a:t>
                      </a:r>
                      <a:br>
                        <a:rPr b="0" lang="en-US" sz="2000" u="none" cap="none" strike="noStrike">
                          <a:solidFill>
                            <a:srgbClr val="FFC000"/>
                          </a:solidFill>
                          <a:latin typeface="Arial"/>
                          <a:ea typeface="Arial"/>
                          <a:cs typeface="Arial"/>
                          <a:sym typeface="Arial"/>
                        </a:rPr>
                      </a:br>
                      <a:r>
                        <a:rPr b="0" lang="en-US" sz="2000" u="none" cap="none" strike="noStrike">
                          <a:solidFill>
                            <a:srgbClr val="FFC000"/>
                          </a:solidFill>
                          <a:latin typeface="Arial"/>
                          <a:ea typeface="Arial"/>
                          <a:cs typeface="Arial"/>
                          <a:sym typeface="Arial"/>
                        </a:rPr>
                        <a:t>48 tall x 64 wide</a:t>
                      </a:r>
                      <a:endParaRPr sz="1400" u="none" cap="none" strike="noStrike"/>
                    </a:p>
                  </a:txBody>
                  <a:tcPr marT="137150" marB="45725" marR="91450" marL="182875">
                    <a:solidFill>
                      <a:srgbClr val="010101"/>
                    </a:solidFill>
                  </a:tcPr>
                </a:tc>
              </a:tr>
              <a:tr h="42887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How to </a:t>
                      </a:r>
                      <a:r>
                        <a:rPr b="1" lang="en-US" sz="4000" u="none" cap="none" strike="noStrike">
                          <a:solidFill>
                            <a:srgbClr val="FFC000"/>
                          </a:solidFill>
                          <a:latin typeface="Arial"/>
                          <a:ea typeface="Arial"/>
                          <a:cs typeface="Arial"/>
                          <a:sym typeface="Arial"/>
                        </a:rPr>
                        <a:t>Zoom in </a:t>
                      </a:r>
                      <a:r>
                        <a:rPr b="1" lang="en-US" sz="2400" u="none" cap="none" strike="noStrike">
                          <a:solidFill>
                            <a:srgbClr val="FFC000"/>
                          </a:solidFill>
                          <a:latin typeface="Arial"/>
                          <a:ea typeface="Arial"/>
                          <a:cs typeface="Arial"/>
                          <a:sym typeface="Arial"/>
                        </a:rPr>
                        <a:t>and </a:t>
                      </a:r>
                      <a:r>
                        <a:rPr b="1" lang="en-US" sz="1800" u="none" cap="none" strike="noStrike">
                          <a:solidFill>
                            <a:srgbClr val="FFC000"/>
                          </a:solidFill>
                          <a:latin typeface="Arial"/>
                          <a:ea typeface="Arial"/>
                          <a:cs typeface="Arial"/>
                          <a:sym typeface="Arial"/>
                        </a:rPr>
                        <a:t>out</a:t>
                      </a:r>
                      <a:endParaRPr b="1" sz="24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lang="en-US" sz="2000" u="none" cap="none" strike="noStrike">
                          <a:solidFill>
                            <a:srgbClr val="D9D9D9"/>
                          </a:solidFill>
                          <a:latin typeface="Arial"/>
                          <a:ea typeface="Arial"/>
                          <a:cs typeface="Arial"/>
                          <a:sym typeface="Arial"/>
                        </a:rPr>
                        <a:t>Use the PowerPoint zoom tool to adjust the screen magnification to view comfortably. PowerPoint provides 2 ways to zoom: </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1. </a:t>
                      </a:r>
                      <a:r>
                        <a:rPr b="0" lang="en-US" sz="2000" u="none" cap="none" strike="noStrike">
                          <a:solidFill>
                            <a:srgbClr val="D9D9D9"/>
                          </a:solidFill>
                          <a:latin typeface="Arial"/>
                          <a:ea typeface="Arial"/>
                          <a:cs typeface="Arial"/>
                          <a:sym typeface="Arial"/>
                        </a:rPr>
                        <a:t>On the top menu bar click on the VIEW tab and then click on ZOOM. Choose the zoom percentage that works best for you. </a:t>
                      </a:r>
                      <a:br>
                        <a:rPr b="0" lang="en-US" sz="2000" u="none" cap="none" strike="noStrike">
                          <a:solidFill>
                            <a:srgbClr val="D9D9D9"/>
                          </a:solidFill>
                          <a:latin typeface="Arial"/>
                          <a:ea typeface="Arial"/>
                          <a:cs typeface="Arial"/>
                          <a:sym typeface="Arial"/>
                        </a:rPr>
                      </a:br>
                      <a:r>
                        <a:rPr b="0" lang="en-US" sz="2000" u="none" cap="none" strike="noStrike">
                          <a:solidFill>
                            <a:srgbClr val="FFC000"/>
                          </a:solidFill>
                          <a:latin typeface="Arial"/>
                          <a:ea typeface="Arial"/>
                          <a:cs typeface="Arial"/>
                          <a:sym typeface="Arial"/>
                        </a:rPr>
                        <a:t>2. </a:t>
                      </a:r>
                      <a:r>
                        <a:rPr b="0" lang="en-US" sz="2000" u="none" cap="none" strike="noStrike">
                          <a:solidFill>
                            <a:srgbClr val="D9D9D9"/>
                          </a:solidFill>
                          <a:latin typeface="Arial"/>
                          <a:ea typeface="Arial"/>
                          <a:cs typeface="Arial"/>
                          <a:sym typeface="Arial"/>
                        </a:rPr>
                        <a:t>For better zoom flexibility, use the zoom slider at the bottom right of the window.</a:t>
                      </a:r>
                      <a:endParaRPr sz="1400" u="none" cap="none" strike="noStrike"/>
                    </a:p>
                  </a:txBody>
                  <a:tcPr marT="137150" marB="45725" marR="91450" marL="182875">
                    <a:solidFill>
                      <a:srgbClr val="010101"/>
                    </a:solidFill>
                  </a:tcPr>
                </a:tc>
              </a:tr>
              <a:tr h="180052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Ruler and Guides</a:t>
                      </a:r>
                      <a:br>
                        <a:rPr b="0" lang="en-US" sz="2000" u="none" cap="none" strike="noStrike">
                          <a:solidFill>
                            <a:srgbClr val="FFC000"/>
                          </a:solidFill>
                          <a:latin typeface="Arial"/>
                          <a:ea typeface="Arial"/>
                          <a:cs typeface="Arial"/>
                          <a:sym typeface="Arial"/>
                        </a:rPr>
                      </a:br>
                      <a:r>
                        <a:rPr b="0" lang="en-US" sz="2000" u="none" cap="none" strike="noStrike">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sz="1400" u="none" cap="none" strike="noStrike"/>
                    </a:p>
                  </a:txBody>
                  <a:tcPr marT="45725" marB="45725" marR="91450" marL="91450">
                    <a:solidFill>
                      <a:srgbClr val="010101"/>
                    </a:solidFill>
                  </a:tcPr>
                </a:tc>
                <a:tc hMerge="1"/>
              </a:tr>
              <a:tr h="382435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rgbClr val="1F3A4E"/>
                        </a:solidFill>
                      </a:endParaRPr>
                    </a:p>
                  </a:txBody>
                  <a:tcPr marT="45725" marB="45725" marR="91450" marL="91450"/>
                </a:tc>
                <a:tc>
                  <a:txBody>
                    <a:bodyPr/>
                    <a:lstStyle/>
                    <a:p>
                      <a:pPr indent="0" lvl="1"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Headers and text containers</a:t>
                      </a:r>
                      <a:br>
                        <a:rPr b="0" lang="en-US" sz="2000" u="none" cap="none" strike="noStrike">
                          <a:solidFill>
                            <a:schemeClr val="lt1"/>
                          </a:solidFill>
                          <a:latin typeface="Arial"/>
                          <a:ea typeface="Arial"/>
                          <a:cs typeface="Arial"/>
                          <a:sym typeface="Arial"/>
                        </a:rPr>
                      </a:br>
                      <a:r>
                        <a:rPr b="0" lang="en-US" sz="2000" u="none" cap="none" strike="noStrike">
                          <a:solidFill>
                            <a:srgbClr val="D9D9D9"/>
                          </a:solidFill>
                          <a:latin typeface="Arial"/>
                          <a:ea typeface="Arial"/>
                          <a:cs typeface="Arial"/>
                          <a:sym typeface="Arial"/>
                        </a:rPr>
                        <a:t>Included in this template are commonly used section headers such as Abstract, Objectives, Methods, Results, etc.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Click inside a section header to add its text.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add another header, click on edge of the section box so that it is outlined. Copy and paste it. </a:t>
                      </a:r>
                      <a:br>
                        <a:rPr b="0" lang="en-US" sz="2000" u="none" cap="none" strike="noStrike">
                          <a:solidFill>
                            <a:schemeClr val="lt1"/>
                          </a:solidFill>
                          <a:latin typeface="Arial"/>
                          <a:ea typeface="Arial"/>
                          <a:cs typeface="Arial"/>
                          <a:sym typeface="Arial"/>
                        </a:rPr>
                      </a:br>
                      <a:r>
                        <a:rPr b="0" lang="en-US" sz="2000" u="none" cap="none" strike="noStrike">
                          <a:solidFill>
                            <a:srgbClr val="FFC000"/>
                          </a:solidFill>
                          <a:latin typeface="Arial"/>
                          <a:ea typeface="Arial"/>
                          <a:cs typeface="Arial"/>
                          <a:sym typeface="Arial"/>
                        </a:rPr>
                        <a:t>-</a:t>
                      </a:r>
                      <a:r>
                        <a:rPr b="0" lang="en-US" sz="2000" u="none" cap="none" strike="noStrike">
                          <a:solidFill>
                            <a:schemeClr val="lt1"/>
                          </a:solidFill>
                          <a:latin typeface="Arial"/>
                          <a:ea typeface="Arial"/>
                          <a:cs typeface="Arial"/>
                          <a:sym typeface="Arial"/>
                        </a:rPr>
                        <a:t> </a:t>
                      </a:r>
                      <a:r>
                        <a:rPr b="0" lang="en-US" sz="2000" u="none" cap="none" strike="noStrike">
                          <a:solidFill>
                            <a:srgbClr val="D9D9D9"/>
                          </a:solidFill>
                          <a:latin typeface="Arial"/>
                          <a:ea typeface="Arial"/>
                          <a:cs typeface="Arial"/>
                          <a:sym typeface="Arial"/>
                        </a:rPr>
                        <a:t>To increase its size, click on the white circles and expand to the the desired size.</a:t>
                      </a:r>
                      <a:endParaRPr sz="1400" u="none" cap="none" strike="noStrike"/>
                    </a:p>
                  </a:txBody>
                  <a:tcPr marT="137150" marB="45725" marR="91450" marL="182875">
                    <a:solidFill>
                      <a:srgbClr val="010101"/>
                    </a:solidFill>
                  </a:tcPr>
                </a:tc>
              </a:tr>
              <a:tr h="3519125">
                <a:tc gridSpan="2">
                  <a:txBody>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solidFill>
                            <a:srgbClr val="FFC000"/>
                          </a:solidFill>
                          <a:latin typeface="Arial"/>
                          <a:ea typeface="Arial"/>
                          <a:cs typeface="Arial"/>
                          <a:sym typeface="Arial"/>
                        </a:rPr>
                        <a:t>Adding content to the poster</a:t>
                      </a:r>
                      <a:endParaRPr sz="14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sz="1400" u="none" cap="none" strike="noStrike"/>
                    </a:p>
                    <a:p>
                      <a:pPr indent="-342900" lvl="0" marL="342900" marR="0" rtl="0" algn="l">
                        <a:lnSpc>
                          <a:spcPct val="100000"/>
                        </a:lnSpc>
                        <a:spcBef>
                          <a:spcPts val="0"/>
                        </a:spcBef>
                        <a:spcAft>
                          <a:spcPts val="0"/>
                        </a:spcAft>
                        <a:buClr>
                          <a:srgbClr val="D9D9D9"/>
                        </a:buClr>
                        <a:buSzPts val="2000"/>
                        <a:buFont typeface="Arial"/>
                        <a:buChar char="-"/>
                      </a:pPr>
                      <a:r>
                        <a:rPr lang="en-US" sz="2000" u="none" cap="none" strike="noStrike">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u="none" cap="none" strike="noStrike">
                        <a:solidFill>
                          <a:srgbClr val="D9D9D9"/>
                        </a:solidFill>
                        <a:latin typeface="Arial"/>
                        <a:ea typeface="Arial"/>
                        <a:cs typeface="Arial"/>
                        <a:sym typeface="Arial"/>
                      </a:endParaRPr>
                    </a:p>
                  </a:txBody>
                  <a:tcPr marT="45725" marB="45725" marR="91450" marL="91450">
                    <a:solidFill>
                      <a:srgbClr val="010101"/>
                    </a:solidFill>
                  </a:tcPr>
                </a:tc>
                <a:tc hMerge="1"/>
              </a:tr>
              <a:tr h="2377650">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Photos</a:t>
                      </a:r>
                      <a:endParaRPr sz="1400" u="none" cap="none" strike="noStrike"/>
                    </a:p>
                    <a:p>
                      <a:pPr indent="0" lvl="0" marL="0" marR="0" rtl="0" algn="l">
                        <a:lnSpc>
                          <a:spcPct val="100000"/>
                        </a:lnSpc>
                        <a:spcBef>
                          <a:spcPts val="0"/>
                        </a:spcBef>
                        <a:spcAft>
                          <a:spcPts val="0"/>
                        </a:spcAft>
                        <a:buClr>
                          <a:srgbClr val="D9D9D9"/>
                        </a:buClr>
                        <a:buSzPts val="2000"/>
                        <a:buFont typeface="Arial"/>
                        <a:buNone/>
                      </a:pPr>
                      <a:r>
                        <a:rPr b="0" i="0" lang="en-US" sz="2000" u="none" cap="none" strike="noStrik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sz="1400" u="none" cap="none" strike="noStrike"/>
                    </a:p>
                  </a:txBody>
                  <a:tcPr marT="137150" marB="45725" marR="91450" marL="182875">
                    <a:solidFill>
                      <a:srgbClr val="010101"/>
                    </a:solidFill>
                  </a:tcPr>
                </a:tc>
                <a:tc hMerge="1"/>
              </a:tr>
              <a:tr h="2293175">
                <a:tc gridSpan="2">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solidFill>
                          <a:schemeClr val="lt1"/>
                        </a:solidFill>
                        <a:latin typeface="Arial"/>
                        <a:ea typeface="Arial"/>
                        <a:cs typeface="Arial"/>
                        <a:sym typeface="Arial"/>
                      </a:endParaRPr>
                    </a:p>
                  </a:txBody>
                  <a:tcPr marT="137150" marB="45725" marR="91450" marL="182875"/>
                </a:tc>
                <a:tc hMerge="1"/>
              </a:tr>
              <a:tr h="1280275">
                <a:tc gridSpan="2">
                  <a:txBody>
                    <a:bodyPr/>
                    <a:lstStyle/>
                    <a:p>
                      <a:pPr indent="0" lvl="0" marL="0" marR="0" rtl="0" algn="l">
                        <a:lnSpc>
                          <a:spcPct val="100000"/>
                        </a:lnSpc>
                        <a:spcBef>
                          <a:spcPts val="0"/>
                        </a:spcBef>
                        <a:spcAft>
                          <a:spcPts val="0"/>
                        </a:spcAft>
                        <a:buClr>
                          <a:srgbClr val="FFC000"/>
                        </a:buClr>
                        <a:buSzPts val="2400"/>
                        <a:buFont typeface="Arial"/>
                        <a:buNone/>
                      </a:pPr>
                      <a:r>
                        <a:rPr b="1" lang="en-US" sz="2400" u="none" cap="none" strike="noStrike">
                          <a:solidFill>
                            <a:srgbClr val="FFC000"/>
                          </a:solidFill>
                          <a:latin typeface="Arial"/>
                          <a:ea typeface="Arial"/>
                          <a:cs typeface="Arial"/>
                          <a:sym typeface="Arial"/>
                        </a:rPr>
                        <a:t>Quality check your graphics</a:t>
                      </a:r>
                      <a:endParaRPr sz="1400" u="none" cap="none" strike="noStrike"/>
                    </a:p>
                    <a:p>
                      <a:pPr indent="0" lvl="0" marL="0" marR="0" rtl="0" algn="l">
                        <a:lnSpc>
                          <a:spcPct val="100000"/>
                        </a:lnSpc>
                        <a:spcBef>
                          <a:spcPts val="0"/>
                        </a:spcBef>
                        <a:spcAft>
                          <a:spcPts val="0"/>
                        </a:spcAft>
                        <a:buClr>
                          <a:srgbClr val="D9D9D9"/>
                        </a:buClr>
                        <a:buSzPts val="2000"/>
                        <a:buFont typeface="Arial"/>
                        <a:buNone/>
                      </a:pPr>
                      <a:r>
                        <a:rPr lang="en-US" sz="2000" u="none" cap="none" strike="noStrike">
                          <a:solidFill>
                            <a:srgbClr val="D9D9D9"/>
                          </a:solidFill>
                          <a:latin typeface="Arial"/>
                          <a:ea typeface="Arial"/>
                          <a:cs typeface="Arial"/>
                          <a:sym typeface="Arial"/>
                        </a:rPr>
                        <a:t>Zoom in and look at your images at 100%-200% magnification. If they look clear, they will print well. </a:t>
                      </a:r>
                      <a:endParaRPr sz="1400" u="none" cap="none" strike="noStrike"/>
                    </a:p>
                  </a:txBody>
                  <a:tcPr marT="137150" marB="45725" marR="91450" marL="182875">
                    <a:solidFill>
                      <a:srgbClr val="010101"/>
                    </a:solidFill>
                  </a:tcPr>
                </a:tc>
                <a:tc hMerge="1"/>
              </a:tr>
              <a:tr h="3187275">
                <a:tc gridSpan="2">
                  <a:txBody>
                    <a:bodyPr/>
                    <a:lstStyle/>
                    <a:p>
                      <a:pPr indent="0" lvl="0" marL="0" marR="0" rtl="0" algn="l">
                        <a:lnSpc>
                          <a:spcPct val="100000"/>
                        </a:lnSpc>
                        <a:spcBef>
                          <a:spcPts val="0"/>
                        </a:spcBef>
                        <a:spcAft>
                          <a:spcPts val="0"/>
                        </a:spcAft>
                        <a:buClr>
                          <a:schemeClr val="dk1"/>
                        </a:buClr>
                        <a:buSzPts val="2000"/>
                        <a:buFont typeface="Calibri"/>
                        <a:buNone/>
                      </a:pPr>
                      <a:r>
                        <a:t/>
                      </a:r>
                      <a:endParaRPr sz="2000" u="none" cap="none" strike="noStrike">
                        <a:solidFill>
                          <a:schemeClr val="lt1"/>
                        </a:solidFill>
                        <a:latin typeface="Arial"/>
                        <a:ea typeface="Arial"/>
                        <a:cs typeface="Arial"/>
                        <a:sym typeface="Arial"/>
                      </a:endParaRPr>
                    </a:p>
                  </a:txBody>
                  <a:tcPr marT="137150" marB="45725" marR="91450" marL="182875"/>
                </a:tc>
                <a:tc hMerge="1"/>
              </a:tr>
            </a:tbl>
          </a:graphicData>
        </a:graphic>
      </p:graphicFrame>
      <p:graphicFrame>
        <p:nvGraphicFramePr>
          <p:cNvPr id="16" name="Google Shape;16;p2"/>
          <p:cNvGraphicFramePr/>
          <p:nvPr/>
        </p:nvGraphicFramePr>
        <p:xfrm>
          <a:off x="44695229" y="-84749"/>
          <a:ext cx="3000000" cy="3000000"/>
        </p:xfrm>
        <a:graphic>
          <a:graphicData uri="http://schemas.openxmlformats.org/drawingml/2006/table">
            <a:tbl>
              <a:tblPr bandRow="1" firstRow="1">
                <a:noFill/>
                <a:tableStyleId>{C855C8AA-C88F-4E6E-9C4A-72160B4F2C6F}</a:tableStyleId>
              </a:tblPr>
              <a:tblGrid>
                <a:gridCol w="3343825"/>
                <a:gridCol w="1381550"/>
                <a:gridCol w="4704800"/>
              </a:tblGrid>
              <a:tr h="1756425">
                <a:tc gridSpan="3">
                  <a:txBody>
                    <a:bodyPr/>
                    <a:lstStyle/>
                    <a:p>
                      <a:pPr indent="0" lvl="0" marL="0" marR="0" rtl="0" algn="ctr">
                        <a:lnSpc>
                          <a:spcPct val="100000"/>
                        </a:lnSpc>
                        <a:spcBef>
                          <a:spcPts val="0"/>
                        </a:spcBef>
                        <a:spcAft>
                          <a:spcPts val="0"/>
                        </a:spcAft>
                        <a:buClr>
                          <a:srgbClr val="1F3A4E"/>
                        </a:buClr>
                        <a:buSzPts val="4000"/>
                        <a:buFont typeface="Arial Black"/>
                        <a:buNone/>
                      </a:pPr>
                      <a:r>
                        <a:rPr b="0" lang="en-US" sz="4000" u="none" cap="none" strike="noStrike">
                          <a:solidFill>
                            <a:srgbClr val="1F3A4E"/>
                          </a:solidFill>
                          <a:latin typeface="Arial Black"/>
                          <a:ea typeface="Arial Black"/>
                          <a:cs typeface="Arial Black"/>
                          <a:sym typeface="Arial Black"/>
                        </a:rPr>
                        <a:t>QUICK START GUIDE</a:t>
                      </a:r>
                      <a:br>
                        <a:rPr b="0" lang="en-US" sz="4000" u="none" cap="none" strike="noStrike">
                          <a:solidFill>
                            <a:srgbClr val="1F3A4E"/>
                          </a:solidFill>
                          <a:latin typeface="Arial Black"/>
                          <a:ea typeface="Arial Black"/>
                          <a:cs typeface="Arial Black"/>
                          <a:sym typeface="Arial Black"/>
                        </a:rPr>
                      </a:br>
                      <a:r>
                        <a:rPr b="1" lang="en-US" sz="3200" u="none" cap="none" strike="noStrike">
                          <a:solidFill>
                            <a:srgbClr val="FF0000"/>
                          </a:solidFill>
                          <a:latin typeface="Trebuchet MS"/>
                          <a:ea typeface="Trebuchet MS"/>
                          <a:cs typeface="Trebuchet MS"/>
                          <a:sym typeface="Trebuchet MS"/>
                        </a:rPr>
                        <a:t>(THIS SIDEBAR WILL NOT PRINT)</a:t>
                      </a:r>
                      <a:endParaRPr b="1" sz="4000" u="none" cap="none" strike="noStrike">
                        <a:solidFill>
                          <a:schemeClr val="lt1"/>
                        </a:solidFill>
                        <a:latin typeface="Trebuchet MS"/>
                        <a:ea typeface="Trebuchet MS"/>
                        <a:cs typeface="Trebuchet MS"/>
                        <a:sym typeface="Trebuchet MS"/>
                      </a:endParaRPr>
                    </a:p>
                  </a:txBody>
                  <a:tcPr marT="137150" marB="45725" marR="91450" marL="182875">
                    <a:solidFill>
                      <a:srgbClr val="FFC000"/>
                    </a:solidFill>
                  </a:tcPr>
                </a:tc>
                <a:tc hMerge="1"/>
                <a:tc hMerge="1"/>
              </a:tr>
              <a:tr h="5563100">
                <a:tc gridSpan="3">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change the template colors</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cap="none" strike="noStrike">
                          <a:solidFill>
                            <a:srgbClr val="FFC000"/>
                          </a:solidFill>
                          <a:hlinkClick r:id="rId1">
                            <a:extLst>
                              <a:ext uri="{A12FA001-AC4F-418D-AE19-62706E023703}">
                                <ahyp:hlinkClr val="tx"/>
                              </a:ext>
                            </a:extLst>
                          </a:hlinkClick>
                        </a:rPr>
                        <a:t>https://www.posterpresentations.com/how-to-change-the-research-poster-template-colors.html</a:t>
                      </a:r>
                      <a:endParaRPr sz="2400" u="none" cap="none" strike="noStrike">
                        <a:solidFill>
                          <a:srgbClr val="FFC000"/>
                        </a:solidFill>
                      </a:endParaRPr>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t/>
                      </a:r>
                      <a:endParaRPr b="0"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lang="en-US" sz="2400" u="none" cap="none" strike="noStrike">
                          <a:solidFill>
                            <a:srgbClr val="D9D9D9"/>
                          </a:solidFill>
                          <a:latin typeface="Arial"/>
                          <a:ea typeface="Arial"/>
                          <a:cs typeface="Arial"/>
                          <a:sym typeface="Arial"/>
                        </a:rPr>
                        <a:t>After you finish working on the SLIDE MASTER, it is important that you go to VIEW &gt; NORMAL to continue working on your poster. </a:t>
                      </a:r>
                      <a:endParaRPr sz="1400" u="none" cap="none" strike="noStrike"/>
                    </a:p>
                  </a:txBody>
                  <a:tcPr marT="137150" marB="45725" marR="91450" marL="182875">
                    <a:solidFill>
                      <a:schemeClr val="dk1"/>
                    </a:solidFill>
                  </a:tcPr>
                </a:tc>
                <a:tc hMerge="1"/>
                <a:tc hMerge="1"/>
              </a:tr>
              <a:tr h="3667725">
                <a:tc gridSpan="3">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change the column layout configuration</a:t>
                      </a:r>
                      <a:endParaRPr sz="1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You can see a tutorial here: </a:t>
                      </a:r>
                      <a:r>
                        <a:rPr lang="en-US" sz="2400" u="sng" cap="none" strike="noStrike">
                          <a:solidFill>
                            <a:srgbClr val="FFC000"/>
                          </a:solidFill>
                          <a:latin typeface="Arial"/>
                          <a:ea typeface="Arial"/>
                          <a:cs typeface="Arial"/>
                          <a:sym typeface="Arial"/>
                        </a:rPr>
                        <a:t>https://www.posterpresentations.com/how-to-change-the-column-configuration.html</a:t>
                      </a:r>
                      <a:endParaRPr sz="8600" u="sng" cap="none" strike="noStrike">
                        <a:solidFill>
                          <a:srgbClr val="FFC000"/>
                        </a:solidFill>
                      </a:endParaRPr>
                    </a:p>
                  </a:txBody>
                  <a:tcPr marT="137150" marB="45725" marR="91450" marL="182875">
                    <a:solidFill>
                      <a:schemeClr val="dk1"/>
                    </a:solidFill>
                  </a:tcPr>
                </a:tc>
                <a:tc hMerge="1"/>
                <a:tc hMerge="1"/>
              </a:tr>
              <a:tr h="517707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tc>
                <a:tc hMerge="1"/>
                <a:tc rowSpan="2">
                  <a:txBody>
                    <a:bodyPr/>
                    <a:lstStyle/>
                    <a:p>
                      <a:pPr indent="0" lvl="0" marL="0" marR="0" rtl="0" algn="l">
                        <a:lnSpc>
                          <a:spcPct val="100000"/>
                        </a:lnSpc>
                        <a:spcBef>
                          <a:spcPts val="0"/>
                        </a:spcBef>
                        <a:spcAft>
                          <a:spcPts val="0"/>
                        </a:spcAft>
                        <a:buClr>
                          <a:srgbClr val="FFC000"/>
                        </a:buClr>
                        <a:buSzPts val="2800"/>
                        <a:buFont typeface="Arial"/>
                        <a:buNone/>
                      </a:pPr>
                      <a:r>
                        <a:rPr b="1" lang="en-US" sz="2800" u="none" cap="none" strike="noStrike">
                          <a:solidFill>
                            <a:srgbClr val="FFC000"/>
                          </a:solidFill>
                          <a:latin typeface="Arial"/>
                          <a:ea typeface="Arial"/>
                          <a:cs typeface="Arial"/>
                          <a:sym typeface="Arial"/>
                        </a:rPr>
                        <a:t>How to hide the QUICK START GUIDE bars from the sides of the template</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The Quick Start Guides </a:t>
                      </a:r>
                      <a:r>
                        <a:rPr lang="en-US" sz="2400" u="sng" cap="none" strike="noStrike">
                          <a:solidFill>
                            <a:srgbClr val="D9D9D9"/>
                          </a:solidFill>
                          <a:latin typeface="Arial"/>
                          <a:ea typeface="Arial"/>
                          <a:cs typeface="Arial"/>
                          <a:sym typeface="Arial"/>
                        </a:rPr>
                        <a:t>are outside the template’s printable area</a:t>
                      </a:r>
                      <a:r>
                        <a:rPr lang="en-US" sz="2400" u="none" cap="none" strike="noStrike">
                          <a:solidFill>
                            <a:srgbClr val="D9D9D9"/>
                          </a:solidFill>
                          <a:latin typeface="Arial"/>
                          <a:ea typeface="Arial"/>
                          <a:cs typeface="Arial"/>
                          <a:sym typeface="Arial"/>
                        </a:rPr>
                        <a:t> and they will not be on the printed poster. </a:t>
                      </a:r>
                      <a:endParaRPr sz="1400" u="none" cap="none" strike="noStrike"/>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If you create a PDF file from your template, the guides will not be included.</a:t>
                      </a:r>
                      <a:endParaRPr sz="1400" u="none" cap="none" strike="noStrike"/>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To hide the guides click on the </a:t>
                      </a:r>
                      <a:r>
                        <a:rPr b="1" lang="en-US" sz="2400" u="none" cap="none" strike="noStrike">
                          <a:solidFill>
                            <a:srgbClr val="D9D9D9"/>
                          </a:solidFill>
                          <a:latin typeface="Arial"/>
                          <a:ea typeface="Arial"/>
                          <a:cs typeface="Arial"/>
                          <a:sym typeface="Arial"/>
                        </a:rPr>
                        <a:t>Home</a:t>
                      </a:r>
                      <a:r>
                        <a:rPr lang="en-US" sz="2400" u="none" cap="none" strike="noStrike">
                          <a:solidFill>
                            <a:srgbClr val="D9D9D9"/>
                          </a:solidFill>
                          <a:latin typeface="Arial"/>
                          <a:ea typeface="Arial"/>
                          <a:cs typeface="Arial"/>
                          <a:sym typeface="Arial"/>
                        </a:rPr>
                        <a:t> tab (top of the screen) and then click on the </a:t>
                      </a:r>
                      <a:r>
                        <a:rPr b="1" lang="en-US" sz="2400" u="none" cap="none" strike="noStrike">
                          <a:solidFill>
                            <a:srgbClr val="D9D9D9"/>
                          </a:solidFill>
                          <a:latin typeface="Arial"/>
                          <a:ea typeface="Arial"/>
                          <a:cs typeface="Arial"/>
                          <a:sym typeface="Arial"/>
                        </a:rPr>
                        <a:t>Layout</a:t>
                      </a:r>
                      <a:r>
                        <a:rPr lang="en-US" sz="2400" u="none" cap="none" strike="noStrike">
                          <a:solidFill>
                            <a:srgbClr val="D9D9D9"/>
                          </a:solidFill>
                          <a:latin typeface="Arial"/>
                          <a:ea typeface="Arial"/>
                          <a:cs typeface="Arial"/>
                          <a:sym typeface="Arial"/>
                        </a:rPr>
                        <a:t> button below to see the available layouts. Choose the </a:t>
                      </a:r>
                      <a:r>
                        <a:rPr b="1" lang="en-US" sz="2400" u="none" cap="none" strike="noStrike">
                          <a:solidFill>
                            <a:srgbClr val="D9D9D9"/>
                          </a:solidFill>
                          <a:latin typeface="Arial"/>
                          <a:ea typeface="Arial"/>
                          <a:cs typeface="Arial"/>
                          <a:sym typeface="Arial"/>
                        </a:rPr>
                        <a:t>Without Guides </a:t>
                      </a:r>
                      <a:r>
                        <a:rPr b="0" lang="en-US" sz="2400" u="none" cap="none" strike="noStrike">
                          <a:solidFill>
                            <a:srgbClr val="D9D9D9"/>
                          </a:solidFill>
                          <a:latin typeface="Arial"/>
                          <a:ea typeface="Arial"/>
                          <a:cs typeface="Arial"/>
                          <a:sym typeface="Arial"/>
                        </a:rPr>
                        <a:t>layout</a:t>
                      </a:r>
                      <a:r>
                        <a:rPr lang="en-US" sz="2400" u="none" cap="none" strike="noStrike">
                          <a:solidFill>
                            <a:srgbClr val="D9D9D9"/>
                          </a:solidFill>
                          <a:latin typeface="Arial"/>
                          <a:ea typeface="Arial"/>
                          <a:cs typeface="Arial"/>
                          <a:sym typeface="Arial"/>
                        </a:rPr>
                        <a:t>.</a:t>
                      </a:r>
                      <a:endParaRPr sz="2400" u="none" cap="none" strike="noStrike">
                        <a:solidFill>
                          <a:srgbClr val="D9D9D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solidFill>
                      <a:srgbClr val="010101"/>
                    </a:solidFill>
                  </a:tcPr>
                </a:tc>
              </a:tr>
              <a:tr h="2888325">
                <a:tc gridSpan="2">
                  <a:txBody>
                    <a:bodyPr/>
                    <a:lstStyle/>
                    <a:p>
                      <a:pPr indent="0" lvl="0" marL="0" marR="0" rtl="0" algn="l">
                        <a:lnSpc>
                          <a:spcPct val="100000"/>
                        </a:lnSpc>
                        <a:spcBef>
                          <a:spcPts val="0"/>
                        </a:spcBef>
                        <a:spcAft>
                          <a:spcPts val="0"/>
                        </a:spcAft>
                        <a:buClr>
                          <a:schemeClr val="dk1"/>
                        </a:buClr>
                        <a:buSzPts val="2400"/>
                        <a:buFont typeface="Calibri"/>
                        <a:buNone/>
                      </a:pPr>
                      <a:r>
                        <a:t/>
                      </a:r>
                      <a:endParaRPr sz="2400" u="none" cap="none" strike="noStrike">
                        <a:solidFill>
                          <a:srgbClr val="D9D9D9"/>
                        </a:solidFill>
                        <a:latin typeface="Arial"/>
                        <a:ea typeface="Arial"/>
                        <a:cs typeface="Arial"/>
                        <a:sym typeface="Arial"/>
                      </a:endParaRPr>
                    </a:p>
                  </a:txBody>
                  <a:tcPr marT="137150" marB="45725" marR="91450" marL="182875">
                    <a:solidFill>
                      <a:srgbClr val="010101"/>
                    </a:solidFill>
                  </a:tcPr>
                </a:tc>
                <a:tc hMerge="1"/>
                <a:tc vMerge="1"/>
              </a:tr>
              <a:tr h="3781425">
                <a:tc gridSpan="2">
                  <a:txBody>
                    <a:bodyPr/>
                    <a:lstStyle/>
                    <a:p>
                      <a:pPr indent="0" lvl="0" marL="0" marR="0" rtl="0" algn="l">
                        <a:lnSpc>
                          <a:spcPct val="100000"/>
                        </a:lnSpc>
                        <a:spcBef>
                          <a:spcPts val="0"/>
                        </a:spcBef>
                        <a:spcAft>
                          <a:spcPts val="0"/>
                        </a:spcAft>
                        <a:buClr>
                          <a:srgbClr val="000000"/>
                        </a:buClr>
                        <a:buSzPts val="2800"/>
                        <a:buFont typeface="Arial"/>
                        <a:buNone/>
                      </a:pPr>
                      <a:r>
                        <a:rPr b="1" lang="en-US" sz="2800" u="none" cap="none" strike="noStrike">
                          <a:solidFill>
                            <a:srgbClr val="FFC000"/>
                          </a:solidFill>
                          <a:latin typeface="Arial"/>
                          <a:ea typeface="Arial"/>
                          <a:cs typeface="Arial"/>
                          <a:sym typeface="Arial"/>
                        </a:rPr>
                        <a:t>How to preview your poster prior to printing</a:t>
                      </a:r>
                      <a:endParaRPr b="1" sz="2800" u="none" cap="none" strike="noStrike">
                        <a:solidFill>
                          <a:srgbClr val="FFC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D9D9D9"/>
                          </a:solidFill>
                          <a:latin typeface="Arial"/>
                          <a:ea typeface="Arial"/>
                          <a:cs typeface="Arial"/>
                          <a:sym typeface="Arial"/>
                        </a:rPr>
                        <a:t>You can preview your poster at any time by pressing the </a:t>
                      </a:r>
                      <a:r>
                        <a:rPr lang="en-US" sz="2400" u="none" cap="none" strike="noStrike">
                          <a:solidFill>
                            <a:srgbClr val="FFC000"/>
                          </a:solidFill>
                          <a:latin typeface="Arial"/>
                          <a:ea typeface="Arial"/>
                          <a:cs typeface="Arial"/>
                          <a:sym typeface="Arial"/>
                        </a:rPr>
                        <a:t>F5 key</a:t>
                      </a:r>
                      <a:r>
                        <a:rPr lang="en-US" sz="2400" u="none" cap="none" strike="noStrike">
                          <a:solidFill>
                            <a:srgbClr val="D9D9D9"/>
                          </a:solidFill>
                          <a:latin typeface="Arial"/>
                          <a:ea typeface="Arial"/>
                          <a:cs typeface="Arial"/>
                          <a:sym typeface="Arial"/>
                        </a:rPr>
                        <a:t> on your keyboard. You will see on the screen what's on your poster and how it should look when printed. Press the </a:t>
                      </a:r>
                      <a:r>
                        <a:rPr lang="en-US" sz="2400" u="none" cap="none" strike="noStrike">
                          <a:solidFill>
                            <a:srgbClr val="FFC000"/>
                          </a:solidFill>
                          <a:latin typeface="Arial"/>
                          <a:ea typeface="Arial"/>
                          <a:cs typeface="Arial"/>
                          <a:sym typeface="Arial"/>
                        </a:rPr>
                        <a:t>ESC key </a:t>
                      </a:r>
                      <a:r>
                        <a:rPr lang="en-US" sz="2400" u="none" cap="none" strike="noStrike">
                          <a:solidFill>
                            <a:srgbClr val="D9D9D9"/>
                          </a:solidFill>
                          <a:latin typeface="Arial"/>
                          <a:ea typeface="Arial"/>
                          <a:cs typeface="Arial"/>
                          <a:sym typeface="Arial"/>
                        </a:rPr>
                        <a:t>to exit Preview.</a:t>
                      </a:r>
                      <a:endParaRPr sz="1400" u="none" cap="none" strike="noStrike"/>
                    </a:p>
                  </a:txBody>
                  <a:tcPr marT="137150" marB="45725" marR="91450" marL="182875">
                    <a:solidFill>
                      <a:srgbClr val="010101"/>
                    </a:solidFill>
                  </a:tcPr>
                </a:tc>
                <a:tc hMerge="1"/>
                <a:tc>
                  <a:txBody>
                    <a:bodyPr/>
                    <a:lstStyle/>
                    <a:p>
                      <a:pPr indent="0" lvl="0" marL="0" marR="0" rtl="0" algn="ctr">
                        <a:lnSpc>
                          <a:spcPct val="100000"/>
                        </a:lnSpc>
                        <a:spcBef>
                          <a:spcPts val="0"/>
                        </a:spcBef>
                        <a:spcAft>
                          <a:spcPts val="0"/>
                        </a:spcAft>
                        <a:buClr>
                          <a:srgbClr val="000000"/>
                        </a:buClr>
                        <a:buSzPts val="11500"/>
                        <a:buFont typeface="Arial"/>
                        <a:buNone/>
                      </a:pPr>
                      <a:r>
                        <a:rPr b="1" lang="en-US" sz="11500" u="none" cap="none" strike="noStrike">
                          <a:solidFill>
                            <a:srgbClr val="D9D9D9"/>
                          </a:solidFill>
                          <a:latin typeface="Arial"/>
                          <a:ea typeface="Arial"/>
                          <a:cs typeface="Arial"/>
                          <a:sym typeface="Arial"/>
                        </a:rPr>
                        <a:t>F5</a:t>
                      </a:r>
                      <a:r>
                        <a:rPr lang="en-US" sz="2400" u="none" cap="none" strike="noStrike">
                          <a:solidFill>
                            <a:srgbClr val="D9D9D9"/>
                          </a:solidFill>
                          <a:latin typeface="Arial"/>
                          <a:ea typeface="Arial"/>
                          <a:cs typeface="Arial"/>
                          <a:sym typeface="Arial"/>
                        </a:rPr>
                        <a:t> </a:t>
                      </a:r>
                      <a:endParaRPr sz="8600" u="none" cap="none" strike="noStrike"/>
                    </a:p>
                  </a:txBody>
                  <a:tcPr marT="137150" marB="45725" marR="91450" marL="182875" anchor="ctr">
                    <a:solidFill>
                      <a:srgbClr val="0C0C0C"/>
                    </a:solidFill>
                  </a:tcPr>
                </a:tc>
              </a:tr>
              <a:tr h="5674000">
                <a:tc gridSpan="3">
                  <a:txBody>
                    <a:bodyPr/>
                    <a:lstStyle/>
                    <a:p>
                      <a:pPr indent="0" lvl="0" marL="0" marR="0" rtl="0" algn="l">
                        <a:lnSpc>
                          <a:spcPct val="100000"/>
                        </a:lnSpc>
                        <a:spcBef>
                          <a:spcPts val="0"/>
                        </a:spcBef>
                        <a:spcAft>
                          <a:spcPts val="0"/>
                        </a:spcAft>
                        <a:buClr>
                          <a:srgbClr val="FFC000"/>
                        </a:buClr>
                        <a:buSzPts val="2800"/>
                        <a:buFont typeface="Arial"/>
                        <a:buNone/>
                      </a:pPr>
                      <a:r>
                        <a:rPr b="1" lang="en-US" sz="2800" u="none" cap="none" strike="noStrike">
                          <a:solidFill>
                            <a:srgbClr val="FFC000"/>
                          </a:solidFill>
                          <a:latin typeface="Arial"/>
                          <a:ea typeface="Arial"/>
                          <a:cs typeface="Arial"/>
                          <a:sym typeface="Arial"/>
                        </a:rPr>
                        <a:t>How to print your poster</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When you are ready to have your poster printed go online to </a:t>
                      </a:r>
                      <a:r>
                        <a:rPr lang="en-US" sz="2400" u="none" cap="none" strike="noStrike">
                          <a:solidFill>
                            <a:srgbClr val="FFC000"/>
                          </a:solidFill>
                          <a:latin typeface="Arial"/>
                          <a:ea typeface="Arial"/>
                          <a:cs typeface="Arial"/>
                          <a:sym typeface="Arial"/>
                        </a:rPr>
                        <a:t>PosterPresentations.com</a:t>
                      </a:r>
                      <a:r>
                        <a:rPr lang="en-US" sz="2400" u="none" cap="none" strike="noStrike">
                          <a:solidFill>
                            <a:srgbClr val="D9D9D9"/>
                          </a:solidFill>
                          <a:latin typeface="Arial"/>
                          <a:ea typeface="Arial"/>
                          <a:cs typeface="Arial"/>
                          <a:sym typeface="Arial"/>
                        </a:rPr>
                        <a:t> and click on the "</a:t>
                      </a:r>
                      <a:r>
                        <a:rPr lang="en-US" sz="2400" u="none" cap="none" strike="noStrike">
                          <a:solidFill>
                            <a:srgbClr val="FFC000"/>
                          </a:solidFill>
                          <a:latin typeface="Arial"/>
                          <a:ea typeface="Arial"/>
                          <a:cs typeface="Arial"/>
                          <a:sym typeface="Arial"/>
                        </a:rPr>
                        <a:t>Order Your Poster</a:t>
                      </a:r>
                      <a:r>
                        <a:rPr lang="en-US" sz="2400" u="none" cap="none" strike="noStrike">
                          <a:solidFill>
                            <a:srgbClr val="D9D9D9"/>
                          </a:solidFill>
                          <a:latin typeface="Arial"/>
                          <a:ea typeface="Arial"/>
                          <a:cs typeface="Arial"/>
                          <a:sym typeface="Arial"/>
                        </a:rPr>
                        <a:t>" button. You can have your poster printed on professional papers, fabric for easy traveling and a variety of other materials. </a:t>
                      </a:r>
                      <a:endParaRPr sz="1400" u="none" cap="none" strike="noStrike"/>
                    </a:p>
                    <a:p>
                      <a:pPr indent="0" lvl="0" marL="0" marR="0" rtl="0" algn="l">
                        <a:lnSpc>
                          <a:spcPct val="100000"/>
                        </a:lnSpc>
                        <a:spcBef>
                          <a:spcPts val="0"/>
                        </a:spcBef>
                        <a:spcAft>
                          <a:spcPts val="0"/>
                        </a:spcAft>
                        <a:buClr>
                          <a:srgbClr val="D9D9D9"/>
                        </a:buClr>
                        <a:buSzPts val="2400"/>
                        <a:buFont typeface="Arial"/>
                        <a:buNone/>
                      </a:pPr>
                      <a:r>
                        <a:rPr lang="en-US" sz="2400" u="none" cap="none" strike="noStrike">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sz="1400" u="none" cap="none" strike="noStrike"/>
                    </a:p>
                    <a:p>
                      <a:pPr indent="0" lvl="0" marL="0" marR="0" rtl="0" algn="l">
                        <a:lnSpc>
                          <a:spcPct val="100000"/>
                        </a:lnSpc>
                        <a:spcBef>
                          <a:spcPts val="0"/>
                        </a:spcBef>
                        <a:spcAft>
                          <a:spcPts val="0"/>
                        </a:spcAft>
                        <a:buClr>
                          <a:srgbClr val="D9D9D9"/>
                        </a:buClr>
                        <a:buSzPts val="2400"/>
                        <a:buFont typeface="Arial"/>
                        <a:buNone/>
                      </a:pPr>
                      <a:br>
                        <a:rPr lang="en-US" sz="2400" u="none" cap="none" strike="noStrike">
                          <a:solidFill>
                            <a:srgbClr val="D9D9D9"/>
                          </a:solidFill>
                          <a:latin typeface="Arial"/>
                          <a:ea typeface="Arial"/>
                          <a:cs typeface="Arial"/>
                          <a:sym typeface="Arial"/>
                        </a:rPr>
                      </a:br>
                      <a:r>
                        <a:rPr lang="en-US" sz="2400" u="none" cap="none" strike="noStrike">
                          <a:solidFill>
                            <a:srgbClr val="D9D9D9"/>
                          </a:solidFill>
                          <a:latin typeface="Arial"/>
                          <a:ea typeface="Arial"/>
                          <a:cs typeface="Arial"/>
                          <a:sym typeface="Arial"/>
                        </a:rPr>
                        <a:t>Go to </a:t>
                      </a:r>
                      <a:r>
                        <a:rPr lang="en-US" sz="2400" u="none" cap="none" strike="noStrike">
                          <a:solidFill>
                            <a:srgbClr val="FFC000"/>
                          </a:solidFill>
                          <a:latin typeface="Arial"/>
                          <a:ea typeface="Arial"/>
                          <a:cs typeface="Arial"/>
                          <a:sym typeface="Arial"/>
                        </a:rPr>
                        <a:t>PosterPresentations.com</a:t>
                      </a:r>
                      <a:r>
                        <a:rPr lang="en-US" sz="2400" u="none" cap="none" strike="noStrike">
                          <a:solidFill>
                            <a:srgbClr val="D9D9D9"/>
                          </a:solidFill>
                          <a:latin typeface="Arial"/>
                          <a:ea typeface="Arial"/>
                          <a:cs typeface="Arial"/>
                          <a:sym typeface="Arial"/>
                        </a:rPr>
                        <a:t> for more information.</a:t>
                      </a:r>
                      <a:endParaRPr sz="1400" u="none" cap="none" strike="noStrike"/>
                    </a:p>
                  </a:txBody>
                  <a:tcPr marT="137150" marB="45725" marR="91450" marL="182875">
                    <a:solidFill>
                      <a:srgbClr val="010101"/>
                    </a:solidFill>
                  </a:tcPr>
                </a:tc>
                <a:tc hMerge="1"/>
                <a:tc hMerge="1"/>
              </a:tr>
              <a:tr h="1354775">
                <a:tc gridSpan="3">
                  <a:txBody>
                    <a:bodyPr/>
                    <a:lstStyle/>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rgbClr val="1F3A4E"/>
                        </a:solidFill>
                      </a:endParaRPr>
                    </a:p>
                  </a:txBody>
                  <a:tcPr marT="137150" marB="45725" marR="91450" marL="182875"/>
                </a:tc>
                <a:tc hMerge="1"/>
                <a:tc hMerge="1"/>
              </a:tr>
              <a:tr h="3212200">
                <a:tc>
                  <a:txBody>
                    <a:bodyPr/>
                    <a:lstStyle/>
                    <a:p>
                      <a:pPr indent="0" lvl="0" marL="0" marR="0" rtl="0" algn="l">
                        <a:lnSpc>
                          <a:spcPct val="130000"/>
                        </a:lnSpc>
                        <a:spcBef>
                          <a:spcPts val="0"/>
                        </a:spcBef>
                        <a:spcAft>
                          <a:spcPts val="0"/>
                        </a:spcAft>
                        <a:buClr>
                          <a:srgbClr val="000000"/>
                        </a:buClr>
                        <a:buSzPts val="2000"/>
                        <a:buFont typeface="Arial"/>
                        <a:buNone/>
                      </a:pPr>
                      <a:r>
                        <a:rPr lang="en-US" sz="2000" u="none" cap="none" strike="noStrike">
                          <a:solidFill>
                            <a:srgbClr val="D8D8D8"/>
                          </a:solidFill>
                          <a:latin typeface="Arial"/>
                          <a:ea typeface="Arial"/>
                          <a:cs typeface="Arial"/>
                          <a:sym typeface="Arial"/>
                        </a:rPr>
                        <a:t>© 2019 PosterPresentations.com</a:t>
                      </a:r>
                      <a:br>
                        <a:rPr lang="en-US" sz="2000" u="none" cap="none" strike="noStrike">
                          <a:solidFill>
                            <a:srgbClr val="D8D8D8"/>
                          </a:solidFill>
                          <a:latin typeface="Arial"/>
                          <a:ea typeface="Arial"/>
                          <a:cs typeface="Arial"/>
                          <a:sym typeface="Arial"/>
                        </a:rPr>
                      </a:br>
                      <a:r>
                        <a:rPr lang="en-US" sz="2000" u="none" cap="none" strike="noStrike">
                          <a:solidFill>
                            <a:srgbClr val="D8D8D8"/>
                          </a:solidFill>
                          <a:latin typeface="Arial"/>
                          <a:ea typeface="Arial"/>
                          <a:cs typeface="Arial"/>
                          <a:sym typeface="Arial"/>
                        </a:rPr>
                        <a:t>2117 Fourth Street , STE C        </a:t>
                      </a:r>
                      <a:endParaRPr sz="1400" u="none" cap="none" strike="noStrike"/>
                    </a:p>
                    <a:p>
                      <a:pPr indent="0" lvl="0" marL="0" marR="0" rtl="0" algn="l">
                        <a:lnSpc>
                          <a:spcPct val="130000"/>
                        </a:lnSpc>
                        <a:spcBef>
                          <a:spcPts val="0"/>
                        </a:spcBef>
                        <a:spcAft>
                          <a:spcPts val="0"/>
                        </a:spcAft>
                        <a:buClr>
                          <a:srgbClr val="000000"/>
                        </a:buClr>
                        <a:buSzPts val="2000"/>
                        <a:buFont typeface="Arial"/>
                        <a:buNone/>
                      </a:pPr>
                      <a:r>
                        <a:rPr lang="en-US" sz="2000" u="none" cap="none" strike="noStrike">
                          <a:solidFill>
                            <a:srgbClr val="D8D8D8"/>
                          </a:solidFill>
                          <a:latin typeface="Arial"/>
                          <a:ea typeface="Arial"/>
                          <a:cs typeface="Arial"/>
                          <a:sym typeface="Arial"/>
                        </a:rPr>
                        <a:t>Berkeley CA 94710 USA</a:t>
                      </a:r>
                      <a:endParaRPr sz="2000" u="none" cap="none" strike="noStrike">
                        <a:solidFill>
                          <a:srgbClr val="D8D8D8"/>
                        </a:solidFill>
                        <a:latin typeface="Arial"/>
                        <a:ea typeface="Arial"/>
                        <a:cs typeface="Arial"/>
                        <a:sym typeface="Arial"/>
                      </a:endParaRPr>
                    </a:p>
                  </a:txBody>
                  <a:tcPr marT="137150" marB="45725" marR="91450" marL="182875">
                    <a:solidFill>
                      <a:srgbClr val="010101"/>
                    </a:solidFill>
                  </a:tcPr>
                </a:tc>
                <a:tc gridSpan="2">
                  <a:txBody>
                    <a:bodyPr/>
                    <a:lstStyle/>
                    <a:p>
                      <a:pPr indent="0" lvl="0" marL="0" marR="0" rtl="0" algn="l">
                        <a:lnSpc>
                          <a:spcPct val="100000"/>
                        </a:lnSpc>
                        <a:spcBef>
                          <a:spcPts val="0"/>
                        </a:spcBef>
                        <a:spcAft>
                          <a:spcPts val="0"/>
                        </a:spcAft>
                        <a:buClr>
                          <a:srgbClr val="D0D0D0"/>
                        </a:buClr>
                        <a:buSzPts val="2400"/>
                        <a:buFont typeface="Arial"/>
                        <a:buNone/>
                      </a:pPr>
                      <a:r>
                        <a:rPr b="1" lang="en-US" sz="2400" u="none" cap="none" strike="noStrike">
                          <a:solidFill>
                            <a:srgbClr val="D0D0D0"/>
                          </a:solidFill>
                          <a:latin typeface="Arial"/>
                          <a:ea typeface="Arial"/>
                          <a:cs typeface="Arial"/>
                          <a:sym typeface="Arial"/>
                        </a:rPr>
                        <a:t>For complete tutorials visit:</a:t>
                      </a:r>
                      <a:endParaRPr sz="1400" u="none" cap="none" strike="noStrike"/>
                    </a:p>
                    <a:p>
                      <a:pPr indent="0" lvl="0" marL="0" marR="0" rtl="0" algn="l">
                        <a:lnSpc>
                          <a:spcPct val="100000"/>
                        </a:lnSpc>
                        <a:spcBef>
                          <a:spcPts val="0"/>
                        </a:spcBef>
                        <a:spcAft>
                          <a:spcPts val="0"/>
                        </a:spcAft>
                        <a:buClr>
                          <a:srgbClr val="FFC000"/>
                        </a:buClr>
                        <a:buSzPts val="1800"/>
                        <a:buFont typeface="Arial"/>
                        <a:buNone/>
                      </a:pPr>
                      <a:r>
                        <a:rPr b="1" lang="en-US" sz="1800" u="none" cap="none" strike="noStrike">
                          <a:solidFill>
                            <a:srgbClr val="FFC000"/>
                          </a:solidFill>
                          <a:latin typeface="Arial"/>
                          <a:ea typeface="Arial"/>
                          <a:cs typeface="Arial"/>
                          <a:sym typeface="Arial"/>
                        </a:rPr>
                        <a:t>https://www.posterpresentations.com/helpdesk.html</a:t>
                      </a:r>
                      <a:endParaRPr sz="1800" u="none" cap="none" strike="noStrike">
                        <a:solidFill>
                          <a:srgbClr val="D8D8D8"/>
                        </a:solidFill>
                        <a:latin typeface="Arial"/>
                        <a:ea typeface="Arial"/>
                        <a:cs typeface="Arial"/>
                        <a:sym typeface="Arial"/>
                      </a:endParaRPr>
                    </a:p>
                  </a:txBody>
                  <a:tcPr marT="137150" marB="45725" marR="91450" marL="182875">
                    <a:solidFill>
                      <a:srgbClr val="010101"/>
                    </a:solidFill>
                  </a:tcPr>
                </a:tc>
                <a:tc hMerge="1"/>
              </a:tr>
            </a:tbl>
          </a:graphicData>
        </a:graphic>
      </p:graphicFrame>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nvSpPr>
        <p:spPr>
          <a:xfrm>
            <a:off x="1567305" y="32390910"/>
            <a:ext cx="2514600" cy="341436"/>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Clr>
                <a:srgbClr val="000000"/>
              </a:buClr>
              <a:buSzPts val="500"/>
              <a:buFont typeface="Arial"/>
              <a:buNone/>
            </a:pPr>
            <a:r>
              <a:rPr b="1" i="0" lang="en-US" sz="500" u="none" cap="none" strike="noStrike">
                <a:solidFill>
                  <a:srgbClr val="BFBFBF"/>
                </a:solidFill>
                <a:latin typeface="Arial"/>
                <a:ea typeface="Arial"/>
                <a:cs typeface="Arial"/>
                <a:sym typeface="Arial"/>
              </a:rPr>
              <a:t>RESEARCH POSTER PRESENTATION DESIGN © 2022</a:t>
            </a:r>
            <a:endParaRPr b="0" i="0" sz="1400" u="none" cap="none" strike="noStrike">
              <a:solidFill>
                <a:srgbClr val="000000"/>
              </a:solidFill>
              <a:latin typeface="Arial"/>
              <a:ea typeface="Arial"/>
              <a:cs typeface="Arial"/>
              <a:sym typeface="Arial"/>
            </a:endParaRPr>
          </a:p>
          <a:p>
            <a:pPr indent="0" lvl="0" marL="0" marR="0" rtl="0" algn="l">
              <a:lnSpc>
                <a:spcPct val="65000"/>
              </a:lnSpc>
              <a:spcBef>
                <a:spcPts val="550"/>
              </a:spcBef>
              <a:spcAft>
                <a:spcPts val="0"/>
              </a:spcAft>
              <a:buClr>
                <a:srgbClr val="000000"/>
              </a:buClr>
              <a:buSzPts val="1100"/>
              <a:buFont typeface="Arial"/>
              <a:buNone/>
            </a:pPr>
            <a:r>
              <a:rPr b="1" i="0" lang="en-US" sz="1100" u="none" cap="none" strike="noStrike">
                <a:solidFill>
                  <a:srgbClr val="BFBFBF"/>
                </a:solidFill>
                <a:latin typeface="Arial"/>
                <a:ea typeface="Arial"/>
                <a:cs typeface="Arial"/>
                <a:sym typeface="Arial"/>
              </a:rPr>
              <a:t>www.PosterPresentations.com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ieeexplore.ieee.org/abstract/document/7307098" TargetMode="External"/><Relationship Id="rId10"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hyperlink" Target="https://www.mdpi.com/1424-8220/23/13/5941" TargetMode="External"/><Relationship Id="rId6" Type="http://schemas.openxmlformats.org/officeDocument/2006/relationships/image" Target="../media/image1.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1" type="body"/>
          </p:nvPr>
        </p:nvSpPr>
        <p:spPr>
          <a:xfrm>
            <a:off x="459675" y="5829850"/>
            <a:ext cx="10056900" cy="19523700"/>
          </a:xfrm>
          <a:prstGeom prst="rect">
            <a:avLst/>
          </a:prstGeom>
          <a:noFill/>
          <a:ln>
            <a:noFill/>
          </a:ln>
        </p:spPr>
        <p:txBody>
          <a:bodyPr anchorCtr="0" anchor="t" bIns="228575" lIns="228575" spcFirstLastPara="1" rIns="228575" wrap="square" tIns="228575">
            <a:spAutoFit/>
          </a:bodyPr>
          <a:lstStyle/>
          <a:p>
            <a:pPr indent="457200" lvl="0" marL="0" rtl="0" algn="just">
              <a:lnSpc>
                <a:spcPct val="115000"/>
              </a:lnSpc>
              <a:spcBef>
                <a:spcPts val="0"/>
              </a:spcBef>
              <a:spcAft>
                <a:spcPts val="0"/>
              </a:spcAft>
              <a:buClr>
                <a:schemeClr val="dk1"/>
              </a:buClr>
              <a:buSzPts val="1100"/>
              <a:buFont typeface="Arial"/>
              <a:buNone/>
            </a:pPr>
            <a:r>
              <a:rPr lang="en-US" sz="2400"/>
              <a:t>Digital cyberspace represents a lucrative environment for various attacks and exploits. Improvements in computer hardware parallel advancements in the </a:t>
            </a:r>
            <a:r>
              <a:rPr lang="en-US" sz="2400"/>
              <a:t>sophistication</a:t>
            </a:r>
            <a:r>
              <a:rPr lang="en-US" sz="2400"/>
              <a:t> of </a:t>
            </a:r>
            <a:r>
              <a:rPr lang="en-US" sz="2400"/>
              <a:t>cyber attacks</a:t>
            </a:r>
            <a:r>
              <a:rPr lang="en-US" sz="2400"/>
              <a:t>. Along with this, </a:t>
            </a:r>
            <a:r>
              <a:rPr lang="en-US" sz="2400"/>
              <a:t>digital cyberspace becomes even more entrenched in industry, infrastructure, and military practice. And while both the threat of attack and the stakes for security increase drastically, the technology of detection systems has remained relatively stagnant in the past few decades. These Signature-based Intrusion Detection Systems only recognize threats from an established database of threats. They fail to detect zero-day attacks which could impart enormous damage considering the immense importance of computer connectedness in today’s society. </a:t>
            </a:r>
            <a:r>
              <a:rPr lang="en-US" sz="2400"/>
              <a:t>Thus, t</a:t>
            </a:r>
            <a:r>
              <a:rPr lang="en-US" sz="2400"/>
              <a:t>raditional Signature-Based Intrusion Detection Systems prove inadequate against advancing contemporary cyberattack technology.[1]</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rPr lang="en-US" sz="2400"/>
              <a:t>	In this study, various machine learning models were trained to detect network traffic </a:t>
            </a:r>
            <a:r>
              <a:rPr lang="en-US" sz="2400"/>
              <a:t>anomalies</a:t>
            </a:r>
            <a:r>
              <a:rPr lang="en-US" sz="2400"/>
              <a:t> on a comprehensive, labeled </a:t>
            </a:r>
            <a:r>
              <a:rPr lang="en-US" sz="2400"/>
              <a:t>cyber attack</a:t>
            </a:r>
            <a:r>
              <a:rPr lang="en-US" sz="2400"/>
              <a:t> dataset in order to determine the </a:t>
            </a:r>
            <a:r>
              <a:rPr lang="en-US" sz="2400"/>
              <a:t>effectiveness</a:t>
            </a:r>
            <a:r>
              <a:rPr lang="en-US" sz="2400"/>
              <a:t> of an ML-powered traffic classification system. Benchmark assessment was used to compare the </a:t>
            </a:r>
            <a:r>
              <a:rPr lang="en-US" sz="2400"/>
              <a:t>accuracy</a:t>
            </a:r>
            <a:r>
              <a:rPr lang="en-US" sz="2400"/>
              <a:t> of each model with each other - as training data &amp; conditions are kept constant, the most accurate model </a:t>
            </a:r>
            <a:r>
              <a:rPr lang="en-US" sz="2400"/>
              <a:t>can be</a:t>
            </a:r>
            <a:r>
              <a:rPr lang="en-US" sz="2400"/>
              <a:t> determined.</a:t>
            </a:r>
            <a:endParaRPr sz="2400"/>
          </a:p>
          <a:p>
            <a:pPr indent="457200" lvl="0" marL="0" rtl="0" algn="just">
              <a:lnSpc>
                <a:spcPct val="115000"/>
              </a:lnSpc>
              <a:spcBef>
                <a:spcPts val="0"/>
              </a:spcBef>
              <a:spcAft>
                <a:spcPts val="0"/>
              </a:spcAft>
              <a:buClr>
                <a:schemeClr val="dk1"/>
              </a:buClr>
              <a:buSzPts val="1100"/>
              <a:buFont typeface="Arial"/>
              <a:buNone/>
            </a:pPr>
            <a:r>
              <a:rPr lang="en-US" sz="2400"/>
              <a:t>Throughout the study, the immense computational resources and time required to train models on such complex data structures proved to be a formidable challenge. Scaling, imputing, and preprocessing data were also difficult to nail. While live capture predictions proved too much of a challenge, significant results in accuracy assessment were obtained during training using a 80/20 testing system to deter overfitting. This showed</a:t>
            </a:r>
            <a:r>
              <a:rPr lang="en-US" sz="2400"/>
              <a:t> impressive results, with the Neural Net model scoring the highest at 0.9662 accuracy. The next step would be to implement the trained models in a live capture setting.</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just">
              <a:lnSpc>
                <a:spcPct val="115000"/>
              </a:lnSpc>
              <a:spcBef>
                <a:spcPts val="0"/>
              </a:spcBef>
              <a:spcAft>
                <a:spcPts val="0"/>
              </a:spcAft>
              <a:buClr>
                <a:schemeClr val="dk1"/>
              </a:buClr>
              <a:buSzPts val="1100"/>
              <a:buFont typeface="Arial"/>
              <a:buNone/>
            </a:pPr>
            <a:r>
              <a:t/>
            </a:r>
            <a:endParaRPr sz="2400"/>
          </a:p>
        </p:txBody>
      </p:sp>
      <p:sp>
        <p:nvSpPr>
          <p:cNvPr id="60" name="Google Shape;60;p1"/>
          <p:cNvSpPr txBox="1"/>
          <p:nvPr>
            <p:ph idx="2" type="body"/>
          </p:nvPr>
        </p:nvSpPr>
        <p:spPr>
          <a:xfrm>
            <a:off x="477852" y="5000109"/>
            <a:ext cx="100488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Abstract</a:t>
            </a:r>
            <a:endParaRPr sz="4800"/>
          </a:p>
        </p:txBody>
      </p:sp>
      <p:sp>
        <p:nvSpPr>
          <p:cNvPr id="61" name="Google Shape;61;p1"/>
          <p:cNvSpPr txBox="1"/>
          <p:nvPr>
            <p:ph idx="3" type="body"/>
          </p:nvPr>
        </p:nvSpPr>
        <p:spPr>
          <a:xfrm>
            <a:off x="476936" y="23767892"/>
            <a:ext cx="100506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Approach</a:t>
            </a:r>
            <a:endParaRPr/>
          </a:p>
        </p:txBody>
      </p:sp>
      <p:sp>
        <p:nvSpPr>
          <p:cNvPr id="62" name="Google Shape;62;p1"/>
          <p:cNvSpPr txBox="1"/>
          <p:nvPr>
            <p:ph idx="5" type="body"/>
          </p:nvPr>
        </p:nvSpPr>
        <p:spPr>
          <a:xfrm>
            <a:off x="11427613" y="5000095"/>
            <a:ext cx="100488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Model Architecture </a:t>
            </a:r>
            <a:endParaRPr sz="4800"/>
          </a:p>
        </p:txBody>
      </p:sp>
      <p:sp>
        <p:nvSpPr>
          <p:cNvPr id="63" name="Google Shape;63;p1"/>
          <p:cNvSpPr txBox="1"/>
          <p:nvPr>
            <p:ph idx="6" type="body"/>
          </p:nvPr>
        </p:nvSpPr>
        <p:spPr>
          <a:xfrm>
            <a:off x="22385343" y="5829841"/>
            <a:ext cx="10048800" cy="7203600"/>
          </a:xfrm>
          <a:prstGeom prst="rect">
            <a:avLst/>
          </a:prstGeom>
          <a:noFill/>
          <a:ln>
            <a:noFill/>
          </a:ln>
        </p:spPr>
        <p:txBody>
          <a:bodyPr anchorCtr="0" anchor="t" bIns="228575" lIns="228575" spcFirstLastPara="1" rIns="228575" wrap="square" tIns="228575">
            <a:spAutoFit/>
          </a:bodyPr>
          <a:lstStyle/>
          <a:p>
            <a:pPr indent="457200" lvl="0" marL="0" rtl="0" algn="just">
              <a:lnSpc>
                <a:spcPct val="115000"/>
              </a:lnSpc>
              <a:spcBef>
                <a:spcPts val="0"/>
              </a:spcBef>
              <a:spcAft>
                <a:spcPts val="0"/>
              </a:spcAft>
              <a:buClr>
                <a:schemeClr val="dk1"/>
              </a:buClr>
              <a:buSzPts val="1100"/>
              <a:buFont typeface="Arial"/>
              <a:buNone/>
            </a:pPr>
            <a:r>
              <a:rPr lang="en-US" sz="2400">
                <a:solidFill>
                  <a:schemeClr val="dk1"/>
                </a:solidFill>
              </a:rPr>
              <a:t>The SGD Classifier performed the poorest on the  training dataset at 0.65 accuracy. All of these models also received poor recall values, dragging down the f1 values of each model. The computational resources and time required to retrain these models over a benchmark study made it difficult to correct this since the data obtained from training results proved to be an effective indicator of </a:t>
            </a:r>
            <a:r>
              <a:rPr lang="en-US" sz="2400">
                <a:solidFill>
                  <a:schemeClr val="dk1"/>
                </a:solidFill>
              </a:rPr>
              <a:t>accuracy</a:t>
            </a:r>
            <a:r>
              <a:rPr lang="en-US" sz="2400">
                <a:solidFill>
                  <a:schemeClr val="dk1"/>
                </a:solidFill>
              </a:rPr>
              <a:t>.</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2400">
                <a:solidFill>
                  <a:schemeClr val="dk1"/>
                </a:solidFill>
              </a:rPr>
              <a:t>	Labeling data also proved to be difficult. Traffic data labeled under a discrete label may fail to provide meaningful data patterns since the unprocessed training data may be too convoluted. To address this, extensive preprocessing was implemented to scale features to a standard (using StandardScaler). This means that large features such as byte count would be equally regarded in training, in comparison to smaller but similarly relevant features such as handshakes.  </a:t>
            </a:r>
            <a:endParaRPr sz="2400">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2400">
              <a:solidFill>
                <a:schemeClr val="dk1"/>
              </a:solidFill>
            </a:endParaRPr>
          </a:p>
        </p:txBody>
      </p:sp>
      <p:sp>
        <p:nvSpPr>
          <p:cNvPr id="64" name="Google Shape;64;p1"/>
          <p:cNvSpPr txBox="1"/>
          <p:nvPr>
            <p:ph idx="7" type="body"/>
          </p:nvPr>
        </p:nvSpPr>
        <p:spPr>
          <a:xfrm>
            <a:off x="22377404" y="5000109"/>
            <a:ext cx="100584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Challenges</a:t>
            </a:r>
            <a:endParaRPr sz="4800"/>
          </a:p>
        </p:txBody>
      </p:sp>
      <p:sp>
        <p:nvSpPr>
          <p:cNvPr id="65" name="Google Shape;65;p1"/>
          <p:cNvSpPr txBox="1"/>
          <p:nvPr>
            <p:ph idx="8" type="body"/>
          </p:nvPr>
        </p:nvSpPr>
        <p:spPr>
          <a:xfrm>
            <a:off x="33369792" y="14149797"/>
            <a:ext cx="100470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Conclusion</a:t>
            </a:r>
            <a:endParaRPr sz="4800"/>
          </a:p>
        </p:txBody>
      </p:sp>
      <p:sp>
        <p:nvSpPr>
          <p:cNvPr id="66" name="Google Shape;66;p1"/>
          <p:cNvSpPr txBox="1"/>
          <p:nvPr>
            <p:ph idx="9" type="body"/>
          </p:nvPr>
        </p:nvSpPr>
        <p:spPr>
          <a:xfrm>
            <a:off x="33369791" y="15076791"/>
            <a:ext cx="10047000" cy="80532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0"/>
              </a:spcBef>
              <a:spcAft>
                <a:spcPts val="0"/>
              </a:spcAft>
              <a:buClr>
                <a:schemeClr val="dk1"/>
              </a:buClr>
              <a:buSzPts val="1100"/>
              <a:buFont typeface="Arial"/>
              <a:buNone/>
            </a:pPr>
            <a:r>
              <a:rPr lang="en-US" sz="2400"/>
              <a:t>       </a:t>
            </a:r>
            <a:r>
              <a:rPr lang="en-US" sz="2400"/>
              <a:t>With the exception of the SGD Classifier, the machine learning models demonstrated impressive training accuracy: Random Forest - 0.965 and Neural Net - 0.9662. From the data recovered, there is a direct correlation with training time and accuracy - the longer it takes to train; the better the model will be at assessing attacks (See Figure 2).</a:t>
            </a:r>
            <a:endParaRPr sz="2400"/>
          </a:p>
          <a:p>
            <a:pPr indent="0" lvl="0" marL="0" rtl="0" algn="just">
              <a:lnSpc>
                <a:spcPct val="115000"/>
              </a:lnSpc>
              <a:spcBef>
                <a:spcPts val="0"/>
              </a:spcBef>
              <a:spcAft>
                <a:spcPts val="0"/>
              </a:spcAft>
              <a:buClr>
                <a:schemeClr val="dk1"/>
              </a:buClr>
              <a:buSzPts val="1100"/>
              <a:buFont typeface="Arial"/>
              <a:buNone/>
            </a:pPr>
            <a:r>
              <a:rPr lang="en-US" sz="2400"/>
              <a:t>            In the context of the experiment, Neural Networks are the most effective at classifying traffic data with 0.9662 accuracy on training data. The next step of assessing these models would be to test their applicability in a live capture setting using tshark or tcpdump. While the 0.9662 </a:t>
            </a:r>
            <a:r>
              <a:rPr lang="en-US" sz="2400"/>
              <a:t>accuracy</a:t>
            </a:r>
            <a:r>
              <a:rPr lang="en-US" sz="2400"/>
              <a:t> rating seems optimistic, the challenges in a live capture setting would include choosing a realistic capture interval that can </a:t>
            </a:r>
            <a:r>
              <a:rPr lang="en-US" sz="2400"/>
              <a:t>accurately</a:t>
            </a:r>
            <a:r>
              <a:rPr lang="en-US" sz="2400"/>
              <a:t> provide features that match the patterns observed in the training dataset, and properly scaling and preprocessing live capture data to match the expected format of the machine model - all within a time frame and computational load that are plausible in a live </a:t>
            </a:r>
            <a:r>
              <a:rPr lang="en-US" sz="2400"/>
              <a:t>environment</a:t>
            </a:r>
            <a:r>
              <a:rPr lang="en-US" sz="2400"/>
              <a:t>.</a:t>
            </a:r>
            <a:endParaRPr sz="2400"/>
          </a:p>
        </p:txBody>
      </p:sp>
      <p:sp>
        <p:nvSpPr>
          <p:cNvPr id="67" name="Google Shape;67;p1"/>
          <p:cNvSpPr txBox="1"/>
          <p:nvPr>
            <p:ph idx="17" type="body"/>
          </p:nvPr>
        </p:nvSpPr>
        <p:spPr>
          <a:xfrm>
            <a:off x="473786" y="24513712"/>
            <a:ext cx="10056900" cy="35262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0"/>
              </a:spcBef>
              <a:spcAft>
                <a:spcPts val="0"/>
              </a:spcAft>
              <a:buClr>
                <a:srgbClr val="1F3864"/>
              </a:buClr>
              <a:buSzPts val="1800"/>
              <a:buNone/>
            </a:pPr>
            <a:r>
              <a:rPr lang="en-US" sz="2200"/>
              <a:t>Several machine learning models were trained on the 2023 IoT Dataset provided by the University of Brunswick[2]. The machine-learning models were sourced from scikit-learn and xgboost. These are open-source python libraries which have been widely and rigorously used outside of network traffic classification. Model architecture has been carefully designed to maximize efficiency and precision in a live capture setting. A situation where such models can be deployed can be visualized as such:</a:t>
            </a:r>
            <a:endParaRPr sz="2200"/>
          </a:p>
        </p:txBody>
      </p:sp>
      <p:sp>
        <p:nvSpPr>
          <p:cNvPr id="68" name="Google Shape;68;p1"/>
          <p:cNvSpPr txBox="1"/>
          <p:nvPr>
            <p:ph idx="19" type="body"/>
          </p:nvPr>
        </p:nvSpPr>
        <p:spPr>
          <a:xfrm>
            <a:off x="477825" y="2098150"/>
            <a:ext cx="8786100" cy="1272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4400"/>
              <a:buNone/>
            </a:pPr>
            <a:r>
              <a:rPr b="1" lang="en-US" sz="1800"/>
              <a:t>Presenter</a:t>
            </a:r>
            <a:r>
              <a:rPr lang="en-US" sz="1800"/>
              <a:t>: </a:t>
            </a:r>
            <a:r>
              <a:rPr lang="en-US" sz="1800"/>
              <a:t>Christopher Wong(12)- El Dorado High School</a:t>
            </a:r>
            <a:endParaRPr sz="1800"/>
          </a:p>
          <a:p>
            <a:pPr indent="0" lvl="0" marL="0" rtl="0" algn="l">
              <a:spcBef>
                <a:spcPts val="560"/>
              </a:spcBef>
              <a:spcAft>
                <a:spcPts val="0"/>
              </a:spcAft>
              <a:buClr>
                <a:schemeClr val="lt1"/>
              </a:buClr>
              <a:buSzPts val="2800"/>
              <a:buFont typeface="Arial"/>
              <a:buNone/>
            </a:pPr>
            <a:r>
              <a:rPr b="1" lang="en-US" sz="1800"/>
              <a:t>Faculty Mentors</a:t>
            </a:r>
            <a:r>
              <a:rPr lang="en-US" sz="1800"/>
              <a:t>: Mohammad Husain, Antoine Si - Cal Poly Pomona</a:t>
            </a:r>
            <a:endParaRPr sz="1800">
              <a:solidFill>
                <a:schemeClr val="dk1"/>
              </a:solidFill>
            </a:endParaRPr>
          </a:p>
          <a:p>
            <a:pPr indent="0" lvl="0" marL="0" rtl="0" algn="l">
              <a:spcBef>
                <a:spcPts val="0"/>
              </a:spcBef>
              <a:spcAft>
                <a:spcPts val="0"/>
              </a:spcAft>
              <a:buClr>
                <a:schemeClr val="dk1"/>
              </a:buClr>
              <a:buSzPts val="2800"/>
              <a:buFont typeface="Century Gothic"/>
              <a:buNone/>
            </a:pPr>
            <a:r>
              <a:t/>
            </a:r>
            <a:endParaRPr sz="1800"/>
          </a:p>
          <a:p>
            <a:pPr indent="0" lvl="0" marL="0" rtl="0" algn="l">
              <a:lnSpc>
                <a:spcPct val="100000"/>
              </a:lnSpc>
              <a:spcBef>
                <a:spcPts val="0"/>
              </a:spcBef>
              <a:spcAft>
                <a:spcPts val="0"/>
              </a:spcAft>
              <a:buSzPts val="4400"/>
              <a:buNone/>
            </a:pPr>
            <a:r>
              <a:t/>
            </a:r>
            <a:endParaRPr sz="1800"/>
          </a:p>
        </p:txBody>
      </p:sp>
      <p:sp>
        <p:nvSpPr>
          <p:cNvPr id="69" name="Google Shape;69;p1"/>
          <p:cNvSpPr txBox="1"/>
          <p:nvPr>
            <p:ph idx="20" type="body"/>
          </p:nvPr>
        </p:nvSpPr>
        <p:spPr>
          <a:xfrm>
            <a:off x="10972800" y="629775"/>
            <a:ext cx="21971100" cy="28629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Clr>
                <a:schemeClr val="dk1"/>
              </a:buClr>
              <a:buSzPts val="1100"/>
              <a:buFont typeface="Arial"/>
              <a:buNone/>
            </a:pPr>
            <a:r>
              <a:rPr lang="en-US" sz="6000"/>
              <a:t>Advancing Network Traffic Classification Through</a:t>
            </a:r>
            <a:endParaRPr sz="6000"/>
          </a:p>
          <a:p>
            <a:pPr indent="0" lvl="0" marL="0" rtl="0" algn="ctr">
              <a:lnSpc>
                <a:spcPct val="100000"/>
              </a:lnSpc>
              <a:spcBef>
                <a:spcPts val="0"/>
              </a:spcBef>
              <a:spcAft>
                <a:spcPts val="0"/>
              </a:spcAft>
              <a:buClr>
                <a:schemeClr val="dk1"/>
              </a:buClr>
              <a:buSzPts val="1100"/>
              <a:buFont typeface="Arial"/>
              <a:buNone/>
            </a:pPr>
            <a:r>
              <a:rPr lang="en-US" sz="6000"/>
              <a:t> Machine Learning Model Prediction:</a:t>
            </a:r>
            <a:endParaRPr sz="6000"/>
          </a:p>
          <a:p>
            <a:pPr indent="0" lvl="0" marL="0" rtl="0" algn="ctr">
              <a:lnSpc>
                <a:spcPct val="100000"/>
              </a:lnSpc>
              <a:spcBef>
                <a:spcPts val="0"/>
              </a:spcBef>
              <a:spcAft>
                <a:spcPts val="0"/>
              </a:spcAft>
              <a:buClr>
                <a:schemeClr val="dk1"/>
              </a:buClr>
              <a:buSzPts val="1100"/>
              <a:buFont typeface="Arial"/>
              <a:buNone/>
            </a:pPr>
            <a:r>
              <a:rPr lang="en-US" sz="6000"/>
              <a:t> Challenges in Live Implementation</a:t>
            </a:r>
            <a:endParaRPr sz="6000"/>
          </a:p>
        </p:txBody>
      </p:sp>
      <p:pic>
        <p:nvPicPr>
          <p:cNvPr id="70" name="Google Shape;70;p1"/>
          <p:cNvPicPr preferRelativeResize="0"/>
          <p:nvPr/>
        </p:nvPicPr>
        <p:blipFill rotWithShape="1">
          <a:blip r:embed="rId3">
            <a:alphaModFix/>
          </a:blip>
          <a:srcRect b="0" l="0" r="0" t="0"/>
          <a:stretch/>
        </p:blipFill>
        <p:spPr>
          <a:xfrm>
            <a:off x="2766125" y="12788938"/>
            <a:ext cx="5259644" cy="3526200"/>
          </a:xfrm>
          <a:prstGeom prst="rect">
            <a:avLst/>
          </a:prstGeom>
          <a:noFill/>
          <a:ln>
            <a:noFill/>
          </a:ln>
        </p:spPr>
      </p:pic>
      <p:sp>
        <p:nvSpPr>
          <p:cNvPr id="71" name="Google Shape;71;p1"/>
          <p:cNvSpPr txBox="1"/>
          <p:nvPr/>
        </p:nvSpPr>
        <p:spPr>
          <a:xfrm>
            <a:off x="551390" y="30145655"/>
            <a:ext cx="9873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latin typeface="Century Gothic"/>
              <a:ea typeface="Century Gothic"/>
              <a:cs typeface="Century Gothic"/>
              <a:sym typeface="Century Gothic"/>
            </a:endParaRPr>
          </a:p>
        </p:txBody>
      </p:sp>
      <p:sp>
        <p:nvSpPr>
          <p:cNvPr id="72" name="Google Shape;72;p1"/>
          <p:cNvSpPr txBox="1"/>
          <p:nvPr>
            <p:ph idx="8" type="body"/>
          </p:nvPr>
        </p:nvSpPr>
        <p:spPr>
          <a:xfrm>
            <a:off x="33369792" y="22967609"/>
            <a:ext cx="10047000" cy="923400"/>
          </a:xfrm>
          <a:prstGeom prst="rect">
            <a:avLst/>
          </a:prstGeom>
          <a:solidFill>
            <a:srgbClr val="1F3864"/>
          </a:solid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Clr>
                <a:schemeClr val="lt1"/>
              </a:buClr>
              <a:buSzPts val="2800"/>
              <a:buNone/>
            </a:pPr>
            <a:r>
              <a:rPr lang="en-US" sz="4800"/>
              <a:t>References</a:t>
            </a:r>
            <a:endParaRPr/>
          </a:p>
        </p:txBody>
      </p:sp>
      <p:sp>
        <p:nvSpPr>
          <p:cNvPr id="73" name="Google Shape;73;p1"/>
          <p:cNvSpPr txBox="1"/>
          <p:nvPr>
            <p:ph idx="6" type="body"/>
          </p:nvPr>
        </p:nvSpPr>
        <p:spPr>
          <a:xfrm>
            <a:off x="33368900" y="23767899"/>
            <a:ext cx="10048800" cy="5017800"/>
          </a:xfrm>
          <a:prstGeom prst="rect">
            <a:avLst/>
          </a:prstGeom>
          <a:noFill/>
          <a:ln>
            <a:noFill/>
          </a:ln>
        </p:spPr>
        <p:txBody>
          <a:bodyPr anchorCtr="0" anchor="t" bIns="228575" lIns="228575" spcFirstLastPara="1" rIns="228575" wrap="square" tIns="228575">
            <a:sp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highlight>
                  <a:srgbClr val="FFFFFF"/>
                </a:highlight>
              </a:rPr>
              <a:t>[1] A. L. Buczak and E. Guven, "</a:t>
            </a:r>
            <a:r>
              <a:rPr lang="en-US" sz="2000" u="sng">
                <a:solidFill>
                  <a:schemeClr val="hlink"/>
                </a:solidFill>
                <a:highlight>
                  <a:srgbClr val="FFFFFF"/>
                </a:highlight>
                <a:hlinkClick r:id="rId4"/>
              </a:rPr>
              <a:t>A Survey of Data Mining and Machine Learning Methods for Cyber Security Intrusion Detection,"</a:t>
            </a:r>
            <a:r>
              <a:rPr lang="en-US" sz="2000">
                <a:solidFill>
                  <a:schemeClr val="dk1"/>
                </a:solidFill>
                <a:highlight>
                  <a:srgbClr val="FFFFFF"/>
                </a:highlight>
              </a:rPr>
              <a:t> in IEEE Communications Surveys &amp; Tutorials, vol. 18, no. 2, pp. 1153-1176, Secondquarter 2016, doi: 10.1109/COMST.2015.2494502.</a:t>
            </a:r>
            <a:endParaRPr sz="2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highlight>
                  <a:srgbClr val="FFFFFF"/>
                </a:highlight>
              </a:rPr>
              <a:t>keywords: {IP networks;Protocols;Measurement;Ports (Computers);Data models;Data mining;Computer security;Cyber Analytics;Data Mining;Machine Learning;Cyber analytics;data mining;machine learning},</a:t>
            </a:r>
            <a:endParaRPr sz="2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US" sz="2000">
                <a:solidFill>
                  <a:srgbClr val="2D2D2D"/>
                </a:solidFill>
                <a:highlight>
                  <a:srgbClr val="FFFFFF"/>
                </a:highlight>
              </a:rPr>
              <a:t>[2] </a:t>
            </a:r>
            <a:r>
              <a:rPr lang="en-US" sz="2000">
                <a:solidFill>
                  <a:srgbClr val="2D2D2D"/>
                </a:solidFill>
                <a:highlight>
                  <a:schemeClr val="lt1"/>
                </a:highlight>
              </a:rPr>
              <a:t>E. C. P. Neto, S. Dadkhah, R. Ferreira, A. Zohourian, R. Lu, A. A. Ghorbani. "</a:t>
            </a:r>
            <a:r>
              <a:rPr lang="en-US" sz="2000" u="sng">
                <a:solidFill>
                  <a:srgbClr val="007FA3"/>
                </a:solidFill>
                <a:highlight>
                  <a:schemeClr val="lt1"/>
                </a:highlight>
                <a:hlinkClick r:id="rId5">
                  <a:extLst>
                    <a:ext uri="{A12FA001-AC4F-418D-AE19-62706E023703}">
                      <ahyp:hlinkClr val="tx"/>
                    </a:ext>
                  </a:extLst>
                </a:hlinkClick>
              </a:rPr>
              <a:t>CICIoT2023: A real-time dataset and benchmark for large-scale attacks in IoT environment</a:t>
            </a:r>
            <a:r>
              <a:rPr lang="en-US" sz="2000">
                <a:solidFill>
                  <a:srgbClr val="2D2D2D"/>
                </a:solidFill>
                <a:highlight>
                  <a:schemeClr val="lt1"/>
                </a:highlight>
              </a:rPr>
              <a:t>," Sensor (2023) – (submitted to Journal of Sensors).</a:t>
            </a:r>
            <a:endParaRPr sz="2000">
              <a:solidFill>
                <a:srgbClr val="2D2D2D"/>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endParaRPr>
          </a:p>
        </p:txBody>
      </p:sp>
      <p:pic>
        <p:nvPicPr>
          <p:cNvPr id="74" name="Google Shape;74;p1" title="Network diagram example.png"/>
          <p:cNvPicPr preferRelativeResize="0"/>
          <p:nvPr/>
        </p:nvPicPr>
        <p:blipFill rotWithShape="1">
          <a:blip r:embed="rId6">
            <a:alphaModFix/>
          </a:blip>
          <a:srcRect b="0" l="0" r="0" t="0"/>
          <a:stretch/>
        </p:blipFill>
        <p:spPr>
          <a:xfrm>
            <a:off x="2177426" y="27812950"/>
            <a:ext cx="7194375" cy="4278724"/>
          </a:xfrm>
          <a:prstGeom prst="rect">
            <a:avLst/>
          </a:prstGeom>
          <a:noFill/>
          <a:ln>
            <a:noFill/>
          </a:ln>
        </p:spPr>
      </p:pic>
      <p:graphicFrame>
        <p:nvGraphicFramePr>
          <p:cNvPr id="75" name="Google Shape;75;p1"/>
          <p:cNvGraphicFramePr/>
          <p:nvPr/>
        </p:nvGraphicFramePr>
        <p:xfrm>
          <a:off x="12044700" y="9307075"/>
          <a:ext cx="3000000" cy="3000000"/>
        </p:xfrm>
        <a:graphic>
          <a:graphicData uri="http://schemas.openxmlformats.org/drawingml/2006/table">
            <a:tbl>
              <a:tblPr>
                <a:noFill/>
                <a:tableStyleId>{079279FB-DD7A-4731-BF44-EDA858860D13}</a:tableStyleId>
              </a:tblPr>
              <a:tblGrid>
                <a:gridCol w="4583100"/>
                <a:gridCol w="4583100"/>
              </a:tblGrid>
              <a:tr h="6456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Name</a:t>
                      </a:r>
                      <a:endParaRPr b="1"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Parameters</a:t>
                      </a:r>
                      <a:endParaRPr b="1"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Input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shape = (50)(PCA output)</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Standard Scaler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default</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SimpleImputer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strategy = ‘</a:t>
                      </a:r>
                      <a:r>
                        <a:rPr lang="en-US" sz="2000">
                          <a:solidFill>
                            <a:schemeClr val="dk1"/>
                          </a:solidFill>
                          <a:latin typeface="Century Gothic"/>
                          <a:ea typeface="Century Gothic"/>
                          <a:cs typeface="Century Gothic"/>
                          <a:sym typeface="Century Gothic"/>
                        </a:rPr>
                        <a:t>Local Interpolation</a:t>
                      </a:r>
                      <a:r>
                        <a:rPr lang="en-US" sz="2000" u="none" cap="none" strike="noStrike">
                          <a:latin typeface="Century Gothic"/>
                          <a:ea typeface="Century Gothic"/>
                          <a:cs typeface="Century Gothic"/>
                          <a:sym typeface="Century Gothic"/>
                        </a:rPr>
                        <a:t>’</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Pca</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n_components = 50</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SGDClassifier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max_iter = 1000, tol=1e-3</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model.compile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NA</a:t>
                      </a:r>
                      <a:endParaRPr sz="2000" u="none" cap="none" strike="noStrike">
                        <a:latin typeface="Century Gothic"/>
                        <a:ea typeface="Century Gothic"/>
                        <a:cs typeface="Century Gothic"/>
                        <a:sym typeface="Century Gothic"/>
                      </a:endParaRPr>
                    </a:p>
                  </a:txBody>
                  <a:tcPr marT="91425" marB="91425" marR="91425" marL="91425"/>
                </a:tc>
              </a:tr>
              <a:tr h="6456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model.fit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(X_train_scaled_pca, y_train)</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76" name="Google Shape;76;p1"/>
          <p:cNvSpPr txBox="1"/>
          <p:nvPr/>
        </p:nvSpPr>
        <p:spPr>
          <a:xfrm>
            <a:off x="13191350" y="8783875"/>
            <a:ext cx="6101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entury Gothic"/>
                <a:ea typeface="Century Gothic"/>
                <a:cs typeface="Century Gothic"/>
                <a:sym typeface="Century Gothic"/>
              </a:rPr>
              <a:t>Table 1:SGD Classifier</a:t>
            </a:r>
            <a:endParaRPr b="1" i="0" sz="2200" u="none" cap="none" strike="noStrike">
              <a:solidFill>
                <a:srgbClr val="000000"/>
              </a:solidFill>
              <a:latin typeface="Century Gothic"/>
              <a:ea typeface="Century Gothic"/>
              <a:cs typeface="Century Gothic"/>
              <a:sym typeface="Century Gothic"/>
            </a:endParaRPr>
          </a:p>
        </p:txBody>
      </p:sp>
      <p:graphicFrame>
        <p:nvGraphicFramePr>
          <p:cNvPr id="77" name="Google Shape;77;p1"/>
          <p:cNvGraphicFramePr/>
          <p:nvPr/>
        </p:nvGraphicFramePr>
        <p:xfrm>
          <a:off x="12044700" y="15405125"/>
          <a:ext cx="3000000" cy="3000000"/>
        </p:xfrm>
        <a:graphic>
          <a:graphicData uri="http://schemas.openxmlformats.org/drawingml/2006/table">
            <a:tbl>
              <a:tblPr>
                <a:noFill/>
                <a:tableStyleId>{079279FB-DD7A-4731-BF44-EDA858860D13}</a:tableStyleId>
              </a:tblPr>
              <a:tblGrid>
                <a:gridCol w="4351925"/>
                <a:gridCol w="4814275"/>
              </a:tblGrid>
              <a:tr h="50220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Name</a:t>
                      </a:r>
                      <a:endParaRPr b="1"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Parameters</a:t>
                      </a:r>
                      <a:endParaRPr b="1" sz="2000" u="none" cap="none" strike="noStrike">
                        <a:latin typeface="Century Gothic"/>
                        <a:ea typeface="Century Gothic"/>
                        <a:cs typeface="Century Gothic"/>
                        <a:sym typeface="Century Gothic"/>
                      </a:endParaRPr>
                    </a:p>
                  </a:txBody>
                  <a:tcPr marT="91425" marB="91425" marR="91425" marL="91425"/>
                </a:tc>
              </a:tr>
              <a:tr h="2750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Input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Century Gothic"/>
                          <a:ea typeface="Century Gothic"/>
                          <a:cs typeface="Century Gothic"/>
                          <a:sym typeface="Century Gothic"/>
                        </a:rPr>
                        <a:t>shape = (50)(PCA output)</a:t>
                      </a:r>
                      <a:endParaRPr sz="2000" u="none" cap="none" strike="noStrike">
                        <a:latin typeface="Century Gothic"/>
                        <a:ea typeface="Century Gothic"/>
                        <a:cs typeface="Century Gothic"/>
                        <a:sym typeface="Century Gothic"/>
                      </a:endParaRPr>
                    </a:p>
                  </a:txBody>
                  <a:tcPr marT="91425" marB="91425" marR="91425" marL="91425"/>
                </a:tc>
              </a:tr>
              <a:tr h="502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Standard Scaler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default</a:t>
                      </a:r>
                      <a:endParaRPr sz="2000" u="none" cap="none" strike="noStrike">
                        <a:latin typeface="Century Gothic"/>
                        <a:ea typeface="Century Gothic"/>
                        <a:cs typeface="Century Gothic"/>
                        <a:sym typeface="Century Gothic"/>
                      </a:endParaRPr>
                    </a:p>
                  </a:txBody>
                  <a:tcPr marT="91425" marB="91425" marR="91425" marL="91425"/>
                </a:tc>
              </a:tr>
              <a:tr h="502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SimpleImputer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strategy = ‘</a:t>
                      </a:r>
                      <a:r>
                        <a:rPr lang="en-US" sz="2000">
                          <a:latin typeface="Century Gothic"/>
                          <a:ea typeface="Century Gothic"/>
                          <a:cs typeface="Century Gothic"/>
                          <a:sym typeface="Century Gothic"/>
                        </a:rPr>
                        <a:t>Local Interpolation</a:t>
                      </a:r>
                      <a:r>
                        <a:rPr lang="en-US" sz="2000" u="none" cap="none" strike="noStrike">
                          <a:latin typeface="Century Gothic"/>
                          <a:ea typeface="Century Gothic"/>
                          <a:cs typeface="Century Gothic"/>
                          <a:sym typeface="Century Gothic"/>
                        </a:rPr>
                        <a:t>’</a:t>
                      </a:r>
                      <a:endParaRPr sz="2000" u="none" cap="none" strike="noStrike">
                        <a:latin typeface="Century Gothic"/>
                        <a:ea typeface="Century Gothic"/>
                        <a:cs typeface="Century Gothic"/>
                        <a:sym typeface="Century Gothic"/>
                      </a:endParaRPr>
                    </a:p>
                  </a:txBody>
                  <a:tcPr marT="91425" marB="91425" marR="91425" marL="91425"/>
                </a:tc>
              </a:tr>
              <a:tr h="121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PCA</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n_components = 50</a:t>
                      </a:r>
                      <a:endParaRPr sz="2000" u="none" cap="none" strike="noStrike">
                        <a:latin typeface="Century Gothic"/>
                        <a:ea typeface="Century Gothic"/>
                        <a:cs typeface="Century Gothic"/>
                        <a:sym typeface="Century Gothic"/>
                      </a:endParaRPr>
                    </a:p>
                  </a:txBody>
                  <a:tcPr marT="91425" marB="91425" marR="91425" marL="91425"/>
                </a:tc>
              </a:tr>
              <a:tr h="502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RandomForestClassifier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n_estimators = 50, max_features = 0.5,n_jobs = -1</a:t>
                      </a:r>
                      <a:endParaRPr sz="2000" u="none" cap="none" strike="noStrike">
                        <a:latin typeface="Century Gothic"/>
                        <a:ea typeface="Century Gothic"/>
                        <a:cs typeface="Century Gothic"/>
                        <a:sym typeface="Century Gothic"/>
                      </a:endParaRPr>
                    </a:p>
                  </a:txBody>
                  <a:tcPr marT="91425" marB="91425" marR="91425" marL="91425"/>
                </a:tc>
              </a:tr>
              <a:tr h="502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model.compile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NA</a:t>
                      </a:r>
                      <a:endParaRPr sz="2000" u="none" cap="none" strike="noStrike">
                        <a:latin typeface="Century Gothic"/>
                        <a:ea typeface="Century Gothic"/>
                        <a:cs typeface="Century Gothic"/>
                        <a:sym typeface="Century Gothic"/>
                      </a:endParaRPr>
                    </a:p>
                  </a:txBody>
                  <a:tcPr marT="91425" marB="91425" marR="91425" marL="91425"/>
                </a:tc>
              </a:tr>
              <a:tr h="5022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model.fit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(X_train_scaled_pca, y_train)</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78" name="Google Shape;78;p1"/>
          <p:cNvSpPr txBox="1"/>
          <p:nvPr/>
        </p:nvSpPr>
        <p:spPr>
          <a:xfrm>
            <a:off x="13415700" y="14961200"/>
            <a:ext cx="6101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entury Gothic"/>
                <a:ea typeface="Century Gothic"/>
                <a:cs typeface="Century Gothic"/>
                <a:sym typeface="Century Gothic"/>
              </a:rPr>
              <a:t>Table 2: Random Forest</a:t>
            </a:r>
            <a:endParaRPr b="1" i="0" sz="2200" u="none" cap="none" strike="noStrike">
              <a:solidFill>
                <a:srgbClr val="000000"/>
              </a:solidFill>
              <a:latin typeface="Century Gothic"/>
              <a:ea typeface="Century Gothic"/>
              <a:cs typeface="Century Gothic"/>
              <a:sym typeface="Century Gothic"/>
            </a:endParaRPr>
          </a:p>
        </p:txBody>
      </p:sp>
      <p:graphicFrame>
        <p:nvGraphicFramePr>
          <p:cNvPr id="79" name="Google Shape;79;p1"/>
          <p:cNvGraphicFramePr/>
          <p:nvPr/>
        </p:nvGraphicFramePr>
        <p:xfrm>
          <a:off x="12044700" y="20791988"/>
          <a:ext cx="3000000" cy="3000000"/>
        </p:xfrm>
        <a:graphic>
          <a:graphicData uri="http://schemas.openxmlformats.org/drawingml/2006/table">
            <a:tbl>
              <a:tblPr>
                <a:noFill/>
                <a:tableStyleId>{079279FB-DD7A-4731-BF44-EDA858860D13}</a:tableStyleId>
              </a:tblPr>
              <a:tblGrid>
                <a:gridCol w="4464525"/>
                <a:gridCol w="4701675"/>
              </a:tblGrid>
              <a:tr h="5109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Name</a:t>
                      </a:r>
                      <a:endParaRPr b="1"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Parameters</a:t>
                      </a:r>
                      <a:endParaRPr b="1"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Input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shape = (50,) (PCA output)</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Dense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(64, activation = ‘relu’)</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Dense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(32, activation = ‘relu’)</a:t>
                      </a:r>
                      <a:endParaRPr sz="2000" u="none" cap="none" strike="noStrike">
                        <a:latin typeface="Century Gothic"/>
                        <a:ea typeface="Century Gothic"/>
                        <a:cs typeface="Century Gothic"/>
                        <a:sym typeface="Century Gothic"/>
                      </a:endParaRPr>
                    </a:p>
                  </a:txBody>
                  <a:tcPr marT="91425" marB="91425" marR="91425" marL="91425"/>
                </a:tc>
              </a:tr>
              <a:tr h="100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Dense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(10, activation = ‘softmax’)</a:t>
                      </a:r>
                      <a:endParaRPr sz="2000" u="none" cap="none" strike="noStrike">
                        <a:latin typeface="Century Gothic"/>
                        <a:ea typeface="Century Gothic"/>
                        <a:cs typeface="Century Gothic"/>
                        <a:sym typeface="Century Gothic"/>
                      </a:endParaRPr>
                    </a:p>
                  </a:txBody>
                  <a:tcPr marT="91425" marB="91425" marR="91425" marL="91425"/>
                </a:tc>
              </a:tr>
              <a:tr h="95847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model.compile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optimizer = SGD(), loss = ‘sparse_categorical_crossentropy’, metrics = [‘accuracy’]</a:t>
                      </a:r>
                      <a:endParaRPr sz="2000" u="none" cap="none" strike="noStrike">
                        <a:latin typeface="Century Gothic"/>
                        <a:ea typeface="Century Gothic"/>
                        <a:cs typeface="Century Gothic"/>
                        <a:sym typeface="Century Gothic"/>
                      </a:endParaRPr>
                    </a:p>
                  </a:txBody>
                  <a:tcPr marT="91425" marB="91425" marR="91425" marL="91425"/>
                </a:tc>
              </a:tr>
              <a:tr h="12247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model.fit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(X_train_scaled_pca, y_train, epochs = 10, batch_size = 32, validation_data = (X_test_scaled_pca, y_test))</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80" name="Google Shape;80;p1"/>
          <p:cNvSpPr txBox="1"/>
          <p:nvPr/>
        </p:nvSpPr>
        <p:spPr>
          <a:xfrm>
            <a:off x="13544725" y="20268788"/>
            <a:ext cx="6101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entury Gothic"/>
                <a:ea typeface="Century Gothic"/>
                <a:cs typeface="Century Gothic"/>
                <a:sym typeface="Century Gothic"/>
              </a:rPr>
              <a:t>Table 3: Neural Net</a:t>
            </a:r>
            <a:endParaRPr b="1" i="0" sz="2200" u="none" cap="none" strike="noStrike">
              <a:solidFill>
                <a:srgbClr val="000000"/>
              </a:solidFill>
              <a:latin typeface="Century Gothic"/>
              <a:ea typeface="Century Gothic"/>
              <a:cs typeface="Century Gothic"/>
              <a:sym typeface="Century Gothic"/>
            </a:endParaRPr>
          </a:p>
        </p:txBody>
      </p:sp>
      <p:graphicFrame>
        <p:nvGraphicFramePr>
          <p:cNvPr id="81" name="Google Shape;81;p1"/>
          <p:cNvGraphicFramePr/>
          <p:nvPr/>
        </p:nvGraphicFramePr>
        <p:xfrm>
          <a:off x="22707250" y="15385461"/>
          <a:ext cx="3000000" cy="3000000"/>
        </p:xfrm>
        <a:graphic>
          <a:graphicData uri="http://schemas.openxmlformats.org/drawingml/2006/table">
            <a:tbl>
              <a:tblPr>
                <a:noFill/>
                <a:tableStyleId>{079279FB-DD7A-4731-BF44-EDA858860D13}</a:tableStyleId>
              </a:tblPr>
              <a:tblGrid>
                <a:gridCol w="4464525"/>
                <a:gridCol w="4701675"/>
              </a:tblGrid>
              <a:tr h="5109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Model</a:t>
                      </a:r>
                      <a:endParaRPr b="1"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Training Accuracy</a:t>
                      </a:r>
                      <a:endParaRPr b="1"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SGD Classifier</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0.65</a:t>
                      </a:r>
                      <a:endParaRPr sz="2000" u="none" cap="none" strike="noStrike">
                        <a:latin typeface="Century Gothic"/>
                        <a:ea typeface="Century Gothic"/>
                        <a:cs typeface="Century Gothic"/>
                        <a:sym typeface="Century Gothic"/>
                      </a:endParaRPr>
                    </a:p>
                  </a:txBody>
                  <a:tcPr marT="91425" marB="91425" marR="91425" marL="91425"/>
                </a:tc>
              </a:tr>
              <a:tr h="100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Linear Regression</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0.77</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Random Forest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0.965</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Neural Net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0.9662</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82" name="Google Shape;82;p1"/>
          <p:cNvSpPr txBox="1"/>
          <p:nvPr>
            <p:ph idx="6" type="body"/>
          </p:nvPr>
        </p:nvSpPr>
        <p:spPr>
          <a:xfrm>
            <a:off x="33336768" y="5829841"/>
            <a:ext cx="10048800" cy="7628400"/>
          </a:xfrm>
          <a:prstGeom prst="rect">
            <a:avLst/>
          </a:prstGeom>
          <a:noFill/>
          <a:ln>
            <a:noFill/>
          </a:ln>
        </p:spPr>
        <p:txBody>
          <a:bodyPr anchorCtr="0" anchor="t" bIns="228575" lIns="228575" spcFirstLastPara="1" rIns="228575" wrap="square" tIns="228575">
            <a:spAutoFit/>
          </a:bodyPr>
          <a:lstStyle/>
          <a:p>
            <a:pPr indent="457200" lvl="0" marL="0" rtl="0" algn="just">
              <a:lnSpc>
                <a:spcPct val="115000"/>
              </a:lnSpc>
              <a:spcBef>
                <a:spcPts val="0"/>
              </a:spcBef>
              <a:spcAft>
                <a:spcPts val="0"/>
              </a:spcAft>
              <a:buClr>
                <a:schemeClr val="dk1"/>
              </a:buClr>
              <a:buSzPts val="1100"/>
              <a:buFont typeface="Arial"/>
              <a:buNone/>
            </a:pPr>
            <a:r>
              <a:rPr lang="en-US" sz="2400">
                <a:solidFill>
                  <a:schemeClr val="dk1"/>
                </a:solidFill>
              </a:rPr>
              <a:t>Training itself produced many challenges that were difficult to overcome. Several of the models became incompetent if NaN values were included in the dataset, a detail that caused a lot of issues early on. In order to combat this, an imputer algorithm was implemented to replace each invalid value with the average of its preceding and succeeding value. Cases with two or more missing values had to be adjusted manually according to patterns visible from a graph.</a:t>
            </a:r>
            <a:endParaRPr sz="24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en-US" sz="2400">
                <a:solidFill>
                  <a:schemeClr val="dk1"/>
                </a:solidFill>
              </a:rPr>
              <a:t>Preprocessing live data was also difficult to program. Live data captured from tshark had to be adjusted in order to be as consistent as possible with the training dataset. Duplicate data and inconsistent features throughout the live data captures proved difficult to deploy in a live application.  </a:t>
            </a:r>
            <a:endParaRPr sz="2400">
              <a:solidFill>
                <a:schemeClr val="dk1"/>
              </a:solidFill>
            </a:endParaRPr>
          </a:p>
          <a:p>
            <a:pPr indent="457200" lvl="0" marL="0" rtl="0" algn="just">
              <a:lnSpc>
                <a:spcPct val="115000"/>
              </a:lnSpc>
              <a:spcBef>
                <a:spcPts val="0"/>
              </a:spcBef>
              <a:spcAft>
                <a:spcPts val="0"/>
              </a:spcAft>
              <a:buClr>
                <a:schemeClr val="dk1"/>
              </a:buClr>
              <a:buSzPts val="1100"/>
              <a:buFont typeface="Arial"/>
              <a:buNone/>
            </a:pPr>
            <a:r>
              <a:rPr lang="en-US" sz="2400">
                <a:solidFill>
                  <a:schemeClr val="dk1"/>
                </a:solidFill>
              </a:rPr>
              <a:t>Although live capture application was not able to be completed, assessment of accuracy on the several machine learning models on training data provided insight on each model’s viability in classifying traffic in a real-world </a:t>
            </a:r>
            <a:r>
              <a:rPr lang="en-US" sz="2400">
                <a:solidFill>
                  <a:schemeClr val="dk1"/>
                </a:solidFill>
              </a:rPr>
              <a:t>environment</a:t>
            </a:r>
            <a:r>
              <a:rPr lang="en-US" sz="2400">
                <a:solidFill>
                  <a:schemeClr val="dk1"/>
                </a:solidFill>
              </a:rPr>
              <a:t>.</a:t>
            </a:r>
            <a:endParaRPr b="1" sz="2400">
              <a:solidFill>
                <a:schemeClr val="dk1"/>
              </a:solidFill>
            </a:endParaRPr>
          </a:p>
        </p:txBody>
      </p:sp>
      <p:pic>
        <p:nvPicPr>
          <p:cNvPr id="83" name="Google Shape;83;p1"/>
          <p:cNvPicPr preferRelativeResize="0"/>
          <p:nvPr/>
        </p:nvPicPr>
        <p:blipFill rotWithShape="1">
          <a:blip r:embed="rId7">
            <a:alphaModFix/>
          </a:blip>
          <a:srcRect b="0" l="0" r="0" t="8950"/>
          <a:stretch/>
        </p:blipFill>
        <p:spPr>
          <a:xfrm>
            <a:off x="22029775" y="20700588"/>
            <a:ext cx="10586774" cy="6005637"/>
          </a:xfrm>
          <a:prstGeom prst="rect">
            <a:avLst/>
          </a:prstGeom>
          <a:noFill/>
          <a:ln>
            <a:noFill/>
          </a:ln>
        </p:spPr>
      </p:pic>
      <p:sp>
        <p:nvSpPr>
          <p:cNvPr id="84" name="Google Shape;84;p1"/>
          <p:cNvSpPr txBox="1"/>
          <p:nvPr/>
        </p:nvSpPr>
        <p:spPr>
          <a:xfrm>
            <a:off x="23351650" y="20268800"/>
            <a:ext cx="82437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200"/>
              <a:buFont typeface="Arial"/>
              <a:buNone/>
            </a:pPr>
            <a:r>
              <a:rPr b="1" lang="en-US" sz="2200">
                <a:latin typeface="Century Gothic"/>
                <a:ea typeface="Century Gothic"/>
                <a:cs typeface="Century Gothic"/>
                <a:sym typeface="Century Gothic"/>
              </a:rPr>
              <a:t> Figure 2:Neural Net Accuracy/Loss v. Enoch</a:t>
            </a:r>
            <a:endParaRPr b="1" i="0" sz="2200" u="none" cap="none" strike="noStrike">
              <a:solidFill>
                <a:srgbClr val="000000"/>
              </a:solidFill>
              <a:latin typeface="Century Gothic"/>
              <a:ea typeface="Century Gothic"/>
              <a:cs typeface="Century Gothic"/>
              <a:sym typeface="Century Gothic"/>
            </a:endParaRPr>
          </a:p>
        </p:txBody>
      </p:sp>
      <p:sp>
        <p:nvSpPr>
          <p:cNvPr id="85" name="Google Shape;85;p1"/>
          <p:cNvSpPr txBox="1"/>
          <p:nvPr>
            <p:ph idx="1" type="body"/>
          </p:nvPr>
        </p:nvSpPr>
        <p:spPr>
          <a:xfrm>
            <a:off x="11432400" y="5923500"/>
            <a:ext cx="10047000" cy="2530500"/>
          </a:xfrm>
          <a:prstGeom prst="rect">
            <a:avLst/>
          </a:prstGeom>
          <a:noFill/>
          <a:ln>
            <a:noFill/>
          </a:ln>
        </p:spPr>
        <p:txBody>
          <a:bodyPr anchorCtr="0" anchor="t" bIns="228575" lIns="228575" spcFirstLastPara="1" rIns="228575" wrap="square" tIns="228575">
            <a:spAutoFit/>
          </a:bodyPr>
          <a:lstStyle/>
          <a:p>
            <a:pPr indent="0" lvl="0" marL="0" rtl="0" algn="just">
              <a:lnSpc>
                <a:spcPct val="115000"/>
              </a:lnSpc>
              <a:spcBef>
                <a:spcPts val="0"/>
              </a:spcBef>
              <a:spcAft>
                <a:spcPts val="0"/>
              </a:spcAft>
              <a:buClr>
                <a:schemeClr val="dk1"/>
              </a:buClr>
              <a:buSzPts val="1100"/>
              <a:buFont typeface="Arial"/>
              <a:buNone/>
            </a:pPr>
            <a:r>
              <a:rPr lang="en-US" sz="2400"/>
              <a:t>The models chosen for the assessment are SGD Classifier, Random Forest, Neural Net, and Linear Regression.  A</a:t>
            </a:r>
            <a:r>
              <a:rPr lang="en-US" sz="2400"/>
              <a:t>ccuracy</a:t>
            </a:r>
            <a:r>
              <a:rPr lang="en-US" sz="2400"/>
              <a:t> of the model is determined by reserving 20% of the dataset purely for testing. Input, scaling, and imputing are adjusted according to the individual model’s architecture.</a:t>
            </a:r>
            <a:endParaRPr sz="2400"/>
          </a:p>
        </p:txBody>
      </p:sp>
      <p:graphicFrame>
        <p:nvGraphicFramePr>
          <p:cNvPr id="86" name="Google Shape;86;p1"/>
          <p:cNvGraphicFramePr/>
          <p:nvPr/>
        </p:nvGraphicFramePr>
        <p:xfrm>
          <a:off x="12044700" y="27111525"/>
          <a:ext cx="3000000" cy="3000000"/>
        </p:xfrm>
        <a:graphic>
          <a:graphicData uri="http://schemas.openxmlformats.org/drawingml/2006/table">
            <a:tbl>
              <a:tblPr>
                <a:noFill/>
                <a:tableStyleId>{079279FB-DD7A-4731-BF44-EDA858860D13}</a:tableStyleId>
              </a:tblPr>
              <a:tblGrid>
                <a:gridCol w="4464525"/>
                <a:gridCol w="4701675"/>
              </a:tblGrid>
              <a:tr h="5109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Name</a:t>
                      </a:r>
                      <a:endParaRPr b="1"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latin typeface="Century Gothic"/>
                          <a:ea typeface="Century Gothic"/>
                          <a:cs typeface="Century Gothic"/>
                          <a:sym typeface="Century Gothic"/>
                        </a:rPr>
                        <a:t>Layer Parameters</a:t>
                      </a:r>
                      <a:endParaRPr b="1"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Input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shape = (50,) (PCA output)</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None/>
                      </a:pPr>
                      <a:r>
                        <a:rPr lang="en-US" sz="2000">
                          <a:latin typeface="Century Gothic"/>
                          <a:ea typeface="Century Gothic"/>
                          <a:cs typeface="Century Gothic"/>
                          <a:sym typeface="Century Gothic"/>
                        </a:rPr>
                        <a:t>Compile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None/>
                      </a:pPr>
                      <a:r>
                        <a:rPr lang="en-US" sz="2000">
                          <a:latin typeface="Century Gothic"/>
                          <a:ea typeface="Century Gothic"/>
                          <a:cs typeface="Century Gothic"/>
                          <a:sym typeface="Century Gothic"/>
                        </a:rPr>
                        <a:t>n/a</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a:latin typeface="Century Gothic"/>
                          <a:ea typeface="Century Gothic"/>
                          <a:cs typeface="Century Gothic"/>
                          <a:sym typeface="Century Gothic"/>
                        </a:rPr>
                        <a:t>model.fit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latin typeface="Century Gothic"/>
                          <a:ea typeface="Century Gothic"/>
                          <a:cs typeface="Century Gothic"/>
                          <a:sym typeface="Century Gothic"/>
                        </a:rPr>
                        <a:t>model.fit(X_train_scaled_pca, y_train)</a:t>
                      </a:r>
                      <a:endParaRPr sz="2000" u="none" cap="none" strike="noStrike">
                        <a:latin typeface="Century Gothic"/>
                        <a:ea typeface="Century Gothic"/>
                        <a:cs typeface="Century Gothic"/>
                        <a:sym typeface="Century Gothic"/>
                      </a:endParaRPr>
                    </a:p>
                  </a:txBody>
                  <a:tcPr marT="91425" marB="91425" marR="91425" marL="91425"/>
                </a:tc>
              </a:tr>
              <a:tr h="510925">
                <a:tc>
                  <a:txBody>
                    <a:bodyPr/>
                    <a:lstStyle/>
                    <a:p>
                      <a:pPr indent="0" lvl="0" marL="0" marR="0" rtl="0" algn="ctr">
                        <a:lnSpc>
                          <a:spcPct val="100000"/>
                        </a:lnSpc>
                        <a:spcBef>
                          <a:spcPts val="0"/>
                        </a:spcBef>
                        <a:spcAft>
                          <a:spcPts val="0"/>
                        </a:spcAft>
                        <a:buClr>
                          <a:srgbClr val="000000"/>
                        </a:buClr>
                        <a:buSzPts val="2000"/>
                        <a:buFont typeface="Arial"/>
                        <a:buNone/>
                      </a:pPr>
                      <a:r>
                        <a:rPr lang="en-US" sz="2000">
                          <a:latin typeface="Century Gothic"/>
                          <a:ea typeface="Century Gothic"/>
                          <a:cs typeface="Century Gothic"/>
                          <a:sym typeface="Century Gothic"/>
                        </a:rPr>
                        <a:t>Predict</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a:latin typeface="Century Gothic"/>
                          <a:ea typeface="Century Gothic"/>
                          <a:cs typeface="Century Gothic"/>
                          <a:sym typeface="Century Gothic"/>
                        </a:rPr>
                        <a:t>model.predict(X_test_scaled_pca)</a:t>
                      </a:r>
                      <a:endParaRPr sz="2000" u="none" cap="none" strike="noStrike">
                        <a:latin typeface="Century Gothic"/>
                        <a:ea typeface="Century Gothic"/>
                        <a:cs typeface="Century Gothic"/>
                        <a:sym typeface="Century Gothic"/>
                      </a:endParaRPr>
                    </a:p>
                  </a:txBody>
                  <a:tcPr marT="91425" marB="91425" marR="91425" marL="91425"/>
                </a:tc>
              </a:tr>
              <a:tr h="100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Dense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Century Gothic"/>
                          <a:ea typeface="Century Gothic"/>
                          <a:cs typeface="Century Gothic"/>
                          <a:sym typeface="Century Gothic"/>
                        </a:rPr>
                        <a:t>(10, activation = ‘softmax’)</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
        <p:nvSpPr>
          <p:cNvPr id="87" name="Google Shape;87;p1"/>
          <p:cNvSpPr txBox="1"/>
          <p:nvPr/>
        </p:nvSpPr>
        <p:spPr>
          <a:xfrm>
            <a:off x="13544725" y="26588325"/>
            <a:ext cx="61011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US" sz="2200" u="none" cap="none" strike="noStrike">
                <a:solidFill>
                  <a:srgbClr val="000000"/>
                </a:solidFill>
                <a:latin typeface="Century Gothic"/>
                <a:ea typeface="Century Gothic"/>
                <a:cs typeface="Century Gothic"/>
                <a:sym typeface="Century Gothic"/>
              </a:rPr>
              <a:t>Table </a:t>
            </a:r>
            <a:r>
              <a:rPr b="1" lang="en-US" sz="2200">
                <a:latin typeface="Century Gothic"/>
                <a:ea typeface="Century Gothic"/>
                <a:cs typeface="Century Gothic"/>
                <a:sym typeface="Century Gothic"/>
              </a:rPr>
              <a:t>4: Linear Regression</a:t>
            </a:r>
            <a:endParaRPr b="1" i="0" sz="2200" u="none" cap="none" strike="noStrike">
              <a:solidFill>
                <a:srgbClr val="000000"/>
              </a:solidFill>
              <a:latin typeface="Century Gothic"/>
              <a:ea typeface="Century Gothic"/>
              <a:cs typeface="Century Gothic"/>
              <a:sym typeface="Century Gothic"/>
            </a:endParaRPr>
          </a:p>
        </p:txBody>
      </p:sp>
      <p:sp>
        <p:nvSpPr>
          <p:cNvPr id="88" name="Google Shape;88;p1"/>
          <p:cNvSpPr txBox="1"/>
          <p:nvPr/>
        </p:nvSpPr>
        <p:spPr>
          <a:xfrm>
            <a:off x="22826625" y="14971549"/>
            <a:ext cx="9166200" cy="5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en-US" sz="2200">
                <a:latin typeface="Century Gothic"/>
                <a:ea typeface="Century Gothic"/>
                <a:cs typeface="Century Gothic"/>
                <a:sym typeface="Century Gothic"/>
              </a:rPr>
              <a:t>Table 5: Accuracy </a:t>
            </a:r>
            <a:r>
              <a:rPr b="1" lang="en-US" sz="2200">
                <a:latin typeface="Century Gothic"/>
                <a:ea typeface="Century Gothic"/>
                <a:cs typeface="Century Gothic"/>
                <a:sym typeface="Century Gothic"/>
              </a:rPr>
              <a:t>Assessment</a:t>
            </a:r>
            <a:endParaRPr b="1" i="0" sz="2200" u="none" cap="none" strike="noStrike">
              <a:solidFill>
                <a:srgbClr val="000000"/>
              </a:solidFill>
              <a:latin typeface="Century Gothic"/>
              <a:ea typeface="Century Gothic"/>
              <a:cs typeface="Century Gothic"/>
              <a:sym typeface="Century Gothic"/>
            </a:endParaRPr>
          </a:p>
        </p:txBody>
      </p:sp>
      <p:sp>
        <p:nvSpPr>
          <p:cNvPr id="89" name="Google Shape;89;p1"/>
          <p:cNvSpPr txBox="1"/>
          <p:nvPr/>
        </p:nvSpPr>
        <p:spPr>
          <a:xfrm>
            <a:off x="23323274" y="26588328"/>
            <a:ext cx="86595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200"/>
              <a:buFont typeface="Arial"/>
              <a:buNone/>
            </a:pPr>
            <a:r>
              <a:rPr b="1" lang="en-US" sz="2200">
                <a:latin typeface="Century Gothic"/>
                <a:ea typeface="Century Gothic"/>
                <a:cs typeface="Century Gothic"/>
                <a:sym typeface="Century Gothic"/>
              </a:rPr>
              <a:t>Figure 3: Neural Net Signal Flow Architecture</a:t>
            </a:r>
            <a:endParaRPr b="1" i="0" sz="2200" u="none" cap="none" strike="noStrike">
              <a:solidFill>
                <a:srgbClr val="000000"/>
              </a:solidFill>
              <a:latin typeface="Century Gothic"/>
              <a:ea typeface="Century Gothic"/>
              <a:cs typeface="Century Gothic"/>
              <a:sym typeface="Century Gothic"/>
            </a:endParaRPr>
          </a:p>
        </p:txBody>
      </p:sp>
      <p:pic>
        <p:nvPicPr>
          <p:cNvPr id="90" name="Google Shape;90;p1" title="neural_network_model.h5.png"/>
          <p:cNvPicPr preferRelativeResize="0"/>
          <p:nvPr/>
        </p:nvPicPr>
        <p:blipFill>
          <a:blip r:embed="rId8">
            <a:alphaModFix/>
          </a:blip>
          <a:stretch>
            <a:fillRect/>
          </a:stretch>
        </p:blipFill>
        <p:spPr>
          <a:xfrm>
            <a:off x="23119125" y="28469250"/>
            <a:ext cx="9067800" cy="1676400"/>
          </a:xfrm>
          <a:prstGeom prst="rect">
            <a:avLst/>
          </a:prstGeom>
          <a:noFill/>
          <a:ln>
            <a:noFill/>
          </a:ln>
        </p:spPr>
      </p:pic>
      <p:sp>
        <p:nvSpPr>
          <p:cNvPr id="91" name="Google Shape;91;p1"/>
          <p:cNvSpPr txBox="1"/>
          <p:nvPr/>
        </p:nvSpPr>
        <p:spPr>
          <a:xfrm>
            <a:off x="459675" y="28785688"/>
            <a:ext cx="2137500" cy="169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200"/>
              <a:buFont typeface="Arial"/>
              <a:buNone/>
            </a:pPr>
            <a:r>
              <a:rPr b="1" lang="en-US" sz="2200">
                <a:latin typeface="Century Gothic"/>
                <a:ea typeface="Century Gothic"/>
                <a:cs typeface="Century Gothic"/>
                <a:sym typeface="Century Gothic"/>
              </a:rPr>
              <a:t>Figure 1: Network Capture Configuration</a:t>
            </a:r>
            <a:endParaRPr b="1" i="0" sz="2200" u="none" cap="none" strike="noStrike">
              <a:solidFill>
                <a:srgbClr val="000000"/>
              </a:solidFill>
              <a:latin typeface="Century Gothic"/>
              <a:ea typeface="Century Gothic"/>
              <a:cs typeface="Century Gothic"/>
              <a:sym typeface="Century Gothic"/>
            </a:endParaRPr>
          </a:p>
        </p:txBody>
      </p:sp>
      <p:pic>
        <p:nvPicPr>
          <p:cNvPr id="92" name="Google Shape;92;p1" title="jo.png"/>
          <p:cNvPicPr preferRelativeResize="0"/>
          <p:nvPr/>
        </p:nvPicPr>
        <p:blipFill>
          <a:blip r:embed="rId9">
            <a:alphaModFix/>
          </a:blip>
          <a:stretch>
            <a:fillRect/>
          </a:stretch>
        </p:blipFill>
        <p:spPr>
          <a:xfrm>
            <a:off x="631450" y="289425"/>
            <a:ext cx="1816200" cy="1816200"/>
          </a:xfrm>
          <a:prstGeom prst="rect">
            <a:avLst/>
          </a:prstGeom>
          <a:noFill/>
          <a:ln>
            <a:noFill/>
          </a:ln>
        </p:spPr>
      </p:pic>
      <p:pic>
        <p:nvPicPr>
          <p:cNvPr id="93" name="Google Shape;93;p1"/>
          <p:cNvPicPr preferRelativeResize="0"/>
          <p:nvPr/>
        </p:nvPicPr>
        <p:blipFill>
          <a:blip r:embed="rId10">
            <a:alphaModFix/>
          </a:blip>
          <a:stretch>
            <a:fillRect/>
          </a:stretch>
        </p:blipFill>
        <p:spPr>
          <a:xfrm>
            <a:off x="2620275" y="289425"/>
            <a:ext cx="1816201" cy="1816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48-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Aah Hu</dc:creator>
</cp:coreProperties>
</file>