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735" r:id="rId2"/>
    <p:sldId id="736" r:id="rId3"/>
    <p:sldId id="741" r:id="rId4"/>
    <p:sldId id="742" r:id="rId5"/>
    <p:sldId id="743" r:id="rId6"/>
    <p:sldId id="744" r:id="rId7"/>
    <p:sldId id="745" r:id="rId8"/>
    <p:sldId id="747" r:id="rId9"/>
    <p:sldId id="748" r:id="rId10"/>
    <p:sldId id="746" r:id="rId11"/>
    <p:sldId id="750" r:id="rId12"/>
    <p:sldId id="751" r:id="rId13"/>
    <p:sldId id="752" r:id="rId14"/>
    <p:sldId id="753" r:id="rId15"/>
    <p:sldId id="7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2ADA-D884-4149-B90D-CB16BC57DC1C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D80C7-A5F9-1C40-B94F-0BF32382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7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2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7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4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6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1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0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4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5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9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1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233B37-9FC4-417A-8C3A-B95442F971AB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1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F470-01F7-904D-9B72-1E35FB94A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E253-51FD-0341-8174-8B697916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D82-61A5-EE49-8218-47B9FEC6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D0FE-ED19-2446-9DCD-5987179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1801-14D5-1042-AA34-1648F75C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24DA-0A2A-F741-BC1A-B32E2FAC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3B56B-C5A7-6145-AC55-4B4F8FBF9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C20F-C138-D64F-80DE-61D0EE54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FADD-9545-AF40-AACA-4A3051FB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4217-2271-8143-987B-122A573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6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8A16-F0F7-F64F-934D-697231AB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5FDB5-EADB-CE4C-A87D-E2E65D8CE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E6F0-CFFD-254B-8779-F2681BE6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9B05-323D-5E48-89D6-74F5C64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0159-020C-BE4C-A080-51FC5784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FB5A-17AE-B948-BDC1-D74A3820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8FF9-9F54-D44A-B876-1C95FB11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35DF-E63A-194B-8B86-83FBF4A8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CCBC-2D5E-6A49-8411-81168D3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ED76-25EB-C543-AF8F-B80C913E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A9DF-34B6-8A44-8D19-87FFB50B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1055-BBE9-4348-9E45-9511FFF5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314E-2D86-0049-A20C-9F919CA6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F7F0-8738-6C47-8226-01D62464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D252-E391-DC44-A714-DB8CA0E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4730-BCD1-644F-96A0-5E8D183D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D385-0F87-4F4E-8BE2-566D29393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1375B-C7BA-F240-946F-34F0F35F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FA53-081B-D746-8A2B-5017CF0B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7471-E3B8-5B46-8925-305DABF0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B5D7-1489-A74B-BA4F-F5E97705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C1AE-B0F1-B447-BFD9-F3732387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7A02-6279-AC47-A278-45515862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D5EC-18CE-BE4B-ACBA-6318E1BB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1B36F-803D-D34C-B07B-D04641394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C00CA-82CC-1F4F-A013-D767F788D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60626-D8B3-ED46-BED1-0CA08594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EADDB-B5E9-9047-AE48-D5FF5FA2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5D4E3-5176-5242-98CC-1AC1A01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268-01EF-304F-A19D-0EDED747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B5B90-DBB9-7A44-8657-FE7F19B1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3D60B-136D-AF46-ADFC-F9912D03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4FF0B-C498-6A41-AFCD-31B9F740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95B90-FE49-3246-BFA6-7AE0567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75FF1-72ED-E04B-A33A-D2630F34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03AB-317C-CE40-8A71-B61AB0AB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F7B5-B6ED-1E4A-9DA6-22DF77ED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14E5-7EF6-A449-9E07-E22EFB4F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5EB3-50B0-E14A-9B77-3986DB54A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6F3D-216C-EC49-9DF4-F714EB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903CF-0035-2A46-B828-F755647B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D1C1-7621-4C4C-8F5A-F34C8FAF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65D8-7C23-E942-87F4-48D173EF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1B675-C07B-5F45-806E-611C917D9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22B22-2FDA-D346-80E5-74E3C2705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20C1-30A8-A64B-861E-471C7328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B53E8-2601-3644-9E31-2EB22A7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E7D0-FF56-5144-AD53-3DCBF91D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F5A81-20F9-174C-8601-76D37A8E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52754-E0BD-E14C-B735-31ECEF8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2195-8C77-B142-8DE6-5A8794C8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043B-2342-144E-AD87-5830BD6537D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5A1D-F2D0-D647-BE8E-5DF21DA38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AA0C-8BA9-6649-AD5D-03A2952E8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989D-6162-2341-9A96-E022483A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844326" y="1567679"/>
            <a:ext cx="8472868" cy="1715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Multiple Regression Model of Wine Quality</a:t>
            </a:r>
            <a:br>
              <a:rPr lang="en-US" altLang="zh-CN" b="1" i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139820" y="3283547"/>
            <a:ext cx="788188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0" lvl="1" indent="-1828800" algn="r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indent="-1828800" algn="ctr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E3E438-3DAE-564A-B3E4-4EF6CBA76BC4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7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5950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Compare models after removing #2782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CC20F-AE08-C749-ABEB-0841E532DCDF}"/>
              </a:ext>
            </a:extLst>
          </p:cNvPr>
          <p:cNvSpPr txBox="1"/>
          <p:nvPr/>
        </p:nvSpPr>
        <p:spPr>
          <a:xfrm>
            <a:off x="635941" y="906245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New:</a:t>
            </a:r>
          </a:p>
          <a:p>
            <a:r>
              <a:rPr lang="en-US" dirty="0"/>
              <a:t>	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E1AADA-B8D7-6645-9782-7FE20E71E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99" t="15590" r="24792" b="46791"/>
          <a:stretch/>
        </p:blipFill>
        <p:spPr>
          <a:xfrm>
            <a:off x="739527" y="1721583"/>
            <a:ext cx="4735229" cy="34781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24658E-37B2-F141-9B6B-AE8F85260E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06" t="12592" r="24305" b="48704"/>
          <a:stretch/>
        </p:blipFill>
        <p:spPr>
          <a:xfrm>
            <a:off x="6343330" y="1721582"/>
            <a:ext cx="4700187" cy="34781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EEADCE-9972-7B45-9EFB-9E681D03BE27}"/>
              </a:ext>
            </a:extLst>
          </p:cNvPr>
          <p:cNvSpPr txBox="1"/>
          <p:nvPr/>
        </p:nvSpPr>
        <p:spPr>
          <a:xfrm>
            <a:off x="6343330" y="906245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Original:</a:t>
            </a:r>
          </a:p>
          <a:p>
            <a:r>
              <a:rPr lang="en-US" dirty="0"/>
              <a:t>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AB89E7-0283-6640-B51A-98A670AEA60A}"/>
              </a:ext>
            </a:extLst>
          </p:cNvPr>
          <p:cNvSpPr/>
          <p:nvPr/>
        </p:nvSpPr>
        <p:spPr>
          <a:xfrm>
            <a:off x="4020083" y="3212824"/>
            <a:ext cx="623843" cy="247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041D99-2D68-9046-9946-0856EBD7FCC3}"/>
              </a:ext>
            </a:extLst>
          </p:cNvPr>
          <p:cNvSpPr/>
          <p:nvPr/>
        </p:nvSpPr>
        <p:spPr>
          <a:xfrm>
            <a:off x="4095571" y="4478851"/>
            <a:ext cx="548355" cy="247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D3A2EFB0-5425-5444-8E81-6A045AEF586F}"/>
              </a:ext>
            </a:extLst>
          </p:cNvPr>
          <p:cNvSpPr/>
          <p:nvPr/>
        </p:nvSpPr>
        <p:spPr>
          <a:xfrm>
            <a:off x="4779208" y="4478851"/>
            <a:ext cx="111095" cy="2478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E4234C8C-5C9A-4343-91F8-979448733E04}"/>
              </a:ext>
            </a:extLst>
          </p:cNvPr>
          <p:cNvSpPr/>
          <p:nvPr/>
        </p:nvSpPr>
        <p:spPr>
          <a:xfrm>
            <a:off x="4721551" y="3216338"/>
            <a:ext cx="133885" cy="24782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DBA18-BD63-9245-AB0D-74D4B83E14FD}"/>
              </a:ext>
            </a:extLst>
          </p:cNvPr>
          <p:cNvSpPr txBox="1"/>
          <p:nvPr/>
        </p:nvSpPr>
        <p:spPr>
          <a:xfrm>
            <a:off x="1087453" y="5359611"/>
            <a:ext cx="40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 higher F value and Adj. R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2432C0-E24B-FC47-B606-F17EFA072CD8}"/>
              </a:ext>
            </a:extLst>
          </p:cNvPr>
          <p:cNvSpPr/>
          <p:nvPr/>
        </p:nvSpPr>
        <p:spPr>
          <a:xfrm>
            <a:off x="9557283" y="3320676"/>
            <a:ext cx="623843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57497C-9706-E44D-84F5-74A887A5987C}"/>
              </a:ext>
            </a:extLst>
          </p:cNvPr>
          <p:cNvSpPr/>
          <p:nvPr/>
        </p:nvSpPr>
        <p:spPr>
          <a:xfrm>
            <a:off x="9653333" y="4586701"/>
            <a:ext cx="527793" cy="207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360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Residual of new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F53397-7BF3-3644-9414-5EB85FB88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01" t="12586" r="18406" b="15389"/>
          <a:stretch/>
        </p:blipFill>
        <p:spPr>
          <a:xfrm>
            <a:off x="1724762" y="981548"/>
            <a:ext cx="4948016" cy="493947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2B96E45-6EBA-DA4B-9774-5FC75F2D8517}"/>
              </a:ext>
            </a:extLst>
          </p:cNvPr>
          <p:cNvSpPr/>
          <p:nvPr/>
        </p:nvSpPr>
        <p:spPr>
          <a:xfrm>
            <a:off x="6345982" y="2250553"/>
            <a:ext cx="160392" cy="1548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195629-26B7-1747-8848-A013DFFB4878}"/>
              </a:ext>
            </a:extLst>
          </p:cNvPr>
          <p:cNvSpPr/>
          <p:nvPr/>
        </p:nvSpPr>
        <p:spPr>
          <a:xfrm>
            <a:off x="6313742" y="2758760"/>
            <a:ext cx="160392" cy="1548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C7EF02-01CC-7C41-9DAB-A01CF2E8AA2C}"/>
              </a:ext>
            </a:extLst>
          </p:cNvPr>
          <p:cNvCxnSpPr/>
          <p:nvPr/>
        </p:nvCxnSpPr>
        <p:spPr>
          <a:xfrm flipH="1" flipV="1">
            <a:off x="6592711" y="2327983"/>
            <a:ext cx="745067" cy="212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CF80A1-5B1F-5F4F-A23B-D4C5B8531B48}"/>
              </a:ext>
            </a:extLst>
          </p:cNvPr>
          <p:cNvCxnSpPr>
            <a:cxnSpLocks/>
          </p:cNvCxnSpPr>
          <p:nvPr/>
        </p:nvCxnSpPr>
        <p:spPr>
          <a:xfrm flipH="1">
            <a:off x="6506375" y="2758760"/>
            <a:ext cx="831403" cy="154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D7F27-79BE-D049-BF22-9061F8DB733A}"/>
              </a:ext>
            </a:extLst>
          </p:cNvPr>
          <p:cNvSpPr/>
          <p:nvPr/>
        </p:nvSpPr>
        <p:spPr>
          <a:xfrm>
            <a:off x="7337778" y="2327983"/>
            <a:ext cx="1998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Might be high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influential point</a:t>
            </a:r>
          </a:p>
        </p:txBody>
      </p:sp>
    </p:spTree>
    <p:extLst>
      <p:ext uri="{BB962C8B-B14F-4D97-AF65-F5344CB8AC3E}">
        <p14:creationId xmlns:p14="http://schemas.microsoft.com/office/powerpoint/2010/main" val="263150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Check influential point again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02FCB-8A9D-5C48-8466-F5EDCFC92DBE}"/>
              </a:ext>
            </a:extLst>
          </p:cNvPr>
          <p:cNvSpPr txBox="1"/>
          <p:nvPr/>
        </p:nvSpPr>
        <p:spPr>
          <a:xfrm>
            <a:off x="2117495" y="1446157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9434B-9736-AF4A-B17B-B10A7BF357AE}"/>
              </a:ext>
            </a:extLst>
          </p:cNvPr>
          <p:cNvSpPr txBox="1"/>
          <p:nvPr/>
        </p:nvSpPr>
        <p:spPr>
          <a:xfrm>
            <a:off x="5373772" y="1446157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Cook’D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A8B4D-FB6B-7540-8CEB-9CFBAFF6A6E2}"/>
              </a:ext>
            </a:extLst>
          </p:cNvPr>
          <p:cNvSpPr txBox="1"/>
          <p:nvPr/>
        </p:nvSpPr>
        <p:spPr>
          <a:xfrm>
            <a:off x="8434894" y="144615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Dffits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3EFB5-6333-4F4A-9682-32DBFBC2C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76" t="53992" r="31789" b="20493"/>
          <a:stretch/>
        </p:blipFill>
        <p:spPr>
          <a:xfrm>
            <a:off x="1554937" y="2246489"/>
            <a:ext cx="2436693" cy="2178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32CDFD-1E21-8740-9CD3-153ABA428B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76" t="49547" r="32510" b="24445"/>
          <a:stretch/>
        </p:blipFill>
        <p:spPr>
          <a:xfrm>
            <a:off x="4769831" y="2248449"/>
            <a:ext cx="2291835" cy="2176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A62B218-364C-0A4B-9FDD-AE6ADFC6AF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32" t="63375" r="33333" b="10617"/>
          <a:stretch/>
        </p:blipFill>
        <p:spPr>
          <a:xfrm>
            <a:off x="7839868" y="2142266"/>
            <a:ext cx="2181832" cy="228297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835C2E-FC59-C84C-A0BA-2CB21ACF1EDE}"/>
              </a:ext>
            </a:extLst>
          </p:cNvPr>
          <p:cNvSpPr/>
          <p:nvPr/>
        </p:nvSpPr>
        <p:spPr>
          <a:xfrm>
            <a:off x="2782356" y="4075289"/>
            <a:ext cx="1055866" cy="2596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4DF81D-A584-C44D-8672-C7DE0BFFF83C}"/>
              </a:ext>
            </a:extLst>
          </p:cNvPr>
          <p:cNvSpPr/>
          <p:nvPr/>
        </p:nvSpPr>
        <p:spPr>
          <a:xfrm>
            <a:off x="6005800" y="4075289"/>
            <a:ext cx="1055866" cy="2596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4B9BAF-69D8-114E-9A46-776B71D7355E}"/>
              </a:ext>
            </a:extLst>
          </p:cNvPr>
          <p:cNvSpPr/>
          <p:nvPr/>
        </p:nvSpPr>
        <p:spPr>
          <a:xfrm>
            <a:off x="8965834" y="4075289"/>
            <a:ext cx="1055866" cy="2596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202942-62FF-8943-AE83-74917604CB3D}"/>
              </a:ext>
            </a:extLst>
          </p:cNvPr>
          <p:cNvCxnSpPr>
            <a:cxnSpLocks/>
          </p:cNvCxnSpPr>
          <p:nvPr/>
        </p:nvCxnSpPr>
        <p:spPr>
          <a:xfrm flipH="1" flipV="1">
            <a:off x="3429074" y="4425244"/>
            <a:ext cx="1718659" cy="8805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B2AC7E-1958-EC47-B5A9-C2E93E1CD0C1}"/>
              </a:ext>
            </a:extLst>
          </p:cNvPr>
          <p:cNvCxnSpPr>
            <a:cxnSpLocks/>
          </p:cNvCxnSpPr>
          <p:nvPr/>
        </p:nvCxnSpPr>
        <p:spPr>
          <a:xfrm flipV="1">
            <a:off x="6256940" y="4479148"/>
            <a:ext cx="1" cy="8266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E56B42-8C0F-0C41-97DA-F46764BDEDBC}"/>
              </a:ext>
            </a:extLst>
          </p:cNvPr>
          <p:cNvCxnSpPr>
            <a:cxnSpLocks/>
          </p:cNvCxnSpPr>
          <p:nvPr/>
        </p:nvCxnSpPr>
        <p:spPr>
          <a:xfrm flipV="1">
            <a:off x="7540978" y="4441048"/>
            <a:ext cx="1713162" cy="8963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F42F68-CAE9-DB40-B40E-CACF2BD1ADA0}"/>
              </a:ext>
            </a:extLst>
          </p:cNvPr>
          <p:cNvSpPr txBox="1"/>
          <p:nvPr/>
        </p:nvSpPr>
        <p:spPr>
          <a:xfrm>
            <a:off x="4874242" y="5408321"/>
            <a:ext cx="307488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significant influence</a:t>
            </a:r>
          </a:p>
        </p:txBody>
      </p:sp>
    </p:spTree>
    <p:extLst>
      <p:ext uri="{BB962C8B-B14F-4D97-AF65-F5344CB8AC3E}">
        <p14:creationId xmlns:p14="http://schemas.microsoft.com/office/powerpoint/2010/main" val="305990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842D72-F064-674B-8524-B69AFE1E2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75" t="47079" r="9877" b="12427"/>
          <a:stretch/>
        </p:blipFill>
        <p:spPr>
          <a:xfrm>
            <a:off x="803238" y="1780932"/>
            <a:ext cx="7618273" cy="3087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2013E8-A51E-0D4E-B220-8823BD6A26F6}"/>
              </a:ext>
            </a:extLst>
          </p:cNvPr>
          <p:cNvSpPr/>
          <p:nvPr/>
        </p:nvSpPr>
        <p:spPr>
          <a:xfrm>
            <a:off x="7778044" y="3409244"/>
            <a:ext cx="620889" cy="214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C3927-926E-DB45-8AE1-7F7C3F35A061}"/>
              </a:ext>
            </a:extLst>
          </p:cNvPr>
          <p:cNvSpPr/>
          <p:nvPr/>
        </p:nvSpPr>
        <p:spPr>
          <a:xfrm>
            <a:off x="7800622" y="3867889"/>
            <a:ext cx="620889" cy="214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63C955-06BE-BE4D-8350-C6EBC038087C}"/>
              </a:ext>
            </a:extLst>
          </p:cNvPr>
          <p:cNvSpPr/>
          <p:nvPr/>
        </p:nvSpPr>
        <p:spPr>
          <a:xfrm>
            <a:off x="7778043" y="4594036"/>
            <a:ext cx="620889" cy="214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EDDECE-9663-D94D-B81B-48C838AC608E}"/>
              </a:ext>
            </a:extLst>
          </p:cNvPr>
          <p:cNvCxnSpPr/>
          <p:nvPr/>
        </p:nvCxnSpPr>
        <p:spPr>
          <a:xfrm flipH="1" flipV="1">
            <a:off x="8500533" y="3516488"/>
            <a:ext cx="530578" cy="107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3AC3BD-5888-6544-8FED-F0605ACE3D73}"/>
              </a:ext>
            </a:extLst>
          </p:cNvPr>
          <p:cNvCxnSpPr>
            <a:cxnSpLocks/>
          </p:cNvCxnSpPr>
          <p:nvPr/>
        </p:nvCxnSpPr>
        <p:spPr>
          <a:xfrm flipH="1">
            <a:off x="8500533" y="3975133"/>
            <a:ext cx="5305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24A5A-E95E-044A-9446-3CA291B1F7FD}"/>
              </a:ext>
            </a:extLst>
          </p:cNvPr>
          <p:cNvCxnSpPr>
            <a:cxnSpLocks/>
          </p:cNvCxnSpPr>
          <p:nvPr/>
        </p:nvCxnSpPr>
        <p:spPr>
          <a:xfrm flipH="1">
            <a:off x="8500533" y="4199467"/>
            <a:ext cx="530578" cy="501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4B81B0-DB6C-7B43-9051-E7F678C1090C}"/>
              </a:ext>
            </a:extLst>
          </p:cNvPr>
          <p:cNvSpPr txBox="1"/>
          <p:nvPr/>
        </p:nvSpPr>
        <p:spPr>
          <a:xfrm>
            <a:off x="9110133" y="368322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zh-Han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A434C-287B-3D4B-8C55-37C7A4CE45C7}"/>
              </a:ext>
            </a:extLst>
          </p:cNvPr>
          <p:cNvSpPr txBox="1"/>
          <p:nvPr/>
        </p:nvSpPr>
        <p:spPr>
          <a:xfrm>
            <a:off x="803238" y="525954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Remove Density </a:t>
            </a:r>
          </a:p>
        </p:txBody>
      </p:sp>
    </p:spTree>
    <p:extLst>
      <p:ext uri="{BB962C8B-B14F-4D97-AF65-F5344CB8AC3E}">
        <p14:creationId xmlns:p14="http://schemas.microsoft.com/office/powerpoint/2010/main" val="42440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Compare models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D7D55-54B8-9547-8E51-8018D2DC1EB7}"/>
              </a:ext>
            </a:extLst>
          </p:cNvPr>
          <p:cNvSpPr txBox="1"/>
          <p:nvPr/>
        </p:nvSpPr>
        <p:spPr>
          <a:xfrm>
            <a:off x="635941" y="906245"/>
            <a:ext cx="35221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New(Remove Density):</a:t>
            </a:r>
          </a:p>
          <a:p>
            <a:r>
              <a:rPr lang="en-US" dirty="0"/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A36E-5AE7-0944-950D-8F15CDEB4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99" t="15590" r="24792" b="46791"/>
          <a:stretch/>
        </p:blipFill>
        <p:spPr>
          <a:xfrm>
            <a:off x="6343330" y="1644909"/>
            <a:ext cx="4735229" cy="3478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E33F2B-DF7E-5443-A8B6-578FACFA288E}"/>
              </a:ext>
            </a:extLst>
          </p:cNvPr>
          <p:cNvSpPr txBox="1"/>
          <p:nvPr/>
        </p:nvSpPr>
        <p:spPr>
          <a:xfrm>
            <a:off x="6343330" y="906245"/>
            <a:ext cx="3794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Original(Remove #2782):</a:t>
            </a:r>
          </a:p>
          <a:p>
            <a:r>
              <a:rPr lang="en-US" dirty="0"/>
              <a:t>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DE314-7ED3-B541-B993-0224C772BB24}"/>
              </a:ext>
            </a:extLst>
          </p:cNvPr>
          <p:cNvSpPr/>
          <p:nvPr/>
        </p:nvSpPr>
        <p:spPr>
          <a:xfrm>
            <a:off x="9634290" y="3136149"/>
            <a:ext cx="623843" cy="247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61298-ABAE-7447-BE2B-3BA3899F4EBA}"/>
              </a:ext>
            </a:extLst>
          </p:cNvPr>
          <p:cNvSpPr/>
          <p:nvPr/>
        </p:nvSpPr>
        <p:spPr>
          <a:xfrm>
            <a:off x="9709778" y="4467345"/>
            <a:ext cx="548355" cy="247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23E03-8BEE-2348-9CE2-BA2AB3314E69}"/>
              </a:ext>
            </a:extLst>
          </p:cNvPr>
          <p:cNvSpPr txBox="1"/>
          <p:nvPr/>
        </p:nvSpPr>
        <p:spPr>
          <a:xfrm>
            <a:off x="1145162" y="5359611"/>
            <a:ext cx="392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 lower F value and Adj. R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BD81D-2474-A74B-9959-4083CDC906CE}"/>
              </a:ext>
            </a:extLst>
          </p:cNvPr>
          <p:cNvSpPr txBox="1"/>
          <p:nvPr/>
        </p:nvSpPr>
        <p:spPr>
          <a:xfrm>
            <a:off x="8209845" y="5342317"/>
            <a:ext cx="10021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Better!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47AD4-CF7A-3A40-867D-FEBEF90CE6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51" t="42381" r="25231" b="18617"/>
          <a:stretch/>
        </p:blipFill>
        <p:spPr>
          <a:xfrm>
            <a:off x="1189939" y="1611473"/>
            <a:ext cx="4456548" cy="3479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5279D6-ACA1-DD4D-90BC-C57226E96716}"/>
              </a:ext>
            </a:extLst>
          </p:cNvPr>
          <p:cNvSpPr/>
          <p:nvPr/>
        </p:nvSpPr>
        <p:spPr>
          <a:xfrm>
            <a:off x="4310743" y="3136149"/>
            <a:ext cx="604157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56A21-6983-8145-8D9D-10A547EFDE46}"/>
              </a:ext>
            </a:extLst>
          </p:cNvPr>
          <p:cNvSpPr/>
          <p:nvPr/>
        </p:nvSpPr>
        <p:spPr>
          <a:xfrm>
            <a:off x="4396129" y="4386605"/>
            <a:ext cx="518772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A434C-287B-3D4B-8C55-37C7A4CE45C7}"/>
              </a:ext>
            </a:extLst>
          </p:cNvPr>
          <p:cNvSpPr txBox="1"/>
          <p:nvPr/>
        </p:nvSpPr>
        <p:spPr>
          <a:xfrm>
            <a:off x="598264" y="1268570"/>
            <a:ext cx="54409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Estimated Regression Equation: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quality = 211.08254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+ 0.11175 * fixed acidity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- 1.88001 * volatile acidity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+ 0.10140 * residual sugar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+ 0.00351 * free sulfur dioxide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- 211.85542 * density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+ 0.86869 * pH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+ 0.70347 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sulphates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+ 0.11941 * alcohol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2A8038-7D00-B240-866C-7E1C00C367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75" t="47079" r="34000" b="13199"/>
          <a:stretch/>
        </p:blipFill>
        <p:spPr>
          <a:xfrm>
            <a:off x="6532179" y="1478426"/>
            <a:ext cx="4573971" cy="29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C7FFB-6955-0E4F-ABE9-F5EA28539706}"/>
              </a:ext>
            </a:extLst>
          </p:cNvPr>
          <p:cNvSpPr txBox="1"/>
          <p:nvPr/>
        </p:nvSpPr>
        <p:spPr>
          <a:xfrm>
            <a:off x="1336431" y="1143000"/>
            <a:ext cx="374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Dataset: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Wine Quality – white wine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</a:p>
          <a:p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A8EEA0-E9B8-D348-9F40-E87E6C39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94334"/>
              </p:ext>
            </p:extLst>
          </p:nvPr>
        </p:nvGraphicFramePr>
        <p:xfrm>
          <a:off x="2309116" y="2055584"/>
          <a:ext cx="46543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782">
                  <a:extLst>
                    <a:ext uri="{9D8B030D-6E8A-4147-A177-3AD203B41FA5}">
                      <a16:colId xmlns:a16="http://schemas.microsoft.com/office/drawing/2014/main" val="893265513"/>
                    </a:ext>
                  </a:extLst>
                </a:gridCol>
                <a:gridCol w="2323610">
                  <a:extLst>
                    <a:ext uri="{9D8B030D-6E8A-4147-A177-3AD203B41FA5}">
                      <a16:colId xmlns:a16="http://schemas.microsoft.com/office/drawing/2014/main" val="173136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Fixed acidity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sulfur dioxide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Volatile acidity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7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Citric acid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6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sugar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Sulphates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00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sulfur dioxide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Alcohol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Chlorides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4559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40C5EDE-D8CC-534B-B1A2-B8B07828EBF7}"/>
              </a:ext>
            </a:extLst>
          </p:cNvPr>
          <p:cNvSpPr txBox="1"/>
          <p:nvPr/>
        </p:nvSpPr>
        <p:spPr>
          <a:xfrm>
            <a:off x="1336431" y="4316045"/>
            <a:ext cx="8994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http://archive.ics.uci.edu/ml/datasets/Wine+Quality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Citation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P. Cortez,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Cerdeira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F. Almeida, T. Matos and J. Reis.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Modeling wine preferences by data mining from physicochemical properties.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Decision Support Systems, Elsevier, 47(4):547-553, 2009.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9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zh-Han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6A4FC4-8EDB-3B4C-B0D3-A56D21E039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61" t="75823" r="5656" b="11486"/>
          <a:stretch/>
        </p:blipFill>
        <p:spPr>
          <a:xfrm>
            <a:off x="598104" y="1976301"/>
            <a:ext cx="10763885" cy="12061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312285-B16F-9641-B3B3-9D3F1CBE263D}"/>
              </a:ext>
            </a:extLst>
          </p:cNvPr>
          <p:cNvSpPr/>
          <p:nvPr/>
        </p:nvSpPr>
        <p:spPr>
          <a:xfrm>
            <a:off x="3288325" y="2425639"/>
            <a:ext cx="808892" cy="779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FC80A3-CF3D-E846-B96C-2E10DBCC76D8}"/>
              </a:ext>
            </a:extLst>
          </p:cNvPr>
          <p:cNvSpPr/>
          <p:nvPr/>
        </p:nvSpPr>
        <p:spPr>
          <a:xfrm>
            <a:off x="5873263" y="2373231"/>
            <a:ext cx="1529861" cy="809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4D85BD-55E2-024B-A62F-C2F57245D0D0}"/>
              </a:ext>
            </a:extLst>
          </p:cNvPr>
          <p:cNvCxnSpPr>
            <a:cxnSpLocks/>
          </p:cNvCxnSpPr>
          <p:nvPr/>
        </p:nvCxnSpPr>
        <p:spPr>
          <a:xfrm flipH="1" flipV="1">
            <a:off x="3780692" y="3393831"/>
            <a:ext cx="844062" cy="701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220B-569B-2248-90D5-6E8F03CA9CF6}"/>
              </a:ext>
            </a:extLst>
          </p:cNvPr>
          <p:cNvCxnSpPr>
            <a:cxnSpLocks/>
          </p:cNvCxnSpPr>
          <p:nvPr/>
        </p:nvCxnSpPr>
        <p:spPr>
          <a:xfrm flipV="1">
            <a:off x="5486400" y="3393831"/>
            <a:ext cx="1019908" cy="701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2C5365-E410-C143-8D7E-19F4C2A33364}"/>
              </a:ext>
            </a:extLst>
          </p:cNvPr>
          <p:cNvSpPr txBox="1"/>
          <p:nvPr/>
        </p:nvSpPr>
        <p:spPr>
          <a:xfrm>
            <a:off x="3780692" y="4284102"/>
            <a:ext cx="280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277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Test of Normality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296E0-4557-CA4C-A515-219A0F310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87379"/>
              </p:ext>
            </p:extLst>
          </p:nvPr>
        </p:nvGraphicFramePr>
        <p:xfrm>
          <a:off x="1631293" y="930812"/>
          <a:ext cx="9200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846">
                  <a:extLst>
                    <a:ext uri="{9D8B030D-6E8A-4147-A177-3AD203B41FA5}">
                      <a16:colId xmlns:a16="http://schemas.microsoft.com/office/drawing/2014/main" val="4112380380"/>
                    </a:ext>
                  </a:extLst>
                </a:gridCol>
                <a:gridCol w="3109169">
                  <a:extLst>
                    <a:ext uri="{9D8B030D-6E8A-4147-A177-3AD203B41FA5}">
                      <a16:colId xmlns:a16="http://schemas.microsoft.com/office/drawing/2014/main" val="435414971"/>
                    </a:ext>
                  </a:extLst>
                </a:gridCol>
                <a:gridCol w="3182815">
                  <a:extLst>
                    <a:ext uri="{9D8B030D-6E8A-4147-A177-3AD203B41FA5}">
                      <a16:colId xmlns:a16="http://schemas.microsoft.com/office/drawing/2014/main" val="83530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Kolmogorov-Smirnov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0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Fixed acidity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0.066232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Volatile acidity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0.104513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11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Citric acid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0.11275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0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Residual sugar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0.136624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73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Chlorides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0.207263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37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Free sulfur dioxide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0.057682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48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sulfur dioxide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0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Density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0.05221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80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0.049269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8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Sulphates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0.08685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7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Alcohol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0.091573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04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1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473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Multiple Regression (Stepwise)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6CA895-4836-F840-B6B0-5658EDD50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06" t="12592" r="24305" b="48704"/>
          <a:stretch/>
        </p:blipFill>
        <p:spPr>
          <a:xfrm>
            <a:off x="1579262" y="1156834"/>
            <a:ext cx="5253338" cy="3887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999D5B-E245-6E4B-A072-39B8313F6EE7}"/>
              </a:ext>
            </a:extLst>
          </p:cNvPr>
          <p:cNvSpPr/>
          <p:nvPr/>
        </p:nvSpPr>
        <p:spPr>
          <a:xfrm>
            <a:off x="5293716" y="4308230"/>
            <a:ext cx="544376" cy="2813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8C093-91D7-0243-943B-B492496EAF6E}"/>
              </a:ext>
            </a:extLst>
          </p:cNvPr>
          <p:cNvSpPr/>
          <p:nvPr/>
        </p:nvSpPr>
        <p:spPr>
          <a:xfrm>
            <a:off x="5169877" y="2866294"/>
            <a:ext cx="668215" cy="338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F3849-CF10-1740-8D5D-E5C6C733CB9C}"/>
              </a:ext>
            </a:extLst>
          </p:cNvPr>
          <p:cNvSpPr txBox="1"/>
          <p:nvPr/>
        </p:nvSpPr>
        <p:spPr>
          <a:xfrm>
            <a:off x="7948246" y="2602523"/>
            <a:ext cx="2021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Han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Value:</a:t>
            </a:r>
            <a:r>
              <a:rPr lang="zh-Han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239.73</a:t>
            </a:r>
          </a:p>
          <a:p>
            <a:r>
              <a:rPr lang="en-US" altLang="zh-Han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Adj</a:t>
            </a:r>
            <a:r>
              <a:rPr lang="zh-Han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Han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0.2806</a:t>
            </a:r>
            <a:r>
              <a:rPr lang="zh-Han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zh-Han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Han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  <a:r>
              <a:rPr lang="zh-Han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880DD2-6EC8-AC4E-BD7A-B6F8CA8BB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15" t="27593" r="9491" b="32407"/>
          <a:stretch/>
        </p:blipFill>
        <p:spPr>
          <a:xfrm>
            <a:off x="598104" y="1653917"/>
            <a:ext cx="8724900" cy="34516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BC8AD1-AD59-474F-B869-ED29E2ACDB89}"/>
              </a:ext>
            </a:extLst>
          </p:cNvPr>
          <p:cNvSpPr/>
          <p:nvPr/>
        </p:nvSpPr>
        <p:spPr>
          <a:xfrm>
            <a:off x="8548304" y="3454526"/>
            <a:ext cx="6858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BA03D6-4284-3943-8C61-C08E27E5CF64}"/>
              </a:ext>
            </a:extLst>
          </p:cNvPr>
          <p:cNvSpPr/>
          <p:nvPr/>
        </p:nvSpPr>
        <p:spPr>
          <a:xfrm>
            <a:off x="8548304" y="4001047"/>
            <a:ext cx="6858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71C31D-ECDC-E746-AD25-C5DA8036A7B6}"/>
              </a:ext>
            </a:extLst>
          </p:cNvPr>
          <p:cNvCxnSpPr>
            <a:cxnSpLocks/>
          </p:cNvCxnSpPr>
          <p:nvPr/>
        </p:nvCxnSpPr>
        <p:spPr>
          <a:xfrm>
            <a:off x="9323004" y="3508959"/>
            <a:ext cx="698696" cy="34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30C3DD-E5EA-6D45-A712-D31AC43832C2}"/>
              </a:ext>
            </a:extLst>
          </p:cNvPr>
          <p:cNvCxnSpPr>
            <a:cxnSpLocks/>
          </p:cNvCxnSpPr>
          <p:nvPr/>
        </p:nvCxnSpPr>
        <p:spPr>
          <a:xfrm flipV="1">
            <a:off x="9321473" y="3975579"/>
            <a:ext cx="700227" cy="211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4EB992-6CED-DF4C-AE24-46B392193993}"/>
              </a:ext>
            </a:extLst>
          </p:cNvPr>
          <p:cNvSpPr txBox="1"/>
          <p:nvPr/>
        </p:nvSpPr>
        <p:spPr>
          <a:xfrm>
            <a:off x="9977306" y="3708526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zh-Han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BCABA4-2F12-9242-B6A4-077A5F16C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79" t="16111" r="17940" b="10741"/>
          <a:stretch/>
        </p:blipFill>
        <p:spPr>
          <a:xfrm>
            <a:off x="3146670" y="780672"/>
            <a:ext cx="5492309" cy="543724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6A93C3CA-BEC2-154B-8972-25C38C1826DE}"/>
              </a:ext>
            </a:extLst>
          </p:cNvPr>
          <p:cNvSpPr/>
          <p:nvPr/>
        </p:nvSpPr>
        <p:spPr>
          <a:xfrm>
            <a:off x="8253804" y="1121664"/>
            <a:ext cx="160392" cy="1548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56414A-703E-2E48-AC48-D34836D7393A}"/>
              </a:ext>
            </a:extLst>
          </p:cNvPr>
          <p:cNvSpPr/>
          <p:nvPr/>
        </p:nvSpPr>
        <p:spPr>
          <a:xfrm>
            <a:off x="7793322" y="2813036"/>
            <a:ext cx="160392" cy="1548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3BF974-37AF-FA4D-BC85-95C01C384132}"/>
              </a:ext>
            </a:extLst>
          </p:cNvPr>
          <p:cNvCxnSpPr>
            <a:cxnSpLocks/>
          </p:cNvCxnSpPr>
          <p:nvPr/>
        </p:nvCxnSpPr>
        <p:spPr>
          <a:xfrm flipH="1" flipV="1">
            <a:off x="8368087" y="1353813"/>
            <a:ext cx="635236" cy="914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F9B1D-4EEE-7646-BCD1-D3FB1FC8297D}"/>
              </a:ext>
            </a:extLst>
          </p:cNvPr>
          <p:cNvCxnSpPr>
            <a:cxnSpLocks/>
          </p:cNvCxnSpPr>
          <p:nvPr/>
        </p:nvCxnSpPr>
        <p:spPr>
          <a:xfrm flipH="1">
            <a:off x="7953714" y="2504242"/>
            <a:ext cx="1049609" cy="397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CD2414-E9F8-F94C-8503-DD070AE375A0}"/>
              </a:ext>
            </a:extLst>
          </p:cNvPr>
          <p:cNvSpPr txBox="1"/>
          <p:nvPr/>
        </p:nvSpPr>
        <p:spPr>
          <a:xfrm>
            <a:off x="9029268" y="2101246"/>
            <a:ext cx="2090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Might be high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influential point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4B7DF9-D049-1945-92A1-B6AF5C014418}"/>
              </a:ext>
            </a:extLst>
          </p:cNvPr>
          <p:cNvCxnSpPr>
            <a:cxnSpLocks/>
          </p:cNvCxnSpPr>
          <p:nvPr/>
        </p:nvCxnSpPr>
        <p:spPr>
          <a:xfrm flipV="1">
            <a:off x="2782326" y="3547895"/>
            <a:ext cx="859249" cy="8110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29FE5D-15E3-D34E-947B-908406DC8D5E}"/>
              </a:ext>
            </a:extLst>
          </p:cNvPr>
          <p:cNvCxnSpPr>
            <a:cxnSpLocks/>
          </p:cNvCxnSpPr>
          <p:nvPr/>
        </p:nvCxnSpPr>
        <p:spPr>
          <a:xfrm>
            <a:off x="2782326" y="4652889"/>
            <a:ext cx="1051120" cy="6355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377330-1844-464F-BDD4-2D2AE0D81101}"/>
              </a:ext>
            </a:extLst>
          </p:cNvPr>
          <p:cNvSpPr txBox="1"/>
          <p:nvPr/>
        </p:nvSpPr>
        <p:spPr>
          <a:xfrm>
            <a:off x="1345872" y="4274188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Acceptable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normality</a:t>
            </a:r>
          </a:p>
        </p:txBody>
      </p:sp>
    </p:spTree>
    <p:extLst>
      <p:ext uri="{BB962C8B-B14F-4D97-AF65-F5344CB8AC3E}">
        <p14:creationId xmlns:p14="http://schemas.microsoft.com/office/powerpoint/2010/main" val="352462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D3E68C-919F-EF4A-908D-C07AAF3015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69" t="9814" r="18775" b="38151"/>
          <a:stretch/>
        </p:blipFill>
        <p:spPr>
          <a:xfrm>
            <a:off x="2136700" y="809495"/>
            <a:ext cx="4647922" cy="343888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2A863B6-482B-D24E-8C32-FF0E9E97B875}"/>
              </a:ext>
            </a:extLst>
          </p:cNvPr>
          <p:cNvSpPr/>
          <p:nvPr/>
        </p:nvSpPr>
        <p:spPr>
          <a:xfrm>
            <a:off x="3611864" y="3701468"/>
            <a:ext cx="170916" cy="163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D49BFE-87B1-4245-9753-DB4664E2663B}"/>
              </a:ext>
            </a:extLst>
          </p:cNvPr>
          <p:cNvSpPr/>
          <p:nvPr/>
        </p:nvSpPr>
        <p:spPr>
          <a:xfrm>
            <a:off x="5070979" y="2647570"/>
            <a:ext cx="170916" cy="163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063854-1301-3A4F-9693-34C77FF870CF}"/>
              </a:ext>
            </a:extLst>
          </p:cNvPr>
          <p:cNvSpPr/>
          <p:nvPr/>
        </p:nvSpPr>
        <p:spPr>
          <a:xfrm>
            <a:off x="6528828" y="993547"/>
            <a:ext cx="170916" cy="163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6FA8C6-FD30-1247-9665-7D6DA0E8C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38" t="65380" r="18402" b="7222"/>
          <a:stretch/>
        </p:blipFill>
        <p:spPr>
          <a:xfrm>
            <a:off x="2167764" y="4335953"/>
            <a:ext cx="4616858" cy="17943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E3B44-7E65-A943-897D-E82C9670FDA4}"/>
              </a:ext>
            </a:extLst>
          </p:cNvPr>
          <p:cNvCxnSpPr>
            <a:cxnSpLocks/>
          </p:cNvCxnSpPr>
          <p:nvPr/>
        </p:nvCxnSpPr>
        <p:spPr>
          <a:xfrm flipH="1">
            <a:off x="3905957" y="3426387"/>
            <a:ext cx="3355515" cy="438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2CAC8F-39ED-4D49-9544-557108C4321F}"/>
              </a:ext>
            </a:extLst>
          </p:cNvPr>
          <p:cNvCxnSpPr>
            <a:cxnSpLocks/>
          </p:cNvCxnSpPr>
          <p:nvPr/>
        </p:nvCxnSpPr>
        <p:spPr>
          <a:xfrm flipH="1" flipV="1">
            <a:off x="5241896" y="2767981"/>
            <a:ext cx="1903971" cy="358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D9AD45-7E41-0749-8546-8EFD5BB1378E}"/>
              </a:ext>
            </a:extLst>
          </p:cNvPr>
          <p:cNvCxnSpPr>
            <a:cxnSpLocks/>
          </p:cNvCxnSpPr>
          <p:nvPr/>
        </p:nvCxnSpPr>
        <p:spPr>
          <a:xfrm flipH="1" flipV="1">
            <a:off x="6659443" y="1183849"/>
            <a:ext cx="602029" cy="1627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EC1517-F54C-4046-B766-1BB44400B9E2}"/>
              </a:ext>
            </a:extLst>
          </p:cNvPr>
          <p:cNvSpPr txBox="1"/>
          <p:nvPr/>
        </p:nvSpPr>
        <p:spPr>
          <a:xfrm>
            <a:off x="7405511" y="3059289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7162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17920"/>
            <a:ext cx="1216152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42F48-15A2-204D-800F-0CDA6990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8" y="6271260"/>
            <a:ext cx="1270000" cy="533400"/>
          </a:xfrm>
          <a:prstGeom prst="rect">
            <a:avLst/>
          </a:prstGeom>
        </p:spPr>
      </p:pic>
      <p:sp>
        <p:nvSpPr>
          <p:cNvPr id="6" name="Line 18">
            <a:extLst>
              <a:ext uri="{FF2B5EF4-FFF2-40B4-BE49-F238E27FC236}">
                <a16:creationId xmlns:a16="http://schemas.microsoft.com/office/drawing/2014/main" id="{2A84AD57-35C8-7243-A83A-FCBA029F9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85800"/>
            <a:ext cx="12192000" cy="1758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4FB8-F1B6-5740-9077-49875E947F1F}"/>
              </a:ext>
            </a:extLst>
          </p:cNvPr>
          <p:cNvSpPr txBox="1"/>
          <p:nvPr/>
        </p:nvSpPr>
        <p:spPr>
          <a:xfrm>
            <a:off x="598104" y="232350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400" b="1" dirty="0">
                <a:latin typeface="Arial" panose="020B0604020202020204" pitchFamily="34" charset="0"/>
                <a:cs typeface="Arial" panose="020B0604020202020204" pitchFamily="34" charset="0"/>
              </a:rPr>
              <a:t>Find High influential 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A65EC-8BD8-B440-BBA5-C85DCBCA720B}"/>
              </a:ext>
            </a:extLst>
          </p:cNvPr>
          <p:cNvSpPr txBox="1"/>
          <p:nvPr/>
        </p:nvSpPr>
        <p:spPr>
          <a:xfrm>
            <a:off x="10021700" y="633790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zh-Han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9517BF-E113-D043-92FB-1C1AC8782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85" t="60561" r="32269" b="13396"/>
          <a:stretch/>
        </p:blipFill>
        <p:spPr>
          <a:xfrm>
            <a:off x="1640791" y="1974078"/>
            <a:ext cx="2271465" cy="21193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FAD683-1E9D-F54E-883C-C1F1E7A341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285" t="64050" r="32503" b="10156"/>
          <a:stretch/>
        </p:blipFill>
        <p:spPr>
          <a:xfrm>
            <a:off x="4691641" y="1974078"/>
            <a:ext cx="2262695" cy="2119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3C2F6A-66B0-4F47-93E9-63AE819E486A}"/>
              </a:ext>
            </a:extLst>
          </p:cNvPr>
          <p:cNvSpPr txBox="1"/>
          <p:nvPr/>
        </p:nvSpPr>
        <p:spPr>
          <a:xfrm>
            <a:off x="2117495" y="1446157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85D001-39D4-E74B-9CAA-B02D5A16CCE8}"/>
              </a:ext>
            </a:extLst>
          </p:cNvPr>
          <p:cNvSpPr txBox="1"/>
          <p:nvPr/>
        </p:nvSpPr>
        <p:spPr>
          <a:xfrm>
            <a:off x="5053253" y="1446157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Cook’D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EEB312-F316-7240-96FA-8D95CB1102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220" t="63925" r="33204" b="10903"/>
          <a:stretch/>
        </p:blipFill>
        <p:spPr>
          <a:xfrm>
            <a:off x="7733720" y="1974078"/>
            <a:ext cx="2098373" cy="21193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B5D548-81F1-1844-8294-3F4DE4E6B890}"/>
              </a:ext>
            </a:extLst>
          </p:cNvPr>
          <p:cNvSpPr txBox="1"/>
          <p:nvPr/>
        </p:nvSpPr>
        <p:spPr>
          <a:xfrm>
            <a:off x="8434894" y="144615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Dffits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795A5-DAD1-E74E-817F-86ED52A69EBB}"/>
              </a:ext>
            </a:extLst>
          </p:cNvPr>
          <p:cNvSpPr/>
          <p:nvPr/>
        </p:nvSpPr>
        <p:spPr>
          <a:xfrm>
            <a:off x="2837204" y="3785787"/>
            <a:ext cx="991312" cy="21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C65152-4A46-4145-A56F-59486969AB51}"/>
              </a:ext>
            </a:extLst>
          </p:cNvPr>
          <p:cNvSpPr/>
          <p:nvPr/>
        </p:nvSpPr>
        <p:spPr>
          <a:xfrm>
            <a:off x="8782906" y="3785788"/>
            <a:ext cx="991312" cy="21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018DEE-02FF-394B-B1DF-C3F155F96756}"/>
              </a:ext>
            </a:extLst>
          </p:cNvPr>
          <p:cNvSpPr/>
          <p:nvPr/>
        </p:nvSpPr>
        <p:spPr>
          <a:xfrm>
            <a:off x="5857060" y="3785787"/>
            <a:ext cx="991312" cy="21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12055-5F0F-C649-8CC5-9B43D9904A7A}"/>
              </a:ext>
            </a:extLst>
          </p:cNvPr>
          <p:cNvCxnSpPr/>
          <p:nvPr/>
        </p:nvCxnSpPr>
        <p:spPr>
          <a:xfrm flipH="1" flipV="1">
            <a:off x="3370101" y="4104724"/>
            <a:ext cx="1160118" cy="828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B79901-4506-064D-888E-C6682FF5C5E5}"/>
              </a:ext>
            </a:extLst>
          </p:cNvPr>
          <p:cNvCxnSpPr>
            <a:cxnSpLocks/>
          </p:cNvCxnSpPr>
          <p:nvPr/>
        </p:nvCxnSpPr>
        <p:spPr>
          <a:xfrm flipV="1">
            <a:off x="7631289" y="4093435"/>
            <a:ext cx="1562870" cy="828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E2D66E-7F77-BA4E-B608-DAFBD26C9866}"/>
              </a:ext>
            </a:extLst>
          </p:cNvPr>
          <p:cNvCxnSpPr>
            <a:cxnSpLocks/>
          </p:cNvCxnSpPr>
          <p:nvPr/>
        </p:nvCxnSpPr>
        <p:spPr>
          <a:xfrm flipV="1">
            <a:off x="6285722" y="4093435"/>
            <a:ext cx="0" cy="828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A06103-051A-4F43-85C2-23A3F754321B}"/>
              </a:ext>
            </a:extLst>
          </p:cNvPr>
          <p:cNvSpPr txBox="1"/>
          <p:nvPr/>
        </p:nvSpPr>
        <p:spPr>
          <a:xfrm>
            <a:off x="3644242" y="5095342"/>
            <a:ext cx="554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Observation #2782 is a high influential point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Remove #2782 </a:t>
            </a:r>
          </a:p>
        </p:txBody>
      </p:sp>
    </p:spTree>
    <p:extLst>
      <p:ext uri="{BB962C8B-B14F-4D97-AF65-F5344CB8AC3E}">
        <p14:creationId xmlns:p14="http://schemas.microsoft.com/office/powerpoint/2010/main" val="393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289</Words>
  <Application>Microsoft Macintosh PowerPoint</Application>
  <PresentationFormat>Widescreen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Shuangwei Shi</dc:creator>
  <cp:lastModifiedBy>Shuangwei Shi</cp:lastModifiedBy>
  <cp:revision>32</cp:revision>
  <cp:lastPrinted>2018-05-03T19:30:09Z</cp:lastPrinted>
  <dcterms:created xsi:type="dcterms:W3CDTF">2018-05-02T19:04:16Z</dcterms:created>
  <dcterms:modified xsi:type="dcterms:W3CDTF">2018-05-20T04:08:36Z</dcterms:modified>
</cp:coreProperties>
</file>