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4" r:id="rId4"/>
    <p:sldId id="269" r:id="rId5"/>
    <p:sldId id="276" r:id="rId6"/>
    <p:sldId id="275" r:id="rId7"/>
    <p:sldId id="274" r:id="rId8"/>
    <p:sldId id="279" r:id="rId9"/>
    <p:sldId id="281" r:id="rId10"/>
    <p:sldId id="283" r:id="rId11"/>
    <p:sldId id="273" r:id="rId12"/>
    <p:sldId id="272" r:id="rId13"/>
    <p:sldId id="284" r:id="rId14"/>
    <p:sldId id="271" r:id="rId15"/>
    <p:sldId id="270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6" y="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79C9D-117D-42EE-8C8F-FAA733D7981D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B26F7-580F-47D0-996A-18C7345C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0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6997-DF92-4823-B6E4-E6C3744D2881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E1B5B-C257-4B6F-9706-BB61236316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9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E1B5B-C257-4B6F-9706-BB61236316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3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http://www.infosecurity-magazine.com/view/36612/92-of-top-500-android-apps-carry-security-or-privacy-risk/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E1B5B-C257-4B6F-9706-BB61236316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0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0137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9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0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0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0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7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32D2C7-7321-4927-BD76-D2A514F149F8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0D1466-C1B8-4B75-A52F-C21335AB9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4600" y="914401"/>
            <a:ext cx="6172200" cy="243839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AndroRisk: </a:t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sz="4000" b="1" dirty="0" smtClean="0"/>
              <a:t>Privacy Risk Assessment </a:t>
            </a:r>
            <a:br>
              <a:rPr lang="en-US" sz="4000" b="1" dirty="0" smtClean="0"/>
            </a:br>
            <a:r>
              <a:rPr lang="en-US" sz="4000" b="1" dirty="0" smtClean="0"/>
              <a:t>Tool on Android</a:t>
            </a:r>
            <a:endParaRPr lang="en-US" sz="4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Gareth Ripley &amp; Christophe Touret</a:t>
            </a:r>
          </a:p>
          <a:p>
            <a:r>
              <a:rPr lang="fr-FR" sz="2000" dirty="0" smtClean="0"/>
              <a:t>SE590 </a:t>
            </a:r>
            <a:r>
              <a:rPr lang="fr-FR" sz="2000" dirty="0" err="1" smtClean="0"/>
              <a:t>Graduate</a:t>
            </a:r>
            <a:r>
              <a:rPr lang="fr-FR" sz="2000" dirty="0" smtClean="0"/>
              <a:t> </a:t>
            </a:r>
            <a:r>
              <a:rPr lang="fr-FR" sz="2000" dirty="0" err="1" smtClean="0"/>
              <a:t>Seminar</a:t>
            </a:r>
            <a:endParaRPr lang="fr-FR" sz="2000" dirty="0" smtClean="0"/>
          </a:p>
          <a:p>
            <a:r>
              <a:rPr lang="fr-FR" sz="2000" dirty="0" smtClean="0"/>
              <a:t>Dr. </a:t>
            </a:r>
            <a:r>
              <a:rPr lang="fr-FR" sz="2000" dirty="0" err="1" smtClean="0"/>
              <a:t>Seker</a:t>
            </a:r>
            <a:endParaRPr lang="en-US" sz="2000" dirty="0" smtClean="0"/>
          </a:p>
          <a:p>
            <a:r>
              <a:rPr lang="en-US" sz="2000" dirty="0"/>
              <a:t>4</a:t>
            </a:r>
            <a:r>
              <a:rPr lang="en-US" sz="2000" dirty="0" smtClean="0"/>
              <a:t>/22/2014</a:t>
            </a:r>
          </a:p>
        </p:txBody>
      </p:sp>
    </p:spTree>
    <p:extLst>
      <p:ext uri="{BB962C8B-B14F-4D97-AF65-F5344CB8AC3E}">
        <p14:creationId xmlns:p14="http://schemas.microsoft.com/office/powerpoint/2010/main" val="37149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AndroRisk</a:t>
            </a:r>
            <a:r>
              <a:rPr lang="en-US" sz="3200" b="1" dirty="0" smtClean="0"/>
              <a:t> Privacy Risk Assessment Methodology </a:t>
            </a:r>
            <a:r>
              <a:rPr lang="en-US" sz="3200" dirty="0"/>
              <a:t>(continued)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864" y="1019933"/>
            <a:ext cx="7704667" cy="4933017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endParaRPr lang="fr-FR" sz="2000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the sensitive data are accessed,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more </a:t>
            </a:r>
            <a:r>
              <a:rPr lang="en-US" dirty="0"/>
              <a:t>the risk is likely to occur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N(T) is the number of T’s permissions’ accesses per day. 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24466" y="1045463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89720" y="1056131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Likelihood</a:t>
            </a: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04" y="3276600"/>
            <a:ext cx="689738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Issues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493301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Time/Schedule constraints</a:t>
            </a:r>
          </a:p>
          <a:p>
            <a:pPr lvl="1"/>
            <a:r>
              <a:rPr lang="en-US" dirty="0" smtClean="0"/>
              <a:t>Narrowed down scope of project</a:t>
            </a:r>
          </a:p>
          <a:p>
            <a:pPr lvl="1"/>
            <a:r>
              <a:rPr lang="en-US" dirty="0" smtClean="0"/>
              <a:t>Incomplete functionality of what was initially planned (Discussed in </a:t>
            </a:r>
            <a:r>
              <a:rPr lang="en-US" b="1" dirty="0" smtClean="0">
                <a:solidFill>
                  <a:srgbClr val="00B0F0"/>
                </a:solidFill>
              </a:rPr>
              <a:t>Future Work</a:t>
            </a:r>
            <a:r>
              <a:rPr lang="en-US" dirty="0" smtClean="0"/>
              <a:t> slide)</a:t>
            </a:r>
          </a:p>
          <a:p>
            <a:pPr lvl="1"/>
            <a:r>
              <a:rPr lang="en-US" dirty="0" smtClean="0"/>
              <a:t>Unable to trial run on development phone using as daily phone to see real-world analysis results.</a:t>
            </a:r>
          </a:p>
          <a:p>
            <a:r>
              <a:rPr lang="en-US" dirty="0" smtClean="0"/>
              <a:t> Privacy risk </a:t>
            </a:r>
            <a:r>
              <a:rPr lang="en-US" dirty="0" err="1" smtClean="0"/>
              <a:t>assement</a:t>
            </a:r>
            <a:r>
              <a:rPr lang="en-US" dirty="0" smtClean="0"/>
              <a:t> methodology </a:t>
            </a:r>
          </a:p>
          <a:p>
            <a:pPr lvl="1"/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reproduced</a:t>
            </a:r>
            <a:r>
              <a:rPr lang="fr-FR" dirty="0" smtClean="0"/>
              <a:t> </a:t>
            </a:r>
            <a:r>
              <a:rPr lang="fr-FR" dirty="0" err="1" smtClean="0"/>
              <a:t>completely</a:t>
            </a:r>
            <a:r>
              <a:rPr lang="fr-FR" dirty="0" smtClean="0"/>
              <a:t>, </a:t>
            </a:r>
            <a:r>
              <a:rPr lang="fr-FR" dirty="0" err="1" smtClean="0"/>
              <a:t>reuse</a:t>
            </a:r>
            <a:r>
              <a:rPr lang="fr-FR" dirty="0" smtClean="0"/>
              <a:t> of the concepts </a:t>
            </a:r>
            <a:r>
              <a:rPr lang="fr-FR" dirty="0" err="1" smtClean="0"/>
              <a:t>only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Defining</a:t>
            </a:r>
            <a:r>
              <a:rPr lang="fr-FR" dirty="0" smtClean="0"/>
              <a:t> the </a:t>
            </a:r>
            <a:r>
              <a:rPr lang="fr-FR" dirty="0" err="1" smtClean="0"/>
              <a:t>metrics</a:t>
            </a:r>
            <a:r>
              <a:rPr lang="fr-FR" dirty="0" smtClean="0"/>
              <a:t>, the formulas and the constants</a:t>
            </a:r>
          </a:p>
          <a:p>
            <a:pPr lvl="1"/>
            <a:r>
              <a:rPr lang="fr-FR" dirty="0" err="1" smtClean="0"/>
              <a:t>Making</a:t>
            </a:r>
            <a:r>
              <a:rPr lang="fr-FR" dirty="0" smtClean="0"/>
              <a:t> a code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scalable</a:t>
            </a:r>
            <a:r>
              <a:rPr lang="fr-FR" dirty="0" smtClean="0"/>
              <a:t>, a « </a:t>
            </a:r>
            <a:r>
              <a:rPr lang="fr-FR" dirty="0" err="1" smtClean="0"/>
              <a:t>platform</a:t>
            </a:r>
            <a:r>
              <a:rPr lang="fr-FR" dirty="0" smtClean="0"/>
              <a:t> »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1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Future Work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493301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00B0F0"/>
                </a:solidFill>
              </a:rPr>
              <a:t>optional</a:t>
            </a:r>
            <a:r>
              <a:rPr lang="en-US" dirty="0" smtClean="0"/>
              <a:t>) Expand PermissionTrigger application to trigger any/all other permissions.</a:t>
            </a:r>
          </a:p>
          <a:p>
            <a:endParaRPr lang="en-US" dirty="0" smtClean="0"/>
          </a:p>
          <a:p>
            <a:r>
              <a:rPr lang="en-US" dirty="0" smtClean="0"/>
              <a:t>Explore possibility to detect if Application is Active/Background.</a:t>
            </a:r>
          </a:p>
          <a:p>
            <a:endParaRPr lang="en-US" dirty="0" smtClean="0"/>
          </a:p>
          <a:p>
            <a:r>
              <a:rPr lang="en-US" dirty="0" smtClean="0"/>
              <a:t>Modify TaintDroid to tag secure information with Application Name to determine if secure data has been shared between applications before leaving system.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Future Work </a:t>
            </a:r>
            <a:r>
              <a:rPr lang="en-US" sz="3200" dirty="0"/>
              <a:t>(continued)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4933017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Complete the </a:t>
            </a:r>
            <a:r>
              <a:rPr lang="fr-FR" dirty="0" err="1" smtClean="0"/>
              <a:t>tool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Complete the </a:t>
            </a:r>
            <a:r>
              <a:rPr lang="fr-FR" dirty="0" err="1" smtClean="0"/>
              <a:t>HashMaps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to the tables of the </a:t>
            </a:r>
            <a:r>
              <a:rPr lang="fr-FR" dirty="0" err="1" smtClean="0"/>
              <a:t>method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questionary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empirical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for </a:t>
            </a:r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 smtClean="0"/>
              <a:t>meaning</a:t>
            </a:r>
            <a:r>
              <a:rPr lang="fr-FR" dirty="0" smtClean="0"/>
              <a:t> to the </a:t>
            </a:r>
            <a:r>
              <a:rPr lang="fr-FR" dirty="0" err="1" smtClean="0"/>
              <a:t>risks</a:t>
            </a:r>
            <a:r>
              <a:rPr lang="fr-FR" dirty="0" smtClean="0"/>
              <a:t> values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patterns </a:t>
            </a:r>
            <a:r>
              <a:rPr lang="fr-FR" dirty="0" err="1" smtClean="0"/>
              <a:t>corresponding</a:t>
            </a:r>
            <a:r>
              <a:rPr lang="fr-FR" dirty="0" smtClean="0"/>
              <a:t> to </a:t>
            </a:r>
            <a:r>
              <a:rPr lang="fr-FR" dirty="0" err="1" smtClean="0"/>
              <a:t>different</a:t>
            </a:r>
            <a:r>
              <a:rPr lang="fr-FR" dirty="0"/>
              <a:t> </a:t>
            </a:r>
            <a:r>
              <a:rPr lang="fr-FR" dirty="0" err="1" smtClean="0"/>
              <a:t>needs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/>
              <a:t>R</a:t>
            </a:r>
            <a:r>
              <a:rPr lang="fr-FR" dirty="0" err="1" smtClean="0"/>
              <a:t>eadapt</a:t>
            </a:r>
            <a:r>
              <a:rPr lang="fr-FR" dirty="0" smtClean="0"/>
              <a:t> the constant values of the formulas.</a:t>
            </a:r>
          </a:p>
          <a:p>
            <a:r>
              <a:rPr lang="fr-FR" dirty="0" err="1" smtClean="0"/>
              <a:t>Enable</a:t>
            </a:r>
            <a:r>
              <a:rPr lang="fr-FR" dirty="0" smtClean="0"/>
              <a:t> a reset </a:t>
            </a:r>
            <a:r>
              <a:rPr lang="fr-FR" dirty="0"/>
              <a:t>of the </a:t>
            </a:r>
            <a:r>
              <a:rPr lang="fr-FR" dirty="0" err="1"/>
              <a:t>period</a:t>
            </a:r>
            <a:r>
              <a:rPr lang="fr-FR" dirty="0"/>
              <a:t> of use.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91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Conclusions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371600"/>
            <a:ext cx="7704667" cy="4628216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Although not 100% complete, we feel we successfully: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xhibited the feasibility of a user approach for privacy risk assessment. </a:t>
            </a:r>
          </a:p>
          <a:p>
            <a:pPr lvl="1"/>
            <a:r>
              <a:rPr lang="fr-FR" dirty="0" smtClean="0"/>
              <a:t>Suggestion of a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in </a:t>
            </a:r>
            <a:r>
              <a:rPr lang="fr-FR" dirty="0" err="1" smtClean="0"/>
              <a:t>consideration</a:t>
            </a:r>
            <a:r>
              <a:rPr lang="fr-FR" dirty="0" smtClean="0"/>
              <a:t> diverse source of inputs</a:t>
            </a:r>
          </a:p>
          <a:p>
            <a:pPr lvl="1"/>
            <a:r>
              <a:rPr lang="en-US" dirty="0" smtClean="0"/>
              <a:t>Created a platform from which future work can be accomplished.</a:t>
            </a:r>
          </a:p>
          <a:p>
            <a:r>
              <a:rPr lang="en-US" dirty="0" smtClean="0"/>
              <a:t>All source code will be provided with our final report submission.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5661" y="304800"/>
            <a:ext cx="7704667" cy="91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4780616"/>
          </a:xfrm>
        </p:spPr>
        <p:txBody>
          <a:bodyPr>
            <a:normAutofit/>
          </a:bodyPr>
          <a:lstStyle/>
          <a:p>
            <a:r>
              <a:rPr lang="en-US" dirty="0" smtClean="0"/>
              <a:t>“TaintDroid: An Information-Flow Tracking System for Realtime Privacy Monitoring on Smartphones” by </a:t>
            </a:r>
            <a:r>
              <a:rPr lang="de-DE" dirty="0" smtClean="0"/>
              <a:t>William Enck, Peter Gilbert and Byung-Gon Chun</a:t>
            </a:r>
          </a:p>
          <a:p>
            <a:endParaRPr lang="en-US" dirty="0" smtClean="0"/>
          </a:p>
          <a:p>
            <a:r>
              <a:rPr lang="en-US" dirty="0" smtClean="0"/>
              <a:t>“Assessing </a:t>
            </a:r>
            <a:r>
              <a:rPr lang="en-US" dirty="0"/>
              <a:t>privacy risks in Android: A </a:t>
            </a:r>
            <a:r>
              <a:rPr lang="en-US" dirty="0" smtClean="0"/>
              <a:t>user-centric approach” by </a:t>
            </a:r>
            <a:r>
              <a:rPr lang="en-US" dirty="0"/>
              <a:t>Alexios Mylonas, Marianthi Theoharidou, and Dimitris Gritzalis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447800"/>
            <a:ext cx="7704667" cy="20574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QUESTIONS</a:t>
            </a:r>
            <a:r>
              <a:rPr lang="en-US" sz="6000" b="1" dirty="0" smtClean="0"/>
              <a:t>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583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Presentation Overview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524000"/>
            <a:ext cx="7704667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Project Refresher</a:t>
            </a:r>
          </a:p>
          <a:p>
            <a:r>
              <a:rPr lang="en-US" dirty="0" smtClean="0"/>
              <a:t>Work Performed</a:t>
            </a:r>
          </a:p>
          <a:p>
            <a:pPr lvl="1"/>
            <a:r>
              <a:rPr lang="en-US" dirty="0" smtClean="0"/>
              <a:t>TaintDroid TaintLogger Application</a:t>
            </a:r>
          </a:p>
          <a:p>
            <a:pPr lvl="1"/>
            <a:r>
              <a:rPr lang="en-US" dirty="0" smtClean="0"/>
              <a:t>TaintDroid PermissionTrigger Application</a:t>
            </a:r>
          </a:p>
          <a:p>
            <a:pPr lvl="1"/>
            <a:r>
              <a:rPr lang="en-US" dirty="0" smtClean="0"/>
              <a:t>AndroRisk Application</a:t>
            </a:r>
          </a:p>
          <a:p>
            <a:pPr lvl="1"/>
            <a:r>
              <a:rPr lang="en-US" dirty="0" smtClean="0"/>
              <a:t>AndroRisk Risk Assessment Methodology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2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2133" y="304800"/>
            <a:ext cx="7704667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Project Refresher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4933017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Problematic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Incomplete </a:t>
            </a:r>
            <a:r>
              <a:rPr lang="en-US" dirty="0"/>
              <a:t>tools for assessing privacy risk </a:t>
            </a:r>
            <a:r>
              <a:rPr lang="en-US" dirty="0" smtClean="0"/>
              <a:t>to an Android Phone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State of the Art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Detection tools</a:t>
            </a:r>
          </a:p>
          <a:p>
            <a:pPr lvl="1"/>
            <a:r>
              <a:rPr lang="en-US" dirty="0" smtClean="0"/>
              <a:t>Privacy risk assessment </a:t>
            </a:r>
            <a:r>
              <a:rPr lang="en-US" dirty="0"/>
              <a:t>m</a:t>
            </a:r>
            <a:r>
              <a:rPr lang="en-US" dirty="0" smtClean="0"/>
              <a:t>ethodologies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Our Contribution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Uniting risk assessment </a:t>
            </a:r>
            <a:r>
              <a:rPr lang="en-US" dirty="0" smtClean="0"/>
              <a:t>methodology </a:t>
            </a:r>
            <a:r>
              <a:rPr lang="en-US" dirty="0"/>
              <a:t>with the pre-existing sensitive data access/communication detection for assessing privacy risk to an Android </a:t>
            </a:r>
            <a:r>
              <a:rPr lang="en-US" dirty="0" smtClean="0"/>
              <a:t>Phone.</a:t>
            </a:r>
            <a:endParaRPr lang="en-US" dirty="0"/>
          </a:p>
          <a:p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TaintDroid TaintLogger Application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466" y="1045463"/>
            <a:ext cx="7704667" cy="493301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Reads TaintDroid logcat messages</a:t>
            </a:r>
          </a:p>
          <a:p>
            <a:r>
              <a:rPr lang="en-US" dirty="0" smtClean="0"/>
              <a:t>Parses out important data: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Info Sent (</a:t>
            </a:r>
            <a:r>
              <a:rPr lang="en-US" dirty="0" smtClean="0">
                <a:solidFill>
                  <a:srgbClr val="00B0F0"/>
                </a:solidFill>
              </a:rPr>
              <a:t>Location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SMS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IMEI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IP address</a:t>
            </a:r>
            <a:endParaRPr lang="en-US" dirty="0"/>
          </a:p>
          <a:p>
            <a:r>
              <a:rPr lang="en-US" dirty="0" smtClean="0"/>
              <a:t>Saves each in log file to be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read by AndroRisk application.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67" y="1485899"/>
            <a:ext cx="1874521" cy="3124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24200"/>
            <a:ext cx="1874520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TaintDroid PermissionTrigger Application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493301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Continually reads GPS Location.</a:t>
            </a:r>
          </a:p>
          <a:p>
            <a:r>
              <a:rPr lang="en-US" dirty="0" smtClean="0"/>
              <a:t>Upon selection of </a:t>
            </a:r>
            <a:r>
              <a:rPr lang="en-US" b="1" dirty="0" smtClean="0"/>
              <a:t>Send</a:t>
            </a:r>
            <a:r>
              <a:rPr lang="en-US" dirty="0" smtClean="0"/>
              <a:t> button:</a:t>
            </a:r>
          </a:p>
          <a:p>
            <a:pPr lvl="1"/>
            <a:r>
              <a:rPr lang="en-US" dirty="0" smtClean="0"/>
              <a:t>GPS Location is sent to Server (My PC) </a:t>
            </a:r>
          </a:p>
          <a:p>
            <a:pPr lvl="1"/>
            <a:r>
              <a:rPr lang="en-US" dirty="0" smtClean="0"/>
              <a:t>TaintDroid logcat message created.</a:t>
            </a:r>
          </a:p>
          <a:p>
            <a:pPr lvl="1"/>
            <a:r>
              <a:rPr lang="en-US" dirty="0" smtClean="0"/>
              <a:t>TaintDroid notification message displayed (</a:t>
            </a:r>
            <a:r>
              <a:rPr lang="en-US" dirty="0" smtClean="0">
                <a:solidFill>
                  <a:srgbClr val="00B0F0"/>
                </a:solidFill>
              </a:rPr>
              <a:t>if enabled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1583"/>
            <a:ext cx="2011680" cy="3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3381584"/>
            <a:ext cx="2011679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AndroRisk Application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3" y="1066799"/>
            <a:ext cx="7704667" cy="4933017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endParaRPr lang="en-US" sz="2000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34533" y="1219199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8229601" cy="4572000"/>
          </a:xfrm>
          <a:prstGeom prst="rect">
            <a:avLst/>
          </a:prstGeom>
          <a:noFill/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1058332" y="1142999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Use the log file for </a:t>
            </a:r>
            <a:r>
              <a:rPr lang="fr-FR" dirty="0" err="1" smtClean="0"/>
              <a:t>assessing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 for 5 </a:t>
            </a:r>
            <a:r>
              <a:rPr lang="fr-FR" dirty="0" err="1" smtClean="0"/>
              <a:t>privacy</a:t>
            </a:r>
            <a:r>
              <a:rPr lang="fr-FR" dirty="0" smtClean="0"/>
              <a:t> </a:t>
            </a:r>
            <a:r>
              <a:rPr lang="fr-FR" dirty="0" err="1" smtClean="0"/>
              <a:t>threats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AndroRisk</a:t>
            </a:r>
            <a:r>
              <a:rPr lang="en-US" sz="3200" b="1" dirty="0"/>
              <a:t> </a:t>
            </a:r>
            <a:r>
              <a:rPr lang="en-US" sz="3200" b="1" dirty="0" smtClean="0"/>
              <a:t>Application </a:t>
            </a:r>
            <a:r>
              <a:rPr lang="en-US" sz="3200" dirty="0"/>
              <a:t>(continued)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466" y="914400"/>
            <a:ext cx="7704667" cy="4933017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endParaRPr lang="en-US" sz="2000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35" y="1066799"/>
            <a:ext cx="2416726" cy="385153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1024466" y="1045463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67000"/>
            <a:ext cx="2461533" cy="3886200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176866" y="1197863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Privacy risk for each threat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 smtClean="0"/>
              <a:t>Detailed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permission </a:t>
            </a:r>
            <a:r>
              <a:rPr lang="fr-FR" dirty="0" err="1" smtClean="0"/>
              <a:t>accesses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0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AndroRisk</a:t>
            </a:r>
            <a:r>
              <a:rPr lang="en-US" sz="3200" b="1" dirty="0" smtClean="0"/>
              <a:t> Privacy Risk Assessment Methodology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864" y="1019933"/>
            <a:ext cx="7704667" cy="4933017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endParaRPr lang="en-US" sz="2000" dirty="0" smtClean="0"/>
          </a:p>
          <a:p>
            <a:pPr lvl="3"/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24466" y="1045463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82133" y="1066799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solidFill>
                  <a:schemeClr val="accent1"/>
                </a:solidFill>
              </a:rPr>
              <a:t>Risk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34639"/>
            <a:ext cx="2587272" cy="650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4" y="2296915"/>
            <a:ext cx="3892549" cy="4422228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>
            <a:off x="3223896" y="1613777"/>
            <a:ext cx="552069" cy="4645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298355" y="4087679"/>
            <a:ext cx="62653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76" y="2896951"/>
            <a:ext cx="1874520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761999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AndroRisk</a:t>
            </a:r>
            <a:r>
              <a:rPr lang="en-US" sz="3200" b="1" dirty="0" smtClean="0"/>
              <a:t> Privacy Risk Assessment Methodology </a:t>
            </a:r>
            <a:r>
              <a:rPr lang="en-US" sz="3200" dirty="0"/>
              <a:t>(continued)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864" y="1019933"/>
            <a:ext cx="7704667" cy="4933017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endParaRPr lang="en-US" sz="2000" dirty="0" smtClean="0"/>
          </a:p>
          <a:p>
            <a:pPr lvl="3"/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24466" y="1045463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982133" y="1066799"/>
            <a:ext cx="7704667" cy="493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Impact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23" y="1524000"/>
            <a:ext cx="3361477" cy="546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" b="29837"/>
          <a:stretch/>
        </p:blipFill>
        <p:spPr>
          <a:xfrm>
            <a:off x="6820321" y="3657600"/>
            <a:ext cx="2323679" cy="690708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42429"/>
              </p:ext>
            </p:extLst>
          </p:nvPr>
        </p:nvGraphicFramePr>
        <p:xfrm>
          <a:off x="533400" y="2500939"/>
          <a:ext cx="3423793" cy="3730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795"/>
                <a:gridCol w="2505998"/>
              </a:tblGrid>
              <a:tr h="2412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Identification Level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Permission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</a:tr>
              <a:tr h="1424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ACCESS_COARSE_LOCATION,ACCESS_FINE_LOCATION, ACCESS_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NETWORK_STATE,ACCESS_WIFI_STATE,BLUETOOTH_ADMIN,     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GET_TASKS,READ_CALENDAR,READ_HISTORY_BOOKMARKS,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READ_LOGS,READ_USER_DICTIONARY,RECEIVE_WAP_PUSH,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SUBSCRIBED_FEEDS_READ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</a:tr>
              <a:tr h="114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CAMERA,PROCESS_OUTGOING_CALLS,READ_CALL_LOG,READ_CO-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NTACTS,READ_EXTERNAL_STORAGE,READ_SMS,READ_SOCIAL_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STREAM,RECEIVE_MMS,RECEIVE_SMS,RECORD_AUDIO,WRITE_EXTE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RNAL_STORAGE 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</a:tr>
              <a:tr h="395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AUTHENTICATE_ACCOUNTS,GET_ACCOUNTS,USE_CREDENTIALS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</a:tr>
              <a:tr h="395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READPHONE_STATE,READ_PROFILE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Vertical Scroll 3"/>
          <p:cNvSpPr/>
          <p:nvPr/>
        </p:nvSpPr>
        <p:spPr>
          <a:xfrm>
            <a:off x="4572001" y="3352800"/>
            <a:ext cx="1849966" cy="16002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important for </a:t>
            </a:r>
            <a:r>
              <a:rPr lang="fr-FR" dirty="0" err="1" smtClean="0"/>
              <a:t>you</a:t>
            </a:r>
            <a:r>
              <a:rPr lang="fr-FR" dirty="0" smtClean="0"/>
              <a:t> ? </a:t>
            </a:r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4191000" y="3886200"/>
            <a:ext cx="228600" cy="2510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6452299" y="3886200"/>
            <a:ext cx="228600" cy="2510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2258</TotalTime>
  <Words>530</Words>
  <Application>Microsoft Office PowerPoint</Application>
  <PresentationFormat>On-screen Show (4:3)</PresentationFormat>
  <Paragraphs>136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Courier New</vt:lpstr>
      <vt:lpstr>Times New Roman</vt:lpstr>
      <vt:lpstr>Parallax</vt:lpstr>
      <vt:lpstr>AndroRisk:  Privacy Risk Assessment  Tool on Android</vt:lpstr>
      <vt:lpstr>Presentation Overview</vt:lpstr>
      <vt:lpstr>Project Refresher</vt:lpstr>
      <vt:lpstr>TaintDroid TaintLogger Application</vt:lpstr>
      <vt:lpstr>TaintDroid PermissionTrigger Application</vt:lpstr>
      <vt:lpstr>AndroRisk Application</vt:lpstr>
      <vt:lpstr>AndroRisk Application (continued)</vt:lpstr>
      <vt:lpstr>AndroRisk Privacy Risk Assessment Methodology</vt:lpstr>
      <vt:lpstr>AndroRisk Privacy Risk Assessment Methodology (continued)</vt:lpstr>
      <vt:lpstr>AndroRisk Privacy Risk Assessment Methodology (continued)</vt:lpstr>
      <vt:lpstr>Issues</vt:lpstr>
      <vt:lpstr>Future Work</vt:lpstr>
      <vt:lpstr>Future Work (continued)</vt:lpstr>
      <vt:lpstr>Conclusions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risk assessment tool on Android</dc:title>
  <dc:creator>Christophe</dc:creator>
  <cp:lastModifiedBy>christophe touret</cp:lastModifiedBy>
  <cp:revision>111</cp:revision>
  <dcterms:created xsi:type="dcterms:W3CDTF">2014-03-04T01:36:41Z</dcterms:created>
  <dcterms:modified xsi:type="dcterms:W3CDTF">2014-04-24T22:55:11Z</dcterms:modified>
</cp:coreProperties>
</file>