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5" r:id="rId11"/>
    <p:sldId id="277" r:id="rId12"/>
    <p:sldId id="266" r:id="rId13"/>
    <p:sldId id="27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vo\ECE-UTH\10th_Semetrer\ce435-Embedded_Systems\Lab5\orig-O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vo\ECE-UTH\10th_Semetrer\ce435-Embedded_Systems\Lab5\orig-O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vo\ECE-UTH\10th_Semetrer\ce435-Embedded_Systems\Lab5\orig-O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vo\ECE-UTH\10th_Semetrer\ce435-Embedded_Systems\Lab5\orig-O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vo\ECE-UTH\10th_Semetrer\ce435-Embedded_Systems\Lab5\orig-O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vo\Downloads\orig-O3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Total Execution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(Sheet1!$Q$12:$V$12,Sheet1!$W$12,Sheet1!$X$12)</c:f>
              <c:strCache>
                <c:ptCount val="8"/>
                <c:pt idx="0">
                  <c:v> -O0</c:v>
                </c:pt>
                <c:pt idx="1">
                  <c:v> -O3</c:v>
                </c:pt>
                <c:pt idx="2">
                  <c:v>loop unroll</c:v>
                </c:pt>
                <c:pt idx="3">
                  <c:v>loop interchange</c:v>
                </c:pt>
                <c:pt idx="4">
                  <c:v>algorithm opt</c:v>
                </c:pt>
                <c:pt idx="5">
                  <c:v>print variables</c:v>
                </c:pt>
                <c:pt idx="6">
                  <c:v>nosqroot</c:v>
                </c:pt>
                <c:pt idx="7">
                  <c:v>&lt;&lt;1</c:v>
                </c:pt>
              </c:strCache>
            </c:strRef>
          </c:cat>
          <c:val>
            <c:numRef>
              <c:f>Sheet1!$B$12:$I$12</c:f>
              <c:numCache>
                <c:formatCode>General</c:formatCode>
                <c:ptCount val="8"/>
                <c:pt idx="0">
                  <c:v>1.6804600000000001</c:v>
                </c:pt>
                <c:pt idx="1">
                  <c:v>8.7859999999999994E-2</c:v>
                </c:pt>
                <c:pt idx="2">
                  <c:v>8.7781999999999999E-2</c:v>
                </c:pt>
                <c:pt idx="3">
                  <c:v>7.8192499999999998E-2</c:v>
                </c:pt>
                <c:pt idx="4">
                  <c:v>5.7287999999999999E-2</c:v>
                </c:pt>
                <c:pt idx="5">
                  <c:v>4.9798000000000002E-2</c:v>
                </c:pt>
                <c:pt idx="6">
                  <c:v>1.9556E-2</c:v>
                </c:pt>
                <c:pt idx="7">
                  <c:v>1.7194000000000001E-2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385920"/>
        <c:axId val="146999552"/>
      </c:lineChart>
      <c:catAx>
        <c:axId val="14438592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46999552"/>
        <c:crosses val="autoZero"/>
        <c:auto val="1"/>
        <c:lblAlgn val="ctr"/>
        <c:lblOffset val="100"/>
        <c:noMultiLvlLbl val="0"/>
      </c:catAx>
      <c:valAx>
        <c:axId val="146999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Time(sec)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44385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1" i="0" baseline="0" dirty="0" smtClean="0">
                <a:effectLst/>
                <a:latin typeface="Times New Roman" pitchFamily="18" charset="0"/>
                <a:cs typeface="Times New Roman" pitchFamily="18" charset="0"/>
              </a:rPr>
              <a:t>Total Execution Time</a:t>
            </a:r>
          </a:p>
          <a:p>
            <a:pPr>
              <a:defRPr/>
            </a:pPr>
            <a:r>
              <a:rPr lang="en-US" sz="1400" b="1" i="0" baseline="0" dirty="0" smtClean="0">
                <a:effectLst/>
                <a:latin typeface="Times New Roman" pitchFamily="18" charset="0"/>
                <a:cs typeface="Times New Roman" pitchFamily="18" charset="0"/>
              </a:rPr>
              <a:t>(zoom in)</a:t>
            </a:r>
            <a:endParaRPr lang="en-US" sz="1400" dirty="0">
              <a:effectLst/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(Sheet1!$R$12:$V$12,Sheet1!$W$12,Sheet1!$X$12)</c:f>
              <c:strCache>
                <c:ptCount val="7"/>
                <c:pt idx="0">
                  <c:v> -O3</c:v>
                </c:pt>
                <c:pt idx="1">
                  <c:v>loop unroll</c:v>
                </c:pt>
                <c:pt idx="2">
                  <c:v>loop interchange</c:v>
                </c:pt>
                <c:pt idx="3">
                  <c:v>algorithm opt</c:v>
                </c:pt>
                <c:pt idx="4">
                  <c:v>print variables</c:v>
                </c:pt>
                <c:pt idx="5">
                  <c:v>nosqroot</c:v>
                </c:pt>
                <c:pt idx="6">
                  <c:v>&lt;&lt;1</c:v>
                </c:pt>
              </c:strCache>
            </c:strRef>
          </c:cat>
          <c:val>
            <c:numRef>
              <c:f>(Sheet1!$C$12:$G$12,Sheet1!$H$12,Sheet1!$I$12)</c:f>
              <c:numCache>
                <c:formatCode>General</c:formatCode>
                <c:ptCount val="7"/>
                <c:pt idx="0">
                  <c:v>8.7859999999999994E-2</c:v>
                </c:pt>
                <c:pt idx="1">
                  <c:v>8.7781999999999999E-2</c:v>
                </c:pt>
                <c:pt idx="2">
                  <c:v>7.8192499999999998E-2</c:v>
                </c:pt>
                <c:pt idx="3">
                  <c:v>5.7287999999999999E-2</c:v>
                </c:pt>
                <c:pt idx="4">
                  <c:v>4.9798000000000002E-2</c:v>
                </c:pt>
                <c:pt idx="5">
                  <c:v>1.9556E-2</c:v>
                </c:pt>
                <c:pt idx="6">
                  <c:v>1.7194000000000001E-2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283584"/>
        <c:axId val="151285120"/>
      </c:lineChart>
      <c:catAx>
        <c:axId val="15128358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51285120"/>
        <c:crosses val="autoZero"/>
        <c:auto val="1"/>
        <c:lblAlgn val="ctr"/>
        <c:lblOffset val="100"/>
        <c:noMultiLvlLbl val="0"/>
      </c:catAx>
      <c:valAx>
        <c:axId val="151285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r>
                  <a:rPr lang="en-US" baseline="0" dirty="0" smtClean="0">
                    <a:latin typeface="Times New Roman" pitchFamily="18" charset="0"/>
                    <a:cs typeface="Times New Roman" pitchFamily="18" charset="0"/>
                  </a:rPr>
                  <a:t> (sec)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51283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1" i="0" baseline="0" dirty="0">
                <a:effectLst/>
                <a:latin typeface="Times New Roman" pitchFamily="18" charset="0"/>
                <a:cs typeface="Times New Roman" pitchFamily="18" charset="0"/>
              </a:rPr>
              <a:t>Execution Time Reduction from Previous Optimization (%)</a:t>
            </a:r>
            <a:endParaRPr lang="en-US" sz="1400" dirty="0">
              <a:effectLst/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Sheet1!$R$12:$X$12</c:f>
              <c:strCache>
                <c:ptCount val="7"/>
                <c:pt idx="0">
                  <c:v> -O3</c:v>
                </c:pt>
                <c:pt idx="1">
                  <c:v>loop unroll</c:v>
                </c:pt>
                <c:pt idx="2">
                  <c:v>loop interchange</c:v>
                </c:pt>
                <c:pt idx="3">
                  <c:v>algorithm opt</c:v>
                </c:pt>
                <c:pt idx="4">
                  <c:v>print variables</c:v>
                </c:pt>
                <c:pt idx="5">
                  <c:v>nosqroot</c:v>
                </c:pt>
                <c:pt idx="6">
                  <c:v>&lt;&lt;1</c:v>
                </c:pt>
              </c:strCache>
            </c:strRef>
          </c:cat>
          <c:val>
            <c:numRef>
              <c:f>Sheet1!$C$16:$I$16</c:f>
              <c:numCache>
                <c:formatCode>General</c:formatCode>
                <c:ptCount val="7"/>
                <c:pt idx="0">
                  <c:v>94.771669661878306</c:v>
                </c:pt>
                <c:pt idx="1">
                  <c:v>8.8777600728429107E-2</c:v>
                </c:pt>
                <c:pt idx="2">
                  <c:v>10.924221366567178</c:v>
                </c:pt>
                <c:pt idx="3">
                  <c:v>26.734661252677682</c:v>
                </c:pt>
                <c:pt idx="4">
                  <c:v>13.074291300097752</c:v>
                </c:pt>
                <c:pt idx="5">
                  <c:v>60.729346560102812</c:v>
                </c:pt>
                <c:pt idx="6">
                  <c:v>12.078134587850275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611968"/>
        <c:axId val="124621952"/>
      </c:barChart>
      <c:catAx>
        <c:axId val="124611968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24621952"/>
        <c:crosses val="autoZero"/>
        <c:auto val="1"/>
        <c:lblAlgn val="ctr"/>
        <c:lblOffset val="100"/>
        <c:noMultiLvlLbl val="0"/>
      </c:catAx>
      <c:valAx>
        <c:axId val="1246219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24611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Standard Deviation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std. Deviation</c:v>
                </c:pt>
              </c:strCache>
            </c:strRef>
          </c:tx>
          <c:marker>
            <c:symbol val="none"/>
          </c:marker>
          <c:cat>
            <c:strRef>
              <c:f>Sheet1!$Q$12:$X$12</c:f>
              <c:strCache>
                <c:ptCount val="8"/>
                <c:pt idx="0">
                  <c:v> -O0</c:v>
                </c:pt>
                <c:pt idx="1">
                  <c:v> -O3</c:v>
                </c:pt>
                <c:pt idx="2">
                  <c:v>loop unroll</c:v>
                </c:pt>
                <c:pt idx="3">
                  <c:v>loop interchange</c:v>
                </c:pt>
                <c:pt idx="4">
                  <c:v>algorithm opt</c:v>
                </c:pt>
                <c:pt idx="5">
                  <c:v>print variables</c:v>
                </c:pt>
                <c:pt idx="6">
                  <c:v>nosqroot</c:v>
                </c:pt>
                <c:pt idx="7">
                  <c:v>&lt;&lt;1</c:v>
                </c:pt>
              </c:strCache>
            </c:strRef>
          </c:cat>
          <c:val>
            <c:numRef>
              <c:f>(Sheet1!$B$13:$G$13,Sheet1!$H$13,Sheet1!$I$13)</c:f>
              <c:numCache>
                <c:formatCode>General</c:formatCode>
                <c:ptCount val="8"/>
                <c:pt idx="0">
                  <c:v>4.4114074216739857E-3</c:v>
                </c:pt>
                <c:pt idx="1">
                  <c:v>1.1009541316512156E-5</c:v>
                </c:pt>
                <c:pt idx="2">
                  <c:v>8.2097503007075845E-6</c:v>
                </c:pt>
                <c:pt idx="3">
                  <c:v>2.4413111231491816E-6</c:v>
                </c:pt>
                <c:pt idx="4">
                  <c:v>1.4142135623745093E-6</c:v>
                </c:pt>
                <c:pt idx="5">
                  <c:v>4.0012498047477613E-6</c:v>
                </c:pt>
                <c:pt idx="6">
                  <c:v>2.2383029285603642E-6</c:v>
                </c:pt>
                <c:pt idx="7">
                  <c:v>2.1908902300215887E-6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647680"/>
        <c:axId val="135185920"/>
      </c:lineChart>
      <c:catAx>
        <c:axId val="12464768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35185920"/>
        <c:crosses val="autoZero"/>
        <c:auto val="1"/>
        <c:lblAlgn val="ctr"/>
        <c:lblOffset val="100"/>
        <c:noMultiLvlLbl val="0"/>
      </c:catAx>
      <c:valAx>
        <c:axId val="13518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24647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1" i="0" baseline="0" dirty="0">
                <a:effectLst/>
                <a:latin typeface="Times New Roman" pitchFamily="18" charset="0"/>
                <a:cs typeface="Times New Roman" pitchFamily="18" charset="0"/>
              </a:rPr>
              <a:t>Standard Deviation</a:t>
            </a:r>
            <a:endParaRPr lang="en-US" sz="1400" dirty="0">
              <a:effectLst/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std. Deviation</c:v>
                </c:pt>
              </c:strCache>
            </c:strRef>
          </c:tx>
          <c:marker>
            <c:symbol val="none"/>
          </c:marker>
          <c:cat>
            <c:strRef>
              <c:f>(Sheet1!$R$12:$V$12,Sheet1!$W$12,Sheet1!$X$12)</c:f>
              <c:strCache>
                <c:ptCount val="7"/>
                <c:pt idx="0">
                  <c:v> -O3</c:v>
                </c:pt>
                <c:pt idx="1">
                  <c:v>loop unroll</c:v>
                </c:pt>
                <c:pt idx="2">
                  <c:v>loop interchange</c:v>
                </c:pt>
                <c:pt idx="3">
                  <c:v>algorithm opt</c:v>
                </c:pt>
                <c:pt idx="4">
                  <c:v>print variables</c:v>
                </c:pt>
                <c:pt idx="5">
                  <c:v>nosqroot</c:v>
                </c:pt>
                <c:pt idx="6">
                  <c:v>&lt;&lt;1</c:v>
                </c:pt>
              </c:strCache>
            </c:strRef>
          </c:cat>
          <c:val>
            <c:numRef>
              <c:f>(Sheet1!$C$13:$G$13,Sheet1!$H$13,Sheet1!$I$13)</c:f>
              <c:numCache>
                <c:formatCode>General</c:formatCode>
                <c:ptCount val="7"/>
                <c:pt idx="0">
                  <c:v>1.1009541316512156E-5</c:v>
                </c:pt>
                <c:pt idx="1">
                  <c:v>8.2097503007075845E-6</c:v>
                </c:pt>
                <c:pt idx="2">
                  <c:v>2.4413111231491816E-6</c:v>
                </c:pt>
                <c:pt idx="3">
                  <c:v>1.4142135623745093E-6</c:v>
                </c:pt>
                <c:pt idx="4">
                  <c:v>4.0012498047477613E-6</c:v>
                </c:pt>
                <c:pt idx="5">
                  <c:v>2.2383029285603642E-6</c:v>
                </c:pt>
                <c:pt idx="6">
                  <c:v>2.1908902300215887E-6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719872"/>
        <c:axId val="144724736"/>
      </c:lineChart>
      <c:catAx>
        <c:axId val="14471987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44724736"/>
        <c:crosses val="autoZero"/>
        <c:auto val="1"/>
        <c:lblAlgn val="ctr"/>
        <c:lblOffset val="100"/>
        <c:noMultiLvlLbl val="0"/>
      </c:catAx>
      <c:valAx>
        <c:axId val="144724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44719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Total Execution Time</a:t>
            </a:r>
          </a:p>
          <a:p>
            <a:pPr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Hardware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809470691163604"/>
          <c:y val="0.20643861734264349"/>
          <c:w val="0.76857195975503068"/>
          <c:h val="0.52277200019808845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'[orig-O3.ods]Sheet1'!$M$1:$R$1</c:f>
              <c:strCache>
                <c:ptCount val="6"/>
                <c:pt idx="0">
                  <c:v>simple</c:v>
                </c:pt>
                <c:pt idx="1">
                  <c:v>memcpy</c:v>
                </c:pt>
                <c:pt idx="2">
                  <c:v>8loops</c:v>
                </c:pt>
                <c:pt idx="3">
                  <c:v>32loops</c:v>
                </c:pt>
                <c:pt idx="4">
                  <c:v>8p-64loops-manhattan</c:v>
                </c:pt>
                <c:pt idx="5">
                  <c:v>7.3p_8loops-manhattan</c:v>
                </c:pt>
              </c:strCache>
            </c:strRef>
          </c:cat>
          <c:val>
            <c:numRef>
              <c:f>'[orig-O3.ods]Sheet1'!$M$12:$R$12</c:f>
              <c:numCache>
                <c:formatCode>General</c:formatCode>
                <c:ptCount val="6"/>
                <c:pt idx="0">
                  <c:v>0.25129299999999999</c:v>
                </c:pt>
                <c:pt idx="1">
                  <c:v>0.25131300000000001</c:v>
                </c:pt>
                <c:pt idx="2">
                  <c:v>3.1752000000000002E-2</c:v>
                </c:pt>
                <c:pt idx="3">
                  <c:v>3.2127000000000003E-2</c:v>
                </c:pt>
                <c:pt idx="4">
                  <c:v>2.5942E-2</c:v>
                </c:pt>
                <c:pt idx="5">
                  <c:v>1.7305999999999998E-2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472960"/>
        <c:axId val="36258176"/>
      </c:lineChart>
      <c:valAx>
        <c:axId val="36258176"/>
        <c:scaling>
          <c:orientation val="minMax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Time (sec)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46472960"/>
        <c:crosses val="autoZero"/>
        <c:crossBetween val="between"/>
      </c:valAx>
      <c:catAx>
        <c:axId val="146472960"/>
        <c:scaling>
          <c:orientation val="minMax"/>
        </c:scaling>
        <c:delete val="0"/>
        <c:axPos val="b"/>
        <c:minorGridlines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3625817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D449E-CE0B-40F5-A74C-71898E59B0B2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64F8B-F5A5-4CBD-BFBF-4559DC49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4F8B-F5A5-4CBD-BFBF-4559DC49ED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CB2-232E-4FDD-BD45-1305331EA697}" type="datetime1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CC2D-1113-4990-A6EF-DB4829C83B11}" type="datetime1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C03D-D550-4939-ADCE-133AA4E71944}" type="datetime1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5E56-2259-4D1F-9B63-C6B345C3BE82}" type="datetime1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4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BBD-4B68-4754-92A7-8C1B46821027}" type="datetime1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477-1BBD-46A1-8E8B-CBA7E4BD5C61}" type="datetime1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3188-5379-42E9-8FA9-228F2D20796A}" type="datetime1">
              <a:rPr lang="en-US" smtClean="0"/>
              <a:t>24-Jun-19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40E-F220-41F3-BEF0-987C27F43022}" type="datetime1">
              <a:rPr lang="en-US" smtClean="0"/>
              <a:t>24-Jun-19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455-4ECF-479A-9344-C570A58A7AE7}" type="datetime1">
              <a:rPr lang="en-US" smtClean="0"/>
              <a:t>24-Jun-19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DB5D-46A0-4541-A10D-37AF979E09C1}" type="datetime1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6030-04B7-4A58-B25B-F89A7487772C}" type="datetime1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DD99-DFBC-4659-B45F-A8D814297B0D}" type="datetime1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B85E-D945-4069-BEE4-C15E9112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1755775"/>
          </a:xfrm>
        </p:spPr>
        <p:txBody>
          <a:bodyPr>
            <a:noAutofit/>
          </a:bodyPr>
          <a:lstStyle/>
          <a:p>
            <a:r>
              <a:rPr lang="en-US" sz="3200" i="1" spc="300" dirty="0" smtClean="0">
                <a:latin typeface="Times New Roman" pitchFamily="18" charset="0"/>
                <a:cs typeface="Times New Roman" pitchFamily="18" charset="0"/>
              </a:rPr>
              <a:t>SOBEL FILTER IMPLEMENTATION AND OPTIMIZATION: </a:t>
            </a:r>
            <a:br>
              <a:rPr lang="en-US" sz="3200" i="1" spc="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spc="300" dirty="0" smtClean="0">
                <a:latin typeface="Times New Roman" pitchFamily="18" charset="0"/>
                <a:cs typeface="Times New Roman" pitchFamily="18" charset="0"/>
              </a:rPr>
              <a:t>A COMPARATIVE SOFTWARE AND HARDWARE APPROACH</a:t>
            </a:r>
            <a:endParaRPr lang="en-US" sz="3200" i="1" spc="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4515612" cy="1371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Professor: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Bellas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Nikos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Students: Vasileiou Christos, PID: 1983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Voulgaris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Dimitris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PID: 2052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627888" y="304800"/>
            <a:ext cx="8077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Department of Electrical and Computer Engineering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University of Thessaly, Greece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342388" y="5562600"/>
            <a:ext cx="4648200" cy="99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CE435: Embedded Systems Course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Spring 2019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D23701-D5E8-44D9-AF34-E60DB6609B92}"/>
              </a:ext>
            </a:extLst>
          </p:cNvPr>
          <p:cNvSpPr txBox="1"/>
          <p:nvPr/>
        </p:nvSpPr>
        <p:spPr>
          <a:xfrm>
            <a:off x="2764631" y="1099309"/>
            <a:ext cx="2743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segments of initial image.</a:t>
            </a:r>
          </a:p>
          <a:p>
            <a:pPr marL="342900" indent="-342900">
              <a:buFont typeface="+mj-lt"/>
              <a:buAutoNum type="arabi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is loaded in FPGA’s memory (BRAMs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is responsible for feeding the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filter.</a:t>
            </a:r>
          </a:p>
          <a:p>
            <a:pPr marL="342900" indent="-342900">
              <a:buFont typeface="+mj-lt"/>
              <a:buAutoNum type="arabicPeriod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130*1024 bytes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AB391F-4608-46D8-B076-7F23D92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4A1E-E113-437B-A617-F07B725FFD7B}" type="slidenum">
              <a:rPr lang="el-GR" smtClean="0"/>
              <a:t>10</a:t>
            </a:fld>
            <a:endParaRPr lang="el-G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F82194-2A58-4D15-931E-02FFFC63D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67438"/>
            <a:ext cx="2194937" cy="2546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92D83F0-9A11-4C00-B14F-E455495F2A25}"/>
              </a:ext>
            </a:extLst>
          </p:cNvPr>
          <p:cNvSpPr txBox="1"/>
          <p:nvPr/>
        </p:nvSpPr>
        <p:spPr>
          <a:xfrm>
            <a:off x="1095697" y="1822269"/>
            <a:ext cx="90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9612818C-3895-453A-BF76-979770628639}"/>
              </a:ext>
            </a:extLst>
          </p:cNvPr>
          <p:cNvCxnSpPr/>
          <p:nvPr/>
        </p:nvCxnSpPr>
        <p:spPr>
          <a:xfrm>
            <a:off x="3357562" y="3730798"/>
            <a:ext cx="15573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F6649BF-36DC-427E-B923-D32284A6BB5C}"/>
              </a:ext>
            </a:extLst>
          </p:cNvPr>
          <p:cNvGrpSpPr/>
          <p:nvPr/>
        </p:nvGrpSpPr>
        <p:grpSpPr>
          <a:xfrm>
            <a:off x="5772150" y="734019"/>
            <a:ext cx="2906358" cy="1352550"/>
            <a:chOff x="7696200" y="349805"/>
            <a:chExt cx="3875144" cy="13525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8940087-D463-49B1-85D8-E038C811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0C52E15-386B-4914-85FA-47217DD1B4BF}"/>
                </a:ext>
              </a:extLst>
            </p:cNvPr>
            <p:cNvSpPr txBox="1"/>
            <p:nvPr/>
          </p:nvSpPr>
          <p:spPr>
            <a:xfrm>
              <a:off x="10725150" y="734019"/>
              <a:ext cx="846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C181F1B-0761-478E-B401-B284368C117A}"/>
              </a:ext>
            </a:extLst>
          </p:cNvPr>
          <p:cNvGrpSpPr/>
          <p:nvPr/>
        </p:nvGrpSpPr>
        <p:grpSpPr>
          <a:xfrm>
            <a:off x="5772150" y="2271235"/>
            <a:ext cx="2906358" cy="1352550"/>
            <a:chOff x="7696200" y="349805"/>
            <a:chExt cx="3875144" cy="13525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5C595F01-1854-4961-B062-D6659FF6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D9AB373-08D8-4A11-A958-F842FD0C346F}"/>
                </a:ext>
              </a:extLst>
            </p:cNvPr>
            <p:cNvSpPr txBox="1"/>
            <p:nvPr/>
          </p:nvSpPr>
          <p:spPr>
            <a:xfrm>
              <a:off x="10725150" y="734019"/>
              <a:ext cx="846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9EB980D-0376-48AC-B7B3-43603CA3A1C6}"/>
              </a:ext>
            </a:extLst>
          </p:cNvPr>
          <p:cNvGrpSpPr/>
          <p:nvPr/>
        </p:nvGrpSpPr>
        <p:grpSpPr>
          <a:xfrm>
            <a:off x="5772150" y="4629705"/>
            <a:ext cx="2906358" cy="1352550"/>
            <a:chOff x="7696200" y="349805"/>
            <a:chExt cx="3875144" cy="13525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7C0BE44-C3D0-45A4-9E83-88A897D5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F8F374C-446A-4B66-9F2F-1195255918A9}"/>
                </a:ext>
              </a:extLst>
            </p:cNvPr>
            <p:cNvSpPr txBox="1"/>
            <p:nvPr/>
          </p:nvSpPr>
          <p:spPr>
            <a:xfrm>
              <a:off x="10725150" y="734019"/>
              <a:ext cx="846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IBlock7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68B5F23-FE10-4BBF-92FD-1601306EA376}"/>
              </a:ext>
            </a:extLst>
          </p:cNvPr>
          <p:cNvSpPr txBox="1"/>
          <p:nvPr/>
        </p:nvSpPr>
        <p:spPr>
          <a:xfrm rot="5400000">
            <a:off x="6637891" y="3840999"/>
            <a:ext cx="4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25" name="Date Placeholder 5"/>
          <p:cNvSpPr txBox="1">
            <a:spLocks/>
          </p:cNvSpPr>
          <p:nvPr/>
        </p:nvSpPr>
        <p:spPr>
          <a:xfrm>
            <a:off x="7467600" y="18288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72745" y="228600"/>
            <a:ext cx="4928472" cy="8896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The Algorithm (2)</a:t>
            </a:r>
            <a:endParaRPr lang="en-US" sz="3600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9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9612818C-3895-453A-BF76-979770628639}"/>
              </a:ext>
            </a:extLst>
          </p:cNvPr>
          <p:cNvCxnSpPr/>
          <p:nvPr/>
        </p:nvCxnSpPr>
        <p:spPr>
          <a:xfrm>
            <a:off x="3357562" y="3818877"/>
            <a:ext cx="15573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F6649BF-36DC-427E-B923-D32284A6BB5C}"/>
              </a:ext>
            </a:extLst>
          </p:cNvPr>
          <p:cNvGrpSpPr/>
          <p:nvPr/>
        </p:nvGrpSpPr>
        <p:grpSpPr>
          <a:xfrm>
            <a:off x="5772150" y="349805"/>
            <a:ext cx="2906358" cy="1352550"/>
            <a:chOff x="7696200" y="349805"/>
            <a:chExt cx="3875144" cy="13525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8940087-D463-49B1-85D8-E038C811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0C52E15-386B-4914-85FA-47217DD1B4BF}"/>
                </a:ext>
              </a:extLst>
            </p:cNvPr>
            <p:cNvSpPr txBox="1"/>
            <p:nvPr/>
          </p:nvSpPr>
          <p:spPr>
            <a:xfrm>
              <a:off x="10725150" y="734019"/>
              <a:ext cx="846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C181F1B-0761-478E-B401-B284368C117A}"/>
              </a:ext>
            </a:extLst>
          </p:cNvPr>
          <p:cNvGrpSpPr/>
          <p:nvPr/>
        </p:nvGrpSpPr>
        <p:grpSpPr>
          <a:xfrm>
            <a:off x="5772150" y="1887021"/>
            <a:ext cx="2906358" cy="1352550"/>
            <a:chOff x="7696200" y="349805"/>
            <a:chExt cx="3875144" cy="13525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5C595F01-1854-4961-B062-D6659FF6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D9AB373-08D8-4A11-A958-F842FD0C346F}"/>
                </a:ext>
              </a:extLst>
            </p:cNvPr>
            <p:cNvSpPr txBox="1"/>
            <p:nvPr/>
          </p:nvSpPr>
          <p:spPr>
            <a:xfrm>
              <a:off x="10725150" y="734019"/>
              <a:ext cx="846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9EB980D-0376-48AC-B7B3-43603CA3A1C6}"/>
              </a:ext>
            </a:extLst>
          </p:cNvPr>
          <p:cNvGrpSpPr/>
          <p:nvPr/>
        </p:nvGrpSpPr>
        <p:grpSpPr>
          <a:xfrm>
            <a:off x="5772150" y="4629705"/>
            <a:ext cx="2906358" cy="1352550"/>
            <a:chOff x="7696200" y="349805"/>
            <a:chExt cx="3875144" cy="13525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7C0BE44-C3D0-45A4-9E83-88A897D5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F8F374C-446A-4B66-9F2F-1195255918A9}"/>
                </a:ext>
              </a:extLst>
            </p:cNvPr>
            <p:cNvSpPr txBox="1"/>
            <p:nvPr/>
          </p:nvSpPr>
          <p:spPr>
            <a:xfrm>
              <a:off x="10725150" y="734019"/>
              <a:ext cx="846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IBlock7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68B5F23-FE10-4BBF-92FD-1601306EA376}"/>
              </a:ext>
            </a:extLst>
          </p:cNvPr>
          <p:cNvSpPr txBox="1"/>
          <p:nvPr/>
        </p:nvSpPr>
        <p:spPr>
          <a:xfrm rot="5400000">
            <a:off x="6637891" y="3840999"/>
            <a:ext cx="4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DE9AE3D-B93A-4394-B46E-58B6B32E1A4B}"/>
              </a:ext>
            </a:extLst>
          </p:cNvPr>
          <p:cNvGrpSpPr/>
          <p:nvPr/>
        </p:nvGrpSpPr>
        <p:grpSpPr>
          <a:xfrm>
            <a:off x="3079935" y="1434110"/>
            <a:ext cx="2012410" cy="4916356"/>
            <a:chOff x="5248275" y="1338859"/>
            <a:chExt cx="2076450" cy="49163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23701-D5E8-44D9-AF34-E60DB6609B92}"/>
                </a:ext>
              </a:extLst>
            </p:cNvPr>
            <p:cNvSpPr txBox="1"/>
            <p:nvPr/>
          </p:nvSpPr>
          <p:spPr>
            <a:xfrm>
              <a:off x="5248275" y="1338859"/>
              <a:ext cx="20764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Blocks are segments of initial image.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Each block is loaded in FPGA’s memory (BRAMs).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7D12073-C7A5-4236-94C5-5CF20AC4B6DC}"/>
                </a:ext>
              </a:extLst>
            </p:cNvPr>
            <p:cNvSpPr txBox="1"/>
            <p:nvPr/>
          </p:nvSpPr>
          <p:spPr>
            <a:xfrm>
              <a:off x="5248275" y="3946891"/>
              <a:ext cx="20764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Each block is responsible for feeding the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sobel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filter.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Size is 130*1024 bytes.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F7DE37B2-E410-4B01-923F-8AC4B1C06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5676"/>
            <a:ext cx="2057399" cy="27431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009E5A2-3EC4-452F-B026-CD61EB4F8B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0134"/>
          <a:stretch/>
        </p:blipFill>
        <p:spPr>
          <a:xfrm>
            <a:off x="5446803" y="394544"/>
            <a:ext cx="2475551" cy="9858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E813535-809A-4E8C-AC12-02BE9BF442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2" b="43295"/>
          <a:stretch/>
        </p:blipFill>
        <p:spPr>
          <a:xfrm>
            <a:off x="5446802" y="1964586"/>
            <a:ext cx="2475551" cy="11183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252EC49-8569-4B01-B31A-CC586C09E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11" b="-1153"/>
          <a:stretch/>
        </p:blipFill>
        <p:spPr>
          <a:xfrm>
            <a:off x="5446801" y="4934730"/>
            <a:ext cx="2475551" cy="9882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92D83F0-9A11-4C00-B14F-E455495F2A25}"/>
              </a:ext>
            </a:extLst>
          </p:cNvPr>
          <p:cNvSpPr txBox="1"/>
          <p:nvPr/>
        </p:nvSpPr>
        <p:spPr>
          <a:xfrm>
            <a:off x="1095696" y="1964586"/>
            <a:ext cx="90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34" name="Date Placeholder 5"/>
          <p:cNvSpPr txBox="1">
            <a:spLocks/>
          </p:cNvSpPr>
          <p:nvPr/>
        </p:nvSpPr>
        <p:spPr>
          <a:xfrm>
            <a:off x="7467600" y="18288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xmlns="" id="{93AB391F-4608-46D8-B076-7F23D92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41E4A1E-E113-437B-A617-F07B725FFD7B}" type="slidenum">
              <a:rPr lang="el-GR" smtClean="0"/>
              <a:t>11</a:t>
            </a:fld>
            <a:endParaRPr lang="el-GR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72745" y="228600"/>
            <a:ext cx="4928472" cy="8896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The Algorithm (2)</a:t>
            </a:r>
            <a:endParaRPr lang="en-US" sz="3600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AB391F-4608-46D8-B076-7F23D92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4A1E-E113-437B-A617-F07B725FFD7B}" type="slidenum">
              <a:rPr lang="el-GR" smtClean="0"/>
              <a:t>12</a:t>
            </a:fld>
            <a:endParaRPr lang="el-G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9612818C-3895-453A-BF76-979770628639}"/>
              </a:ext>
            </a:extLst>
          </p:cNvPr>
          <p:cNvCxnSpPr/>
          <p:nvPr/>
        </p:nvCxnSpPr>
        <p:spPr>
          <a:xfrm>
            <a:off x="3357562" y="3428999"/>
            <a:ext cx="15573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F6649BF-36DC-427E-B923-D32284A6BB5C}"/>
              </a:ext>
            </a:extLst>
          </p:cNvPr>
          <p:cNvGrpSpPr/>
          <p:nvPr/>
        </p:nvGrpSpPr>
        <p:grpSpPr>
          <a:xfrm>
            <a:off x="417778" y="1463126"/>
            <a:ext cx="2815535" cy="1352550"/>
            <a:chOff x="7696200" y="349805"/>
            <a:chExt cx="3875144" cy="13525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8940087-D463-49B1-85D8-E038C811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0C52E15-386B-4914-85FA-47217DD1B4BF}"/>
                </a:ext>
              </a:extLst>
            </p:cNvPr>
            <p:cNvSpPr txBox="1"/>
            <p:nvPr/>
          </p:nvSpPr>
          <p:spPr>
            <a:xfrm>
              <a:off x="10675994" y="734019"/>
              <a:ext cx="895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C181F1B-0761-478E-B401-B284368C117A}"/>
              </a:ext>
            </a:extLst>
          </p:cNvPr>
          <p:cNvGrpSpPr/>
          <p:nvPr/>
        </p:nvGrpSpPr>
        <p:grpSpPr>
          <a:xfrm>
            <a:off x="372820" y="2993176"/>
            <a:ext cx="2906358" cy="1352550"/>
            <a:chOff x="7696200" y="349805"/>
            <a:chExt cx="3875144" cy="13525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5C595F01-1854-4961-B062-D6659FF6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D9AB373-08D8-4A11-A958-F842FD0C346F}"/>
                </a:ext>
              </a:extLst>
            </p:cNvPr>
            <p:cNvSpPr txBox="1"/>
            <p:nvPr/>
          </p:nvSpPr>
          <p:spPr>
            <a:xfrm>
              <a:off x="10675994" y="734019"/>
              <a:ext cx="895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9EB980D-0376-48AC-B7B3-43603CA3A1C6}"/>
              </a:ext>
            </a:extLst>
          </p:cNvPr>
          <p:cNvGrpSpPr/>
          <p:nvPr/>
        </p:nvGrpSpPr>
        <p:grpSpPr>
          <a:xfrm>
            <a:off x="435965" y="5076065"/>
            <a:ext cx="2843213" cy="1352550"/>
            <a:chOff x="7696200" y="349805"/>
            <a:chExt cx="3790950" cy="13525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7C0BE44-C3D0-45A4-9E83-88A897D5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F8F374C-446A-4B66-9F2F-1195255918A9}"/>
                </a:ext>
              </a:extLst>
            </p:cNvPr>
            <p:cNvSpPr txBox="1"/>
            <p:nvPr/>
          </p:nvSpPr>
          <p:spPr>
            <a:xfrm>
              <a:off x="10591800" y="734019"/>
              <a:ext cx="895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IBlock7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68B5F23-FE10-4BBF-92FD-1601306EA376}"/>
              </a:ext>
            </a:extLst>
          </p:cNvPr>
          <p:cNvSpPr txBox="1"/>
          <p:nvPr/>
        </p:nvSpPr>
        <p:spPr>
          <a:xfrm rot="5400000">
            <a:off x="1238561" y="4538895"/>
            <a:ext cx="4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D23701-D5E8-44D9-AF34-E60DB6609B92}"/>
              </a:ext>
            </a:extLst>
          </p:cNvPr>
          <p:cNvSpPr txBox="1"/>
          <p:nvPr/>
        </p:nvSpPr>
        <p:spPr>
          <a:xfrm>
            <a:off x="3166636" y="1211802"/>
            <a:ext cx="2252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processes each input block to extract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 by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7ED43A4-EF91-4906-9F29-0ED4659572CC}"/>
              </a:ext>
            </a:extLst>
          </p:cNvPr>
          <p:cNvGrpSpPr/>
          <p:nvPr/>
        </p:nvGrpSpPr>
        <p:grpSpPr>
          <a:xfrm>
            <a:off x="5867400" y="1305352"/>
            <a:ext cx="2906358" cy="1352550"/>
            <a:chOff x="7696200" y="349805"/>
            <a:chExt cx="3875144" cy="1352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CE88DAA7-6920-44B1-8A22-A3DD386B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D032A80-AF7C-4594-A5ED-C625D604B6C1}"/>
                </a:ext>
              </a:extLst>
            </p:cNvPr>
            <p:cNvSpPr txBox="1"/>
            <p:nvPr/>
          </p:nvSpPr>
          <p:spPr>
            <a:xfrm>
              <a:off x="10656944" y="73401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OBlock0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5AEB29E9-6360-457F-9421-DD09D537B0A7}"/>
              </a:ext>
            </a:extLst>
          </p:cNvPr>
          <p:cNvGrpSpPr/>
          <p:nvPr/>
        </p:nvGrpSpPr>
        <p:grpSpPr>
          <a:xfrm>
            <a:off x="5867400" y="2842568"/>
            <a:ext cx="2957513" cy="1352550"/>
            <a:chOff x="7696200" y="349805"/>
            <a:chExt cx="3943350" cy="135255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2EB120FA-532C-4A20-B83A-9342C8CDF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9335291-0165-4A3D-B4CB-E1038A50A388}"/>
                </a:ext>
              </a:extLst>
            </p:cNvPr>
            <p:cNvSpPr txBox="1"/>
            <p:nvPr/>
          </p:nvSpPr>
          <p:spPr>
            <a:xfrm>
              <a:off x="10725150" y="73401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OBlock1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2D13D29-F028-4C2D-A3F2-4EAA8EDDA201}"/>
              </a:ext>
            </a:extLst>
          </p:cNvPr>
          <p:cNvGrpSpPr/>
          <p:nvPr/>
        </p:nvGrpSpPr>
        <p:grpSpPr>
          <a:xfrm>
            <a:off x="5816245" y="5090689"/>
            <a:ext cx="3020658" cy="1352550"/>
            <a:chOff x="7696200" y="349805"/>
            <a:chExt cx="4027544" cy="135255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F9C33AB9-53C6-4033-9271-51DD117B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9805"/>
              <a:ext cx="2876550" cy="1352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AA2D61F-3817-42BF-BB94-DA7CC37F8040}"/>
                </a:ext>
              </a:extLst>
            </p:cNvPr>
            <p:cNvSpPr txBox="1"/>
            <p:nvPr/>
          </p:nvSpPr>
          <p:spPr>
            <a:xfrm>
              <a:off x="10725150" y="734019"/>
              <a:ext cx="998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OBlock7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D50BD54-67D0-4ACE-A606-7DC8958915D3}"/>
              </a:ext>
            </a:extLst>
          </p:cNvPr>
          <p:cNvSpPr txBox="1"/>
          <p:nvPr/>
        </p:nvSpPr>
        <p:spPr>
          <a:xfrm rot="5400000">
            <a:off x="6681986" y="4301983"/>
            <a:ext cx="4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696F97E-26CB-4A44-9810-4FA4E6ED46AB}"/>
              </a:ext>
            </a:extLst>
          </p:cNvPr>
          <p:cNvSpPr txBox="1"/>
          <p:nvPr/>
        </p:nvSpPr>
        <p:spPr>
          <a:xfrm>
            <a:off x="-86856" y="1439737"/>
            <a:ext cx="571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129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F7A4099-5BBF-4BC8-BCCD-79C47BC3C554}"/>
              </a:ext>
            </a:extLst>
          </p:cNvPr>
          <p:cNvSpPr txBox="1"/>
          <p:nvPr/>
        </p:nvSpPr>
        <p:spPr>
          <a:xfrm>
            <a:off x="-86856" y="2976953"/>
            <a:ext cx="538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129E57-148D-4046-AFA6-0F0F2E842736}"/>
              </a:ext>
            </a:extLst>
          </p:cNvPr>
          <p:cNvSpPr txBox="1"/>
          <p:nvPr/>
        </p:nvSpPr>
        <p:spPr>
          <a:xfrm>
            <a:off x="-40746" y="5043620"/>
            <a:ext cx="525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F758E05-3A5D-4075-89F5-E67165FEDF78}"/>
              </a:ext>
            </a:extLst>
          </p:cNvPr>
          <p:cNvSpPr txBox="1"/>
          <p:nvPr/>
        </p:nvSpPr>
        <p:spPr>
          <a:xfrm>
            <a:off x="5334000" y="1305352"/>
            <a:ext cx="587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85B796F-B35E-49C2-87B8-84BA41E772C8}"/>
              </a:ext>
            </a:extLst>
          </p:cNvPr>
          <p:cNvSpPr txBox="1"/>
          <p:nvPr/>
        </p:nvSpPr>
        <p:spPr>
          <a:xfrm>
            <a:off x="5334000" y="2815676"/>
            <a:ext cx="587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7418E27-B27F-45FF-8F78-E6A3A82E0D48}"/>
              </a:ext>
            </a:extLst>
          </p:cNvPr>
          <p:cNvSpPr txBox="1"/>
          <p:nvPr/>
        </p:nvSpPr>
        <p:spPr>
          <a:xfrm>
            <a:off x="5272088" y="5074466"/>
            <a:ext cx="595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40" name="Date Placeholder 5"/>
          <p:cNvSpPr txBox="1">
            <a:spLocks/>
          </p:cNvSpPr>
          <p:nvPr/>
        </p:nvSpPr>
        <p:spPr>
          <a:xfrm>
            <a:off x="7467600" y="18288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672745" y="228600"/>
            <a:ext cx="4928472" cy="8896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The Algorithm (3)</a:t>
            </a:r>
            <a:endParaRPr lang="en-US" sz="3600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56849AA-B91E-417A-85F9-E253FF3B8F17}"/>
              </a:ext>
            </a:extLst>
          </p:cNvPr>
          <p:cNvGrpSpPr/>
          <p:nvPr/>
        </p:nvGrpSpPr>
        <p:grpSpPr>
          <a:xfrm>
            <a:off x="685801" y="748569"/>
            <a:ext cx="3431465" cy="1390134"/>
            <a:chOff x="-98537" y="347196"/>
            <a:chExt cx="4575287" cy="139013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D835FC06-FFFC-435D-BC10-CF95063D0A47}"/>
                </a:ext>
              </a:extLst>
            </p:cNvPr>
            <p:cNvGrpSpPr/>
            <p:nvPr/>
          </p:nvGrpSpPr>
          <p:grpSpPr>
            <a:xfrm>
              <a:off x="601606" y="384780"/>
              <a:ext cx="3875144" cy="1352550"/>
              <a:chOff x="7696200" y="349805"/>
              <a:chExt cx="3875144" cy="135255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3C92D86-047A-42E1-B1E2-D4E92E06ECE5}"/>
                  </a:ext>
                </a:extLst>
              </p:cNvPr>
              <p:cNvSpPr txBox="1"/>
              <p:nvPr/>
            </p:nvSpPr>
            <p:spPr>
              <a:xfrm>
                <a:off x="10675994" y="734019"/>
                <a:ext cx="8953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IBlock0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B4352426-7F9C-4351-BF4E-3AC2F50C3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6200" y="349805"/>
                <a:ext cx="2876550" cy="135255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012FD95-C7E3-439F-AF23-9A185D8356E7}"/>
                </a:ext>
              </a:extLst>
            </p:cNvPr>
            <p:cNvSpPr txBox="1"/>
            <p:nvPr/>
          </p:nvSpPr>
          <p:spPr>
            <a:xfrm>
              <a:off x="-98537" y="347196"/>
              <a:ext cx="7001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</a:t>
              </a: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129</a:t>
              </a:r>
              <a:endParaRPr lang="el-G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F82194-2A58-4D15-931E-02FFFC63DD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42" y="2060132"/>
            <a:ext cx="2023977" cy="27146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8F645B42-B48D-483C-878E-C5F49744822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52"/>
          <a:stretch/>
        </p:blipFill>
        <p:spPr>
          <a:xfrm>
            <a:off x="6772414" y="2071687"/>
            <a:ext cx="2035970" cy="8808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AB391F-4608-46D8-B076-7F23D92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4A1E-E113-437B-A617-F07B725FFD7B}" type="slidenum">
              <a:rPr lang="el-GR" smtClean="0"/>
              <a:t>13</a:t>
            </a:fld>
            <a:endParaRPr lang="el-G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9612818C-3895-453A-BF76-979770628639}"/>
              </a:ext>
            </a:extLst>
          </p:cNvPr>
          <p:cNvCxnSpPr/>
          <p:nvPr/>
        </p:nvCxnSpPr>
        <p:spPr>
          <a:xfrm>
            <a:off x="3382608" y="4238630"/>
            <a:ext cx="15573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D23701-D5E8-44D9-AF34-E60DB6609B92}"/>
              </a:ext>
            </a:extLst>
          </p:cNvPr>
          <p:cNvSpPr txBox="1"/>
          <p:nvPr/>
        </p:nvSpPr>
        <p:spPr>
          <a:xfrm>
            <a:off x="4118434" y="2787091"/>
            <a:ext cx="2432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Blocks are segments of initial image.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Each block is loaded in FPGA’s memory (BRAMs).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68B5F23-FE10-4BBF-92FD-1601306EA376}"/>
              </a:ext>
            </a:extLst>
          </p:cNvPr>
          <p:cNvSpPr txBox="1"/>
          <p:nvPr/>
        </p:nvSpPr>
        <p:spPr>
          <a:xfrm rot="5400000">
            <a:off x="6637891" y="3840999"/>
            <a:ext cx="4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0EABBA-66C2-4DA3-87DF-33E1B4465603}"/>
              </a:ext>
            </a:extLst>
          </p:cNvPr>
          <p:cNvSpPr txBox="1"/>
          <p:nvPr/>
        </p:nvSpPr>
        <p:spPr>
          <a:xfrm rot="5400000">
            <a:off x="2076649" y="4064382"/>
            <a:ext cx="4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A5BD8568-B907-48B8-A31F-3BF9CBF8B0BA}"/>
              </a:ext>
            </a:extLst>
          </p:cNvPr>
          <p:cNvGrpSpPr/>
          <p:nvPr/>
        </p:nvGrpSpPr>
        <p:grpSpPr>
          <a:xfrm>
            <a:off x="609601" y="2274445"/>
            <a:ext cx="3507665" cy="1401475"/>
            <a:chOff x="-200137" y="1873071"/>
            <a:chExt cx="4676887" cy="140147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C85982A8-F545-4E8A-941D-63D86DCE35F9}"/>
                </a:ext>
              </a:extLst>
            </p:cNvPr>
            <p:cNvGrpSpPr/>
            <p:nvPr/>
          </p:nvGrpSpPr>
          <p:grpSpPr>
            <a:xfrm>
              <a:off x="601606" y="1921996"/>
              <a:ext cx="3875144" cy="1352550"/>
              <a:chOff x="7696200" y="349805"/>
              <a:chExt cx="3875144" cy="135255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xmlns="" id="{D61933B7-E8C7-467A-9576-F5D621525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6200" y="349805"/>
                <a:ext cx="2876550" cy="13525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86EB71D9-E3F0-4CB6-BB1C-4E8D9AB419A0}"/>
                  </a:ext>
                </a:extLst>
              </p:cNvPr>
              <p:cNvSpPr txBox="1"/>
              <p:nvPr/>
            </p:nvSpPr>
            <p:spPr>
              <a:xfrm>
                <a:off x="10675994" y="734019"/>
                <a:ext cx="8953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IBlock1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D11A2DB-19A3-47D7-8EFE-3ED7664E17D4}"/>
                </a:ext>
              </a:extLst>
            </p:cNvPr>
            <p:cNvSpPr txBox="1"/>
            <p:nvPr/>
          </p:nvSpPr>
          <p:spPr>
            <a:xfrm>
              <a:off x="-200137" y="1873071"/>
              <a:ext cx="8017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</a:t>
              </a: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129</a:t>
              </a:r>
              <a:endParaRPr lang="el-G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AC4BCBF-0A4F-4436-8081-8ADB290178E7}"/>
              </a:ext>
            </a:extLst>
          </p:cNvPr>
          <p:cNvGrpSpPr/>
          <p:nvPr/>
        </p:nvGrpSpPr>
        <p:grpSpPr>
          <a:xfrm>
            <a:off x="685801" y="4615756"/>
            <a:ext cx="3368320" cy="1401475"/>
            <a:chOff x="-98537" y="4615755"/>
            <a:chExt cx="4491093" cy="14014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75C0779-055B-4CF6-8C80-B11C6223C813}"/>
                </a:ext>
              </a:extLst>
            </p:cNvPr>
            <p:cNvGrpSpPr/>
            <p:nvPr/>
          </p:nvGrpSpPr>
          <p:grpSpPr>
            <a:xfrm>
              <a:off x="601606" y="4664680"/>
              <a:ext cx="3790950" cy="1352550"/>
              <a:chOff x="7696200" y="349805"/>
              <a:chExt cx="3790950" cy="135255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E780A4B9-9E47-4CC0-85D8-2AB3A907C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6200" y="349805"/>
                <a:ext cx="2876550" cy="135255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D6B06DBF-05C1-41DD-A43F-4894721A4CF0}"/>
                  </a:ext>
                </a:extLst>
              </p:cNvPr>
              <p:cNvSpPr txBox="1"/>
              <p:nvPr/>
            </p:nvSpPr>
            <p:spPr>
              <a:xfrm>
                <a:off x="10591800" y="734019"/>
                <a:ext cx="8953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IBlock7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FBD5779-B8CE-4109-8166-2619BA1D956F}"/>
                </a:ext>
              </a:extLst>
            </p:cNvPr>
            <p:cNvSpPr txBox="1"/>
            <p:nvPr/>
          </p:nvSpPr>
          <p:spPr>
            <a:xfrm>
              <a:off x="-98537" y="4615755"/>
              <a:ext cx="7167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</a:t>
              </a: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129</a:t>
              </a:r>
              <a:endParaRPr lang="el-G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399D20-EDFA-4F77-8DD8-F909B1417599}"/>
              </a:ext>
            </a:extLst>
          </p:cNvPr>
          <p:cNvSpPr txBox="1"/>
          <p:nvPr/>
        </p:nvSpPr>
        <p:spPr>
          <a:xfrm>
            <a:off x="7160504" y="5017790"/>
            <a:ext cx="139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F07B601-5389-4780-86AE-17586AF1EA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90"/>
          <a:stretch/>
        </p:blipFill>
        <p:spPr>
          <a:xfrm>
            <a:off x="1210907" y="980384"/>
            <a:ext cx="2133713" cy="96408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1B314A7-630F-444E-A886-06408F98AA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3" b="41758"/>
          <a:stretch/>
        </p:blipFill>
        <p:spPr>
          <a:xfrm>
            <a:off x="1210907" y="2512114"/>
            <a:ext cx="2179799" cy="8951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82D9C39-07BD-4D2E-9788-D1BFB67350B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74" b="-439"/>
          <a:stretch/>
        </p:blipFill>
        <p:spPr>
          <a:xfrm>
            <a:off x="1210907" y="4839647"/>
            <a:ext cx="2157414" cy="98266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E5E9548-AA44-4F9D-8F31-B8EFD53F31B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8" b="32069"/>
          <a:stretch/>
        </p:blipFill>
        <p:spPr>
          <a:xfrm>
            <a:off x="6775980" y="2952541"/>
            <a:ext cx="2035970" cy="95291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FCA2E7A3-9D9E-47AB-8BC3-787AF719B1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0" b="-379"/>
          <a:stretch/>
        </p:blipFill>
        <p:spPr>
          <a:xfrm>
            <a:off x="6780652" y="3894756"/>
            <a:ext cx="2035970" cy="880854"/>
          </a:xfrm>
          <a:prstGeom prst="rect">
            <a:avLst/>
          </a:prstGeom>
        </p:spPr>
      </p:pic>
      <p:sp>
        <p:nvSpPr>
          <p:cNvPr id="51" name="Date Placeholder 5"/>
          <p:cNvSpPr txBox="1">
            <a:spLocks/>
          </p:cNvSpPr>
          <p:nvPr/>
        </p:nvSpPr>
        <p:spPr>
          <a:xfrm>
            <a:off x="7467600" y="18288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941160" y="387639"/>
            <a:ext cx="4928472" cy="8896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The Algorithm (4)</a:t>
            </a:r>
            <a:endParaRPr lang="en-US" sz="3600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41E1A4-7D21-462B-8689-4585D975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25/6/2019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6BDF69-03DB-4F03-A2E8-4E49A4D8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CE435-Embedded Systems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B6EBD1-3263-4164-8180-278A11D4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4A1E-E113-437B-A617-F07B725FFD7B}" type="slidenum">
              <a:rPr lang="el-GR" smtClean="0"/>
              <a:t>14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BA3826-B2D0-4E53-A6A7-4A63450B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6" y="2618814"/>
            <a:ext cx="4817090" cy="3019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7321BE0-C813-4494-88C5-B6BFA5A8B32E}"/>
              </a:ext>
            </a:extLst>
          </p:cNvPr>
          <p:cNvSpPr txBox="1"/>
          <p:nvPr/>
        </p:nvSpPr>
        <p:spPr>
          <a:xfrm>
            <a:off x="2213216" y="185798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ARRAY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1E8077F-70A2-4CAC-8B53-DCF6D4A985DA}"/>
              </a:ext>
            </a:extLst>
          </p:cNvPr>
          <p:cNvSpPr txBox="1"/>
          <p:nvPr/>
        </p:nvSpPr>
        <p:spPr>
          <a:xfrm>
            <a:off x="6096000" y="2610422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1023 are always initialized with zeros.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and last output segment the rows 0 and 128 are initialized with zeros.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15" name="Date Placeholder 5"/>
          <p:cNvSpPr txBox="1">
            <a:spLocks/>
          </p:cNvSpPr>
          <p:nvPr/>
        </p:nvSpPr>
        <p:spPr>
          <a:xfrm>
            <a:off x="7467600" y="18288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877B985-7240-4D3B-9D05-386A230A9FC5}"/>
              </a:ext>
            </a:extLst>
          </p:cNvPr>
          <p:cNvSpPr txBox="1"/>
          <p:nvPr/>
        </p:nvSpPr>
        <p:spPr>
          <a:xfrm>
            <a:off x="781949" y="2348812"/>
            <a:ext cx="874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1   2    3</a:t>
            </a:r>
            <a:endParaRPr lang="el-G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834855A-9251-4A8C-9BB6-7362E90DC1AB}"/>
              </a:ext>
            </a:extLst>
          </p:cNvPr>
          <p:cNvSpPr txBox="1"/>
          <p:nvPr/>
        </p:nvSpPr>
        <p:spPr>
          <a:xfrm>
            <a:off x="417487" y="2618811"/>
            <a:ext cx="296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r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471733D-0126-43AA-800E-046FE93CBC57}"/>
              </a:ext>
            </a:extLst>
          </p:cNvPr>
          <p:cNvSpPr txBox="1"/>
          <p:nvPr/>
        </p:nvSpPr>
        <p:spPr>
          <a:xfrm>
            <a:off x="38068" y="4799954"/>
            <a:ext cx="75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126</a:t>
            </a:r>
          </a:p>
          <a:p>
            <a:pPr algn="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127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128</a:t>
            </a:r>
          </a:p>
          <a:p>
            <a:pPr algn="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129</a:t>
            </a:r>
            <a:endParaRPr lang="el-G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9C4025A-7901-42EB-81EB-946D74F84B48}"/>
              </a:ext>
            </a:extLst>
          </p:cNvPr>
          <p:cNvSpPr txBox="1"/>
          <p:nvPr/>
        </p:nvSpPr>
        <p:spPr>
          <a:xfrm rot="2266722">
            <a:off x="4975971" y="2299955"/>
            <a:ext cx="57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1022</a:t>
            </a:r>
            <a:endParaRPr lang="el-G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515828-F69E-457D-A2F8-3E136CAE844D}"/>
              </a:ext>
            </a:extLst>
          </p:cNvPr>
          <p:cNvSpPr txBox="1"/>
          <p:nvPr/>
        </p:nvSpPr>
        <p:spPr>
          <a:xfrm rot="2266722">
            <a:off x="5155335" y="2299956"/>
            <a:ext cx="57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1023</a:t>
            </a:r>
            <a:endParaRPr lang="el-G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ADBAC9A-CC1E-4120-A5C8-B5A75F9721F7}"/>
              </a:ext>
            </a:extLst>
          </p:cNvPr>
          <p:cNvSpPr txBox="1"/>
          <p:nvPr/>
        </p:nvSpPr>
        <p:spPr>
          <a:xfrm rot="2266722">
            <a:off x="4758556" y="2325730"/>
            <a:ext cx="65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1021</a:t>
            </a:r>
            <a:endParaRPr lang="el-G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72745" y="228600"/>
            <a:ext cx="4928472" cy="8896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The Algorithm (5)</a:t>
            </a:r>
            <a:endParaRPr lang="en-US" sz="3600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15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Block Diagram (1)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pPr marL="971550" lvl="1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Zynq7 Processing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AXI Interconnect (x2)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Processor System Reset (by default)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AXI-Lite protocol with 3 communication channels: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control IP operation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fetch input image segments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export output image segments</a:t>
            </a: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Font typeface="+mj-lt"/>
              <a:buAutoNum type="romanL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16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Block Diagram (2)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jimvo\Downloads\Zynq_Design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" t="38452" r="4567" b="38966"/>
          <a:stretch/>
        </p:blipFill>
        <p:spPr bwMode="auto">
          <a:xfrm>
            <a:off x="42738" y="2560320"/>
            <a:ext cx="9101262" cy="29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17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Optimizations (1)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consists of 3 loops: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BLOCK_LOOP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OUTER_LOOP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INNER_LOOP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experimented with: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combinations of “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loop unrolling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and “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loop pipelining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array sizes that affect all loop iterations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partitioning for parallel execution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Frequency modification</a:t>
            </a:r>
          </a:p>
          <a:p>
            <a:pPr marL="857250" lvl="2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2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Font typeface="+mj-lt"/>
              <a:buAutoNum type="romanL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18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Optimizations (2)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optimizations: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Unroll BLOCK_LOOP by factor of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Pipeline INNER_LOOP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Unroll “zero-setting” loop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Optimizations (3)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78873"/>
              </p:ext>
            </p:extLst>
          </p:nvPr>
        </p:nvGraphicFramePr>
        <p:xfrm>
          <a:off x="228600" y="1981200"/>
          <a:ext cx="8610600" cy="31242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31149"/>
                <a:gridCol w="673929"/>
                <a:gridCol w="540414"/>
                <a:gridCol w="656975"/>
                <a:gridCol w="1038443"/>
                <a:gridCol w="1038443"/>
                <a:gridCol w="688763"/>
                <a:gridCol w="540414"/>
                <a:gridCol w="540414"/>
                <a:gridCol w="540414"/>
                <a:gridCol w="540414"/>
                <a:gridCol w="540414"/>
                <a:gridCol w="540414"/>
              </a:tblGrid>
              <a:tr h="172259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Summary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4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2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Timing Summary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target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2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estimated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5.38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7.24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84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uncertainty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0.69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2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Latency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64762177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50239641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6320297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6448297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6361681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6452217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6453241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6452729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6455873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6456897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6296725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2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64762177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50264217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6357145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6485145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6443537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6493145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6494169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6493657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6496801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6497825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6317189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84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64762177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50251929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6338721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6466721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6402609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6472681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6473705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6473193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6476337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6477361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6306957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2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Utilization (%)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2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2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84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4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Trip Count: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2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Info: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INNER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Pipeline + unroll 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Pipeline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2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OUTER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2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BLOCK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unroll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Unroll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Unroll 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Unroll 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Unroll 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Unroll 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Unroll 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Unroll 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7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ARRAY_ROWS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88" marR="6188" marT="618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2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Compiler optimizations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-O3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 Unrolling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function“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Convolution2D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 Interchange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Exploit 32KB cache of Cortex-A9 by computing elements row-by-row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Inlining</a:t>
            </a:r>
          </a:p>
          <a:p>
            <a:pPr marL="1371600" lvl="2" indent="-514350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rid of function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Convolution2D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Font typeface="+mj-lt"/>
              <a:buAutoNum type="romanL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07224" y="0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ECE - University of Thessaly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Software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Optimizations (1)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20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Optimizations (4)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760003"/>
              </p:ext>
            </p:extLst>
          </p:nvPr>
        </p:nvGraphicFramePr>
        <p:xfrm>
          <a:off x="647700" y="19812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57800" y="3200399"/>
            <a:ext cx="3464372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72"/>
              </a:spcBef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Overall Time Reduction: ~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93%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0.25sec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final @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0.0173)</a:t>
            </a:r>
          </a:p>
          <a:p>
            <a:pPr marL="342900" indent="-342900">
              <a:spcBef>
                <a:spcPts val="672"/>
              </a:spcBef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C/C++ Code (2)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7244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Configure timer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Disable interrupts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 input/output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timer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HW accelerator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 timer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PSNR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output</a:t>
            </a: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mvo\ECE-UTH\10th_Semetrer\ce435-Embedded_Systems\Presentation\D984_55_677_120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14985"/>
            <a:ext cx="9144000" cy="646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22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67200" y="762000"/>
            <a:ext cx="4648200" cy="1630362"/>
          </a:xfrm>
        </p:spPr>
        <p:txBody>
          <a:bodyPr>
            <a:normAutofit/>
          </a:bodyPr>
          <a:lstStyle/>
          <a:p>
            <a:r>
              <a:rPr lang="en-US" sz="4800" cap="small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Software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Optimizations (2)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UcPeriod" startAt="5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Strength reduction</a:t>
            </a:r>
          </a:p>
          <a:p>
            <a:pPr marL="1371600" lvl="2" indent="-514350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rid of “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functions</a:t>
            </a:r>
          </a:p>
          <a:p>
            <a:pPr marL="1371600" lvl="2" indent="-514350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 them with mathematic operations</a:t>
            </a:r>
          </a:p>
          <a:p>
            <a:pPr marL="971550" lvl="1" indent="-514350">
              <a:buFont typeface="+mj-lt"/>
              <a:buAutoNum type="alphaUcPeriod" startAt="5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Sub-expression Elimination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function“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Convolution2D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UcPeriod" startAt="5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Specific Optimizations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rid of filter kernels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 them with in lined math operations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Font typeface="+mj-lt"/>
              <a:buAutoNum type="romanL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07224" y="0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</p:spTree>
    <p:extLst>
      <p:ext uri="{BB962C8B-B14F-4D97-AF65-F5344CB8AC3E}">
        <p14:creationId xmlns:p14="http://schemas.microsoft.com/office/powerpoint/2010/main" val="7739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Software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Optimizations (3)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lphaUcPeriod"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previous kept a stable, infinite PSNR.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Further performance improvement is possible at the expense of PSNR, i.e. image quality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Visually there is no difference</a:t>
                </a:r>
              </a:p>
              <a:p>
                <a:pPr lvl="1">
                  <a:buFont typeface="Wingdings" pitchFamily="2" charset="2"/>
                  <a:buChar char="Ø"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71550" lvl="1" indent="-514350">
                  <a:buFont typeface="+mj-lt"/>
                  <a:buAutoNum type="alphaUcPeriod" startAt="8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Manhattan Distance Optimization</a:t>
                </a:r>
              </a:p>
              <a:p>
                <a:pPr marL="1371600" lvl="2" indent="-5143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rPr>
                      <m:t>𝑞𝑟𝑡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becomes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Font typeface="Courier New" pitchFamily="49" charset="0"/>
                  <a:buChar char="o"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428750" lvl="2" indent="-514350">
                  <a:buFont typeface="+mj-lt"/>
                  <a:buAutoNum type="romanLcPeriod"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48" b="-23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07224" y="0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</p:spTree>
    <p:extLst>
      <p:ext uri="{BB962C8B-B14F-4D97-AF65-F5344CB8AC3E}">
        <p14:creationId xmlns:p14="http://schemas.microsoft.com/office/powerpoint/2010/main" val="30152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Software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Results (1)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07224" y="0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5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33393"/>
              </p:ext>
            </p:extLst>
          </p:nvPr>
        </p:nvGraphicFramePr>
        <p:xfrm>
          <a:off x="330168" y="2066117"/>
          <a:ext cx="3479832" cy="276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679628"/>
              </p:ext>
            </p:extLst>
          </p:nvPr>
        </p:nvGraphicFramePr>
        <p:xfrm>
          <a:off x="5105400" y="2097548"/>
          <a:ext cx="33657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9821" y="5029200"/>
            <a:ext cx="8147551" cy="797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72"/>
              </a:spcBef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Overall Time Reduction: ~99% (from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–O0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@ 1.68 sec to final @ 0.0172)</a:t>
            </a:r>
          </a:p>
          <a:p>
            <a:pPr marL="342900" indent="-342900">
              <a:spcBef>
                <a:spcPts val="672"/>
              </a:spcBef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Partial Time Reduction:  ~80% (from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–O3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@ 0.088 sec to final @ 0.0172)</a:t>
            </a:r>
          </a:p>
        </p:txBody>
      </p:sp>
    </p:spTree>
    <p:extLst>
      <p:ext uri="{BB962C8B-B14F-4D97-AF65-F5344CB8AC3E}">
        <p14:creationId xmlns:p14="http://schemas.microsoft.com/office/powerpoint/2010/main" val="33791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Software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Results (2)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07224" y="0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335285"/>
              </p:ext>
            </p:extLst>
          </p:nvPr>
        </p:nvGraphicFramePr>
        <p:xfrm>
          <a:off x="304800" y="1752600"/>
          <a:ext cx="4038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428050"/>
              </p:ext>
            </p:extLst>
          </p:nvPr>
        </p:nvGraphicFramePr>
        <p:xfrm>
          <a:off x="4953000" y="1981200"/>
          <a:ext cx="37719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20006"/>
              </p:ext>
            </p:extLst>
          </p:nvPr>
        </p:nvGraphicFramePr>
        <p:xfrm>
          <a:off x="2590800" y="4114800"/>
          <a:ext cx="4648200" cy="2273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704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optimized C/C++ code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Vivado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HLS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size is too big to fit in FPGA memory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 the data transfer method: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burst mode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“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memcpy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to enable fast data transfer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IP Creation (1)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elements are to be transferred each time?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b="1" spc="300" dirty="0" smtClean="0">
                <a:latin typeface="Times New Roman" pitchFamily="18" charset="0"/>
                <a:cs typeface="Times New Roman" pitchFamily="18" charset="0"/>
              </a:rPr>
              <a:t>Try-and-error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output image in tiles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ROWS x COLS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of 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130x1024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66x1024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34x1024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18x1024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Opt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130x1024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because of: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overa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ll performance (will explain later)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resource utilization (will explain later)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67600" y="18288"/>
            <a:ext cx="1600200" cy="36512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80999"/>
            <a:ext cx="2133600" cy="365125"/>
          </a:xfrm>
        </p:spPr>
        <p:txBody>
          <a:bodyPr/>
          <a:lstStyle/>
          <a:p>
            <a:fld id="{ECEEB85E-D945-4069-BEE4-C15E91123C80}" type="slidenum">
              <a:rPr lang="en-US">
                <a:latin typeface="Times New Roman" pitchFamily="18" charset="0"/>
                <a:cs typeface="Times New Roman" pitchFamily="18" charset="0"/>
              </a:rPr>
              <a:t>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cap="small" dirty="0" smtClean="0">
                <a:latin typeface="Times New Roman" pitchFamily="18" charset="0"/>
                <a:cs typeface="Times New Roman" pitchFamily="18" charset="0"/>
              </a:rPr>
              <a:t>IP Creation (2)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B6EBD1-3263-4164-8180-278A11D4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4A1E-E113-437B-A617-F07B725FFD7B}" type="slidenum">
              <a:rPr lang="el-GR" smtClean="0"/>
              <a:t>9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BA3826-B2D0-4E53-A6A7-4A63450B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51" y="2618495"/>
            <a:ext cx="6220629" cy="3899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2B5109-5ACF-4457-AC0C-0956BC86F489}"/>
              </a:ext>
            </a:extLst>
          </p:cNvPr>
          <p:cNvSpPr/>
          <p:nvPr/>
        </p:nvSpPr>
        <p:spPr>
          <a:xfrm>
            <a:off x="2630751" y="2638482"/>
            <a:ext cx="642323" cy="838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382DAFC-5DA2-4AB8-B705-670C3ECC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95" y="790525"/>
            <a:ext cx="1274618" cy="16994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9F68546-27E9-454C-AAFC-0430C1C31306}"/>
              </a:ext>
            </a:extLst>
          </p:cNvPr>
          <p:cNvSpPr/>
          <p:nvPr/>
        </p:nvSpPr>
        <p:spPr>
          <a:xfrm>
            <a:off x="4922508" y="790524"/>
            <a:ext cx="1274618" cy="169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738FEAA-6710-4612-B522-E91E99514C03}"/>
              </a:ext>
            </a:extLst>
          </p:cNvPr>
          <p:cNvGrpSpPr/>
          <p:nvPr/>
        </p:nvGrpSpPr>
        <p:grpSpPr>
          <a:xfrm>
            <a:off x="2630751" y="790525"/>
            <a:ext cx="3561362" cy="2665999"/>
            <a:chOff x="1154587" y="371510"/>
            <a:chExt cx="4748482" cy="2665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6F4EC85-CA08-4CFC-8D74-2D1556DDEF9C}"/>
                </a:ext>
              </a:extLst>
            </p:cNvPr>
            <p:cNvCxnSpPr/>
            <p:nvPr/>
          </p:nvCxnSpPr>
          <p:spPr>
            <a:xfrm flipV="1">
              <a:off x="1154587" y="371510"/>
              <a:ext cx="3048991" cy="18279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FE532F29-E4D2-4BAC-87E9-707DF5958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017" y="2071001"/>
              <a:ext cx="3892052" cy="9665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834855A-9251-4A8C-9BB6-7362E90DC1AB}"/>
              </a:ext>
            </a:extLst>
          </p:cNvPr>
          <p:cNvSpPr txBox="1"/>
          <p:nvPr/>
        </p:nvSpPr>
        <p:spPr>
          <a:xfrm>
            <a:off x="2243442" y="2618493"/>
            <a:ext cx="387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471733D-0126-43AA-800E-046FE93CBC57}"/>
              </a:ext>
            </a:extLst>
          </p:cNvPr>
          <p:cNvSpPr txBox="1"/>
          <p:nvPr/>
        </p:nvSpPr>
        <p:spPr>
          <a:xfrm>
            <a:off x="1688611" y="5350215"/>
            <a:ext cx="99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126</a:t>
            </a:r>
          </a:p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128</a:t>
            </a:r>
          </a:p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129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877B985-7240-4D3B-9D05-386A230A9FC5}"/>
              </a:ext>
            </a:extLst>
          </p:cNvPr>
          <p:cNvSpPr txBox="1"/>
          <p:nvPr/>
        </p:nvSpPr>
        <p:spPr>
          <a:xfrm>
            <a:off x="2624654" y="2336128"/>
            <a:ext cx="114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1   2    3</a:t>
            </a:r>
            <a:endParaRPr lang="el-G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9C4025A-7901-42EB-81EB-946D74F84B48}"/>
              </a:ext>
            </a:extLst>
          </p:cNvPr>
          <p:cNvSpPr txBox="1"/>
          <p:nvPr/>
        </p:nvSpPr>
        <p:spPr>
          <a:xfrm rot="2266722">
            <a:off x="8032809" y="2237467"/>
            <a:ext cx="7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1022</a:t>
            </a:r>
            <a:endParaRPr lang="el-G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2515828-F69E-457D-A2F8-3E136CAE844D}"/>
              </a:ext>
            </a:extLst>
          </p:cNvPr>
          <p:cNvSpPr txBox="1"/>
          <p:nvPr/>
        </p:nvSpPr>
        <p:spPr>
          <a:xfrm rot="2266722">
            <a:off x="8295492" y="2237467"/>
            <a:ext cx="7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1023</a:t>
            </a:r>
            <a:endParaRPr lang="el-G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DBAC9A-CC1E-4120-A5C8-B5A75F9721F7}"/>
              </a:ext>
            </a:extLst>
          </p:cNvPr>
          <p:cNvSpPr txBox="1"/>
          <p:nvPr/>
        </p:nvSpPr>
        <p:spPr>
          <a:xfrm rot="2266722">
            <a:off x="7896036" y="2298425"/>
            <a:ext cx="64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1021</a:t>
            </a:r>
            <a:endParaRPr lang="el-G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B3067D7-2051-496B-859B-1C99212C7492}"/>
              </a:ext>
            </a:extLst>
          </p:cNvPr>
          <p:cNvSpPr txBox="1"/>
          <p:nvPr/>
        </p:nvSpPr>
        <p:spPr>
          <a:xfrm>
            <a:off x="243192" y="262002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ARRAY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</p:spPr>
      </p:pic>
      <p:sp>
        <p:nvSpPr>
          <p:cNvPr id="20" name="Date Placeholder 5"/>
          <p:cNvSpPr txBox="1">
            <a:spLocks/>
          </p:cNvSpPr>
          <p:nvPr/>
        </p:nvSpPr>
        <p:spPr>
          <a:xfrm>
            <a:off x="7467600" y="18288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Christos Vasileiou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Dimitrios Voulgaris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ate Placeholder 5"/>
          <p:cNvSpPr txBox="1">
            <a:spLocks/>
          </p:cNvSpPr>
          <p:nvPr/>
        </p:nvSpPr>
        <p:spPr>
          <a:xfrm>
            <a:off x="533400" y="648404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1090C-CFF7-4C10-B8F9-FC6BE816B6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25-Jun-19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ate Placeholder 5"/>
          <p:cNvSpPr txBox="1">
            <a:spLocks/>
          </p:cNvSpPr>
          <p:nvPr/>
        </p:nvSpPr>
        <p:spPr>
          <a:xfrm>
            <a:off x="3810000" y="6484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- University of Thessaly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72745" y="228600"/>
            <a:ext cx="4928472" cy="8896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Times New Roman" pitchFamily="18" charset="0"/>
                <a:cs typeface="Times New Roman" pitchFamily="18" charset="0"/>
              </a:rPr>
              <a:t>Hardware Implementation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The Algorithm (1)</a:t>
            </a:r>
            <a:endParaRPr lang="en-US" sz="3600" cap="smal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1158</Words>
  <Application>Microsoft Office PowerPoint</Application>
  <PresentationFormat>On-screen Show (4:3)</PresentationFormat>
  <Paragraphs>588</Paragraphs>
  <Slides>22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SOBEL FILTER IMPLEMENTATION AND OPTIMIZATION:  A COMPARATIVE SOFTWARE AND HARDWARE APPROACH</vt:lpstr>
      <vt:lpstr>Software Implementation Optimizations (1)</vt:lpstr>
      <vt:lpstr>Software Implementation Optimizations (2)</vt:lpstr>
      <vt:lpstr>Software Implementation Optimizations (3)</vt:lpstr>
      <vt:lpstr>Software Implementation Results (1)</vt:lpstr>
      <vt:lpstr>Software Implementation Results (2)</vt:lpstr>
      <vt:lpstr>Hardware Implementation The IP Creation (1)</vt:lpstr>
      <vt:lpstr>Hardware Implementation The IP Creation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Implementation The Block Diagram (1)</vt:lpstr>
      <vt:lpstr>Hardware Implementation The Block Diagram (2)</vt:lpstr>
      <vt:lpstr>Hardware Implementation Optimizations (1)</vt:lpstr>
      <vt:lpstr>Hardware Implementation Optimizations (2)</vt:lpstr>
      <vt:lpstr>Hardware Implementation Optimizations (3)</vt:lpstr>
      <vt:lpstr>Hardware Implementation Optimizations (4)</vt:lpstr>
      <vt:lpstr>Hardware Implementation C/C++ Code (2)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Voulgaris</dc:creator>
  <cp:lastModifiedBy>Dimitris Voulgaris</cp:lastModifiedBy>
  <cp:revision>40</cp:revision>
  <dcterms:created xsi:type="dcterms:W3CDTF">2019-06-24T18:21:58Z</dcterms:created>
  <dcterms:modified xsi:type="dcterms:W3CDTF">2019-06-24T23:11:22Z</dcterms:modified>
</cp:coreProperties>
</file>