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617" r:id="rId2"/>
    <p:sldId id="618" r:id="rId3"/>
    <p:sldId id="615" r:id="rId4"/>
    <p:sldId id="623" r:id="rId5"/>
    <p:sldId id="621" r:id="rId6"/>
    <p:sldId id="624" r:id="rId7"/>
    <p:sldId id="622" r:id="rId8"/>
    <p:sldId id="689" r:id="rId9"/>
    <p:sldId id="690" r:id="rId10"/>
    <p:sldId id="691" r:id="rId11"/>
    <p:sldId id="693" r:id="rId12"/>
    <p:sldId id="632" r:id="rId13"/>
    <p:sldId id="634" r:id="rId14"/>
    <p:sldId id="694" r:id="rId15"/>
    <p:sldId id="687" r:id="rId16"/>
    <p:sldId id="688" r:id="rId17"/>
    <p:sldId id="650" r:id="rId18"/>
    <p:sldId id="651" r:id="rId19"/>
    <p:sldId id="652" r:id="rId20"/>
    <p:sldId id="653" r:id="rId21"/>
    <p:sldId id="654" r:id="rId22"/>
    <p:sldId id="655" r:id="rId23"/>
    <p:sldId id="656" r:id="rId24"/>
    <p:sldId id="695" r:id="rId25"/>
    <p:sldId id="657" r:id="rId26"/>
    <p:sldId id="658" r:id="rId27"/>
    <p:sldId id="659" r:id="rId28"/>
    <p:sldId id="660" r:id="rId29"/>
    <p:sldId id="661" r:id="rId30"/>
    <p:sldId id="696" r:id="rId31"/>
    <p:sldId id="662" r:id="rId32"/>
    <p:sldId id="663" r:id="rId33"/>
    <p:sldId id="664" r:id="rId34"/>
    <p:sldId id="665" r:id="rId35"/>
    <p:sldId id="666" r:id="rId36"/>
    <p:sldId id="697" r:id="rId37"/>
    <p:sldId id="667" r:id="rId38"/>
    <p:sldId id="668" r:id="rId39"/>
    <p:sldId id="669" r:id="rId40"/>
    <p:sldId id="670" r:id="rId41"/>
    <p:sldId id="671" r:id="rId42"/>
    <p:sldId id="672" r:id="rId43"/>
    <p:sldId id="673" r:id="rId44"/>
    <p:sldId id="674" r:id="rId45"/>
    <p:sldId id="675" r:id="rId46"/>
    <p:sldId id="676" r:id="rId47"/>
    <p:sldId id="698" r:id="rId48"/>
    <p:sldId id="677" r:id="rId49"/>
    <p:sldId id="678" r:id="rId50"/>
    <p:sldId id="679" r:id="rId51"/>
    <p:sldId id="680" r:id="rId52"/>
    <p:sldId id="681" r:id="rId53"/>
    <p:sldId id="699" r:id="rId54"/>
    <p:sldId id="682" r:id="rId55"/>
    <p:sldId id="683" r:id="rId56"/>
    <p:sldId id="684" r:id="rId57"/>
    <p:sldId id="685" r:id="rId58"/>
    <p:sldId id="686" r:id="rId59"/>
    <p:sldId id="709" r:id="rId60"/>
    <p:sldId id="700" r:id="rId61"/>
    <p:sldId id="701" r:id="rId62"/>
    <p:sldId id="702" r:id="rId63"/>
    <p:sldId id="703" r:id="rId64"/>
    <p:sldId id="704" r:id="rId65"/>
    <p:sldId id="705" r:id="rId66"/>
    <p:sldId id="707" r:id="rId67"/>
    <p:sldId id="708"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521415D9-36F7-43E2-AB2F-B90AF26B5E84}">
      <p14:sectionLst xmlns:p14="http://schemas.microsoft.com/office/powerpoint/2010/main">
        <p14:section name="Προεπιλεγμένη ενότητα" id="{894C02CC-6645-4241-B8D5-82D2DBD87934}">
          <p14:sldIdLst>
            <p14:sldId id="617"/>
            <p14:sldId id="618"/>
            <p14:sldId id="615"/>
            <p14:sldId id="623"/>
            <p14:sldId id="621"/>
            <p14:sldId id="624"/>
            <p14:sldId id="622"/>
            <p14:sldId id="689"/>
            <p14:sldId id="690"/>
            <p14:sldId id="691"/>
            <p14:sldId id="693"/>
            <p14:sldId id="632"/>
            <p14:sldId id="634"/>
            <p14:sldId id="694"/>
            <p14:sldId id="687"/>
            <p14:sldId id="688"/>
            <p14:sldId id="650"/>
            <p14:sldId id="651"/>
            <p14:sldId id="652"/>
            <p14:sldId id="653"/>
            <p14:sldId id="654"/>
            <p14:sldId id="655"/>
            <p14:sldId id="656"/>
            <p14:sldId id="695"/>
            <p14:sldId id="657"/>
            <p14:sldId id="658"/>
            <p14:sldId id="659"/>
            <p14:sldId id="660"/>
            <p14:sldId id="661"/>
            <p14:sldId id="696"/>
            <p14:sldId id="662"/>
            <p14:sldId id="663"/>
            <p14:sldId id="664"/>
            <p14:sldId id="665"/>
            <p14:sldId id="666"/>
            <p14:sldId id="697"/>
            <p14:sldId id="667"/>
            <p14:sldId id="668"/>
            <p14:sldId id="669"/>
            <p14:sldId id="670"/>
            <p14:sldId id="671"/>
            <p14:sldId id="672"/>
            <p14:sldId id="673"/>
            <p14:sldId id="674"/>
            <p14:sldId id="675"/>
            <p14:sldId id="676"/>
            <p14:sldId id="698"/>
            <p14:sldId id="677"/>
            <p14:sldId id="678"/>
            <p14:sldId id="679"/>
            <p14:sldId id="680"/>
            <p14:sldId id="681"/>
            <p14:sldId id="699"/>
            <p14:sldId id="682"/>
            <p14:sldId id="683"/>
            <p14:sldId id="684"/>
            <p14:sldId id="685"/>
            <p14:sldId id="686"/>
            <p14:sldId id="709"/>
            <p14:sldId id="700"/>
            <p14:sldId id="701"/>
            <p14:sldId id="702"/>
            <p14:sldId id="703"/>
            <p14:sldId id="704"/>
            <p14:sldId id="705"/>
            <p14:sldId id="707"/>
            <p14:sldId id="708"/>
          </p14:sldIdLst>
        </p14:section>
      </p14:sectionLst>
    </p:ex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990000"/>
    <a:srgbClr val="D5F1CF"/>
    <a:srgbClr val="F1C7C7"/>
    <a:srgbClr val="F6F5BD"/>
    <a:srgbClr val="EBAFAF"/>
    <a:srgbClr val="DB6F6F"/>
    <a:srgbClr val="E49494"/>
    <a:srgbClr val="D09E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37" autoAdjust="0"/>
    <p:restoredTop sz="94626" autoAdjust="0"/>
  </p:normalViewPr>
  <p:slideViewPr>
    <p:cSldViewPr snapToObjects="1">
      <p:cViewPr varScale="1">
        <p:scale>
          <a:sx n="115" d="100"/>
          <a:sy n="115" d="100"/>
        </p:scale>
        <p:origin x="1296" y="120"/>
      </p:cViewPr>
      <p:guideLst>
        <p:guide orient="horz" pos="2208"/>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514816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extLst>
      <p:ext uri="{BB962C8B-B14F-4D97-AF65-F5344CB8AC3E}">
        <p14:creationId xmlns:p14="http://schemas.microsoft.com/office/powerpoint/2010/main" val="338178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dirty="0"/>
          </a:p>
        </p:txBody>
      </p:sp>
    </p:spTree>
    <p:extLst>
      <p:ext uri="{BB962C8B-B14F-4D97-AF65-F5344CB8AC3E}">
        <p14:creationId xmlns:p14="http://schemas.microsoft.com/office/powerpoint/2010/main" val="341055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dirty="0"/>
          </a:p>
        </p:txBody>
      </p:sp>
    </p:spTree>
    <p:extLst>
      <p:ext uri="{BB962C8B-B14F-4D97-AF65-F5344CB8AC3E}">
        <p14:creationId xmlns:p14="http://schemas.microsoft.com/office/powerpoint/2010/main" val="273440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dirty="0"/>
          </a:p>
        </p:txBody>
      </p:sp>
    </p:spTree>
    <p:extLst>
      <p:ext uri="{BB962C8B-B14F-4D97-AF65-F5344CB8AC3E}">
        <p14:creationId xmlns:p14="http://schemas.microsoft.com/office/powerpoint/2010/main" val="190570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dirty="0"/>
          </a:p>
        </p:txBody>
      </p:sp>
    </p:spTree>
    <p:extLst>
      <p:ext uri="{BB962C8B-B14F-4D97-AF65-F5344CB8AC3E}">
        <p14:creationId xmlns:p14="http://schemas.microsoft.com/office/powerpoint/2010/main" val="341189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dirty="0"/>
          </a:p>
        </p:txBody>
      </p:sp>
    </p:spTree>
    <p:extLst>
      <p:ext uri="{BB962C8B-B14F-4D97-AF65-F5344CB8AC3E}">
        <p14:creationId xmlns:p14="http://schemas.microsoft.com/office/powerpoint/2010/main" val="74332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dirty="0"/>
          </a:p>
        </p:txBody>
      </p:sp>
    </p:spTree>
    <p:extLst>
      <p:ext uri="{BB962C8B-B14F-4D97-AF65-F5344CB8AC3E}">
        <p14:creationId xmlns:p14="http://schemas.microsoft.com/office/powerpoint/2010/main" val="313295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dirty="0"/>
          </a:p>
        </p:txBody>
      </p:sp>
    </p:spTree>
    <p:extLst>
      <p:ext uri="{BB962C8B-B14F-4D97-AF65-F5344CB8AC3E}">
        <p14:creationId xmlns:p14="http://schemas.microsoft.com/office/powerpoint/2010/main" val="205443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dirty="0"/>
          </a:p>
        </p:txBody>
      </p:sp>
    </p:spTree>
    <p:extLst>
      <p:ext uri="{BB962C8B-B14F-4D97-AF65-F5344CB8AC3E}">
        <p14:creationId xmlns:p14="http://schemas.microsoft.com/office/powerpoint/2010/main" val="87915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2" name="TextBox 1">
            <a:extLst>
              <a:ext uri="{FF2B5EF4-FFF2-40B4-BE49-F238E27FC236}">
                <a16:creationId xmlns:a16="http://schemas.microsoft.com/office/drawing/2014/main" id="{F008D11A-41FF-6B4D-8313-8854EB1EDC49}"/>
              </a:ext>
            </a:extLst>
          </p:cNvPr>
          <p:cNvSpPr txBox="1"/>
          <p:nvPr userDrawn="1"/>
        </p:nvSpPr>
        <p:spPr>
          <a:xfrm>
            <a:off x="6731993" y="-48399"/>
            <a:ext cx="2491388" cy="276999"/>
          </a:xfrm>
          <a:prstGeom prst="rect">
            <a:avLst/>
          </a:prstGeom>
          <a:noFill/>
        </p:spPr>
        <p:txBody>
          <a:bodyPr wrap="none" rtlCol="0">
            <a:spAutoFit/>
          </a:bodyPr>
          <a:lstStyle/>
          <a:p>
            <a:r>
              <a:rPr lang="x-none" sz="1200" b="0" i="0" dirty="0">
                <a:solidFill>
                  <a:schemeClr val="bg1"/>
                </a:solidFill>
                <a:latin typeface="Century Gothic" panose="020B0502020202020204" pitchFamily="34" charset="0"/>
                <a:ea typeface="Tahoma" panose="020B0604030504040204" pitchFamily="34" charset="0"/>
                <a:cs typeface="Tahoma" panose="020B0604030504040204" pitchFamily="34" charset="0"/>
              </a:rPr>
              <a:t>Integrated Circuits Lab @ DUTH</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uides.github.com/introduction/git-handboo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windows/ws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2025650"/>
          </a:xfrm>
        </p:spPr>
        <p:txBody>
          <a:bodyPr/>
          <a:lstStyle/>
          <a:p>
            <a:pPr marL="0" indent="0"/>
            <a:r>
              <a:rPr lang="en-US" dirty="0" smtClean="0"/>
              <a:t>Basics of Linux terminal and C++</a:t>
            </a:r>
            <a:r>
              <a:rPr lang="en-US" dirty="0" smtClean="0"/>
              <a:t/>
            </a:r>
            <a:br>
              <a:rPr lang="en-US" dirty="0" smtClean="0"/>
            </a:br>
            <a:r>
              <a:rPr lang="en-US" sz="2800" b="0" dirty="0" smtClean="0"/>
              <a:t>using </a:t>
            </a:r>
            <a:r>
              <a:rPr lang="en-US" sz="2800" b="0" dirty="0" err="1" smtClean="0"/>
              <a:t>gcc</a:t>
            </a:r>
            <a:r>
              <a:rPr lang="en-US" sz="2800" b="0" dirty="0" smtClean="0"/>
              <a:t>, </a:t>
            </a:r>
            <a:r>
              <a:rPr lang="en-US" sz="2800" b="0" dirty="0" err="1" smtClean="0"/>
              <a:t>git</a:t>
            </a:r>
            <a:r>
              <a:rPr lang="en-US" sz="2800" b="0" dirty="0" smtClean="0"/>
              <a:t>, make and </a:t>
            </a:r>
            <a:r>
              <a:rPr lang="en-US" sz="2800" b="0" dirty="0" err="1" smtClean="0"/>
              <a:t>cmake</a:t>
            </a:r>
            <a:r>
              <a:rPr lang="en-US" sz="2800" b="0" dirty="0" smtClean="0"/>
              <a:t/>
            </a:r>
            <a:br>
              <a:rPr lang="en-US" sz="2800" b="0" dirty="0" smtClean="0"/>
            </a:br>
            <a:r>
              <a:rPr lang="en-US" sz="1800" dirty="0"/>
              <a:t/>
            </a:r>
            <a:br>
              <a:rPr lang="en-US" sz="1800" dirty="0"/>
            </a:br>
            <a:r>
              <a:rPr lang="en-US" sz="2400" b="0" dirty="0" smtClean="0"/>
              <a:t>by Christos Gkantidis,</a:t>
            </a:r>
            <a:br>
              <a:rPr lang="en-US" sz="2400" b="0" dirty="0" smtClean="0"/>
            </a:br>
            <a:r>
              <a:rPr lang="en-US" sz="2400" b="0" dirty="0" smtClean="0"/>
              <a:t>Software R&amp;D Engineer at Mentor, a Siemens business</a:t>
            </a:r>
            <a:endParaRPr lang="en-US" sz="1400" b="0" dirty="0"/>
          </a:p>
        </p:txBody>
      </p:sp>
      <p:sp>
        <p:nvSpPr>
          <p:cNvPr id="9219" name="Subtitle 2"/>
          <p:cNvSpPr>
            <a:spLocks noGrp="1"/>
          </p:cNvSpPr>
          <p:nvPr>
            <p:ph type="subTitle" idx="1"/>
          </p:nvPr>
        </p:nvSpPr>
        <p:spPr>
          <a:xfrm>
            <a:off x="685800" y="3886200"/>
            <a:ext cx="7678738" cy="914400"/>
          </a:xfrm>
        </p:spPr>
        <p:txBody>
          <a:bodyPr/>
          <a:lstStyle/>
          <a:p>
            <a:r>
              <a:rPr lang="en-US" b="1" dirty="0" smtClean="0"/>
              <a:t>Instructor:</a:t>
            </a:r>
            <a:r>
              <a:rPr lang="en-US" dirty="0" smtClean="0"/>
              <a:t> </a:t>
            </a:r>
            <a:endParaRPr lang="en-US" dirty="0"/>
          </a:p>
          <a:p>
            <a:r>
              <a:rPr lang="en-US" dirty="0" err="1" smtClean="0"/>
              <a:t>Giorgos</a:t>
            </a:r>
            <a:r>
              <a:rPr lang="en-US" dirty="0" smtClean="0"/>
              <a:t> </a:t>
            </a:r>
            <a:r>
              <a:rPr lang="en-US" dirty="0" err="1" smtClean="0"/>
              <a:t>Dimitrakopoulos</a:t>
            </a:r>
            <a:endParaRPr lang="en-US" dirty="0"/>
          </a:p>
        </p:txBody>
      </p:sp>
    </p:spTree>
    <p:extLst>
      <p:ext uri="{BB962C8B-B14F-4D97-AF65-F5344CB8AC3E}">
        <p14:creationId xmlns:p14="http://schemas.microsoft.com/office/powerpoint/2010/main" val="10395651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Create a GitHub repository</a:t>
            </a:r>
          </a:p>
        </p:txBody>
      </p:sp>
      <p:pic>
        <p:nvPicPr>
          <p:cNvPr id="7" name="Εικόνα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335" y="1295400"/>
            <a:ext cx="4753458" cy="4694531"/>
          </a:xfrm>
          <a:prstGeom prst="rect">
            <a:avLst/>
          </a:prstGeom>
        </p:spPr>
      </p:pic>
    </p:spTree>
    <p:extLst>
      <p:ext uri="{BB962C8B-B14F-4D97-AF65-F5344CB8AC3E}">
        <p14:creationId xmlns:p14="http://schemas.microsoft.com/office/powerpoint/2010/main" val="1610870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Create a GitHub repository</a:t>
            </a:r>
          </a:p>
        </p:txBody>
      </p:sp>
      <p:sp>
        <p:nvSpPr>
          <p:cNvPr id="3" name="Θέση περιεχομένου 2"/>
          <p:cNvSpPr>
            <a:spLocks noGrp="1"/>
          </p:cNvSpPr>
          <p:nvPr>
            <p:ph idx="1"/>
          </p:nvPr>
        </p:nvSpPr>
        <p:spPr>
          <a:xfrm>
            <a:off x="396875" y="1362075"/>
            <a:ext cx="8366125" cy="847725"/>
          </a:xfrm>
        </p:spPr>
        <p:txBody>
          <a:bodyPr/>
          <a:lstStyle/>
          <a:p>
            <a:r>
              <a:rPr lang="en-US" dirty="0"/>
              <a:t>After you get redirected to your new repo area, click on the clipboard icon to copy your </a:t>
            </a:r>
            <a:r>
              <a:rPr lang="en-US" dirty="0" smtClean="0"/>
              <a:t>repo's </a:t>
            </a:r>
            <a:r>
              <a:rPr lang="en-US" dirty="0"/>
              <a:t>URL</a:t>
            </a:r>
          </a:p>
        </p:txBody>
      </p:sp>
      <p:sp>
        <p:nvSpPr>
          <p:cNvPr id="5" name="Θέση περιεχομένου 2"/>
          <p:cNvSpPr txBox="1">
            <a:spLocks/>
          </p:cNvSpPr>
          <p:nvPr/>
        </p:nvSpPr>
        <p:spPr bwMode="auto">
          <a:xfrm>
            <a:off x="396875" y="3379565"/>
            <a:ext cx="8366125" cy="3097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Enter a name for your repo (something like “</a:t>
            </a:r>
            <a:r>
              <a:rPr lang="en-US" kern="0" dirty="0" err="1"/>
              <a:t>cpp_tutorial</a:t>
            </a:r>
            <a:r>
              <a:rPr lang="en-US" kern="0" dirty="0" smtClean="0"/>
              <a:t>”)</a:t>
            </a:r>
            <a:endParaRPr lang="en-US" kern="0" dirty="0"/>
          </a:p>
          <a:p>
            <a:r>
              <a:rPr lang="en-US" kern="0" dirty="0"/>
              <a:t>Optionally, add a small description of what your project is about. The description will show up next to your repo when people search for public </a:t>
            </a:r>
            <a:r>
              <a:rPr lang="en-US" kern="0" dirty="0" smtClean="0"/>
              <a:t>repos</a:t>
            </a:r>
            <a:endParaRPr lang="en-US" kern="0" dirty="0"/>
          </a:p>
          <a:p>
            <a:r>
              <a:rPr lang="en-US" kern="0" dirty="0"/>
              <a:t>You can also choose if you repository will be public or private</a:t>
            </a:r>
          </a:p>
          <a:p>
            <a:r>
              <a:rPr lang="en-US" kern="0" dirty="0"/>
              <a:t>We will use a public repo since we want to show our </a:t>
            </a:r>
            <a:r>
              <a:rPr lang="en-US" kern="0" dirty="0" err="1"/>
              <a:t>git-fu</a:t>
            </a:r>
            <a:endParaRPr lang="en-US" kern="0" dirty="0"/>
          </a:p>
          <a:p>
            <a:r>
              <a:rPr lang="en-US" dirty="0"/>
              <a:t>Finally click the green “Create repository” at the bottom</a:t>
            </a:r>
          </a:p>
          <a:p>
            <a:endParaRPr lang="en-US" kern="0" dirty="0"/>
          </a:p>
        </p:txBody>
      </p:sp>
      <p:pic>
        <p:nvPicPr>
          <p:cNvPr id="6" name="Εικόνα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04" y="2236814"/>
            <a:ext cx="6739919" cy="811186"/>
          </a:xfrm>
          <a:prstGeom prst="rect">
            <a:avLst/>
          </a:prstGeom>
        </p:spPr>
      </p:pic>
    </p:spTree>
    <p:extLst>
      <p:ext uri="{BB962C8B-B14F-4D97-AF65-F5344CB8AC3E}">
        <p14:creationId xmlns:p14="http://schemas.microsoft.com/office/powerpoint/2010/main" val="25291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a:xfrm>
            <a:off x="357018" y="435678"/>
            <a:ext cx="8405982" cy="1012122"/>
          </a:xfrm>
        </p:spPr>
        <p:txBody>
          <a:bodyPr/>
          <a:lstStyle/>
          <a:p>
            <a:r>
              <a:rPr lang="en-US" dirty="0"/>
              <a:t>Create a GitHub repository</a:t>
            </a:r>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2719" y="1505604"/>
            <a:ext cx="8366125" cy="1237596"/>
          </a:xfrm>
        </p:spPr>
        <p:txBody>
          <a:bodyPr/>
          <a:lstStyle/>
          <a:p>
            <a:r>
              <a:rPr lang="en-US" dirty="0" smtClean="0"/>
              <a:t>After you get redirected to your new repo area, click on the clipboard icon to copy your </a:t>
            </a:r>
            <a:r>
              <a:rPr lang="en-US" dirty="0" smtClean="0"/>
              <a:t>repo's </a:t>
            </a:r>
            <a:r>
              <a:rPr lang="en-US" dirty="0" smtClean="0"/>
              <a:t>URL</a:t>
            </a:r>
          </a:p>
        </p:txBody>
      </p:sp>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49" y="2395411"/>
            <a:ext cx="6739919" cy="811186"/>
          </a:xfrm>
          <a:prstGeom prst="rect">
            <a:avLst/>
          </a:prstGeom>
        </p:spPr>
      </p:pic>
      <p:sp>
        <p:nvSpPr>
          <p:cNvPr id="6" name="Content Placeholder 2">
            <a:extLst>
              <a:ext uri="{FF2B5EF4-FFF2-40B4-BE49-F238E27FC236}">
                <a16:creationId xmlns:a16="http://schemas.microsoft.com/office/drawing/2014/main" id="{8C7ECA87-790C-DF4E-9090-0C375686043C}"/>
              </a:ext>
            </a:extLst>
          </p:cNvPr>
          <p:cNvSpPr txBox="1">
            <a:spLocks/>
          </p:cNvSpPr>
          <p:nvPr/>
        </p:nvSpPr>
        <p:spPr bwMode="auto">
          <a:xfrm>
            <a:off x="357018" y="3276600"/>
            <a:ext cx="8366125"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t>W</a:t>
            </a:r>
            <a:r>
              <a:rPr lang="en-US" dirty="0" smtClean="0"/>
              <a:t>e </a:t>
            </a:r>
            <a:r>
              <a:rPr lang="en-US" dirty="0"/>
              <a:t>need </a:t>
            </a:r>
            <a:r>
              <a:rPr lang="en-US" dirty="0" smtClean="0"/>
              <a:t>this URL to </a:t>
            </a:r>
            <a:r>
              <a:rPr lang="en-US" dirty="0"/>
              <a:t>link our local repo with our online </a:t>
            </a:r>
            <a:r>
              <a:rPr lang="en-US" dirty="0" smtClean="0"/>
              <a:t>repo</a:t>
            </a:r>
          </a:p>
        </p:txBody>
      </p:sp>
    </p:spTree>
    <p:extLst>
      <p:ext uri="{BB962C8B-B14F-4D97-AF65-F5344CB8AC3E}">
        <p14:creationId xmlns:p14="http://schemas.microsoft.com/office/powerpoint/2010/main" val="72380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a:xfrm>
            <a:off x="357018" y="435678"/>
            <a:ext cx="8405982" cy="1012122"/>
          </a:xfrm>
        </p:spPr>
        <p:txBody>
          <a:bodyPr/>
          <a:lstStyle/>
          <a:p>
            <a:r>
              <a:rPr lang="en-US" dirty="0"/>
              <a:t>Create a GitHub repository</a:t>
            </a:r>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2719" y="1505604"/>
            <a:ext cx="8366125" cy="5047596"/>
          </a:xfrm>
        </p:spPr>
        <p:txBody>
          <a:bodyPr/>
          <a:lstStyle/>
          <a:p>
            <a:r>
              <a:rPr lang="en-US" dirty="0" smtClean="0"/>
              <a:t>Some </a:t>
            </a:r>
            <a:r>
              <a:rPr lang="en-US" dirty="0" err="1" smtClean="0"/>
              <a:t>git</a:t>
            </a:r>
            <a:r>
              <a:rPr lang="en-US" dirty="0" smtClean="0"/>
              <a:t> glossary for future reference:</a:t>
            </a:r>
          </a:p>
          <a:p>
            <a:pPr lvl="1"/>
            <a:r>
              <a:rPr lang="en-US" dirty="0" smtClean="0"/>
              <a:t>remote: an online repo which we can use to sync our project with other computers and collaborators</a:t>
            </a:r>
          </a:p>
          <a:p>
            <a:pPr lvl="1"/>
            <a:r>
              <a:rPr lang="en-US" dirty="0" smtClean="0"/>
              <a:t>origin: this is a name chosen by convention, to refer to the main remote repo used for the project. You can have multiple remotes for a project, and not all of them need to be on the same repository host (e.g. you can sync your project both to GitHub and to </a:t>
            </a:r>
            <a:r>
              <a:rPr lang="en-US" dirty="0" err="1" smtClean="0"/>
              <a:t>GitLab</a:t>
            </a:r>
            <a:r>
              <a:rPr lang="en-US" dirty="0" smtClean="0"/>
              <a:t>)</a:t>
            </a:r>
          </a:p>
          <a:p>
            <a:pPr lvl="1"/>
            <a:r>
              <a:rPr lang="en-US" dirty="0" smtClean="0"/>
              <a:t>commit: a commit is a snapshot of changes performed on the code</a:t>
            </a:r>
          </a:p>
          <a:p>
            <a:pPr lvl="1"/>
            <a:r>
              <a:rPr lang="en-US" dirty="0" smtClean="0"/>
              <a:t>branch: a branch is a sequence of commits</a:t>
            </a:r>
          </a:p>
          <a:p>
            <a:pPr lvl="1"/>
            <a:r>
              <a:rPr lang="en-US" dirty="0" smtClean="0"/>
              <a:t>master: this is the name of the main branch of your project. You can have multiple branches per project. The master branch should always have code that perform as expected with no surprises.</a:t>
            </a:r>
          </a:p>
          <a:p>
            <a:r>
              <a:rPr lang="en-US" dirty="0" smtClean="0"/>
              <a:t>Learn more about </a:t>
            </a:r>
            <a:r>
              <a:rPr lang="en-US" dirty="0" err="1" smtClean="0"/>
              <a:t>git</a:t>
            </a:r>
            <a:r>
              <a:rPr lang="en-US" dirty="0" smtClean="0"/>
              <a:t>: </a:t>
            </a:r>
            <a:r>
              <a:rPr lang="en-US" dirty="0" smtClean="0">
                <a:hlinkClick r:id="rId2"/>
              </a:rPr>
              <a:t>https://guides.github.com/introduction/git-handbook/</a:t>
            </a:r>
            <a:endParaRPr lang="en-US" dirty="0" smtClean="0"/>
          </a:p>
        </p:txBody>
      </p:sp>
    </p:spTree>
    <p:extLst>
      <p:ext uri="{BB962C8B-B14F-4D97-AF65-F5344CB8AC3E}">
        <p14:creationId xmlns:p14="http://schemas.microsoft.com/office/powerpoint/2010/main" val="43197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t>Write our </a:t>
            </a:r>
            <a:r>
              <a:rPr lang="en-US" dirty="0"/>
              <a:t>first </a:t>
            </a:r>
            <a:r>
              <a:rPr lang="en-US" dirty="0" smtClean="0"/>
              <a:t>program</a:t>
            </a:r>
          </a:p>
          <a:p>
            <a:r>
              <a:rPr lang="en-US" dirty="0" smtClean="0">
                <a:solidFill>
                  <a:schemeClr val="bg1">
                    <a:lumMod val="50000"/>
                  </a:schemeClr>
                </a:solidFill>
              </a:rPr>
              <a:t>Refactoring 1: Move </a:t>
            </a:r>
            <a:r>
              <a:rPr lang="en-US" dirty="0">
                <a:solidFill>
                  <a:schemeClr val="bg1">
                    <a:lumMod val="50000"/>
                  </a:schemeClr>
                </a:solidFill>
              </a:rPr>
              <a:t>our function </a:t>
            </a:r>
            <a:r>
              <a:rPr lang="en-US" dirty="0" smtClean="0">
                <a:solidFill>
                  <a:schemeClr val="bg1">
                    <a:lumMod val="50000"/>
                  </a:schemeClr>
                </a:solidFill>
              </a:rPr>
              <a:t>implementation</a:t>
            </a:r>
          </a:p>
          <a:p>
            <a:r>
              <a:rPr lang="en-US" dirty="0">
                <a:solidFill>
                  <a:schemeClr val="bg1">
                    <a:lumMod val="50000"/>
                  </a:schemeClr>
                </a:solidFill>
              </a:rPr>
              <a:t>Refactoring </a:t>
            </a:r>
            <a:r>
              <a:rPr lang="en-US" dirty="0" smtClean="0">
                <a:solidFill>
                  <a:schemeClr val="bg1">
                    <a:lumMod val="50000"/>
                  </a:schemeClr>
                </a:solidFill>
              </a:rPr>
              <a:t>2: Create a header file</a:t>
            </a:r>
          </a:p>
          <a:p>
            <a:r>
              <a:rPr lang="en-US" dirty="0" smtClean="0">
                <a:solidFill>
                  <a:schemeClr val="bg1">
                    <a:lumMod val="50000"/>
                  </a:schemeClr>
                </a:solidFill>
              </a:rPr>
              <a:t>Refactoring 3: Create a static library</a:t>
            </a:r>
          </a:p>
          <a:p>
            <a:r>
              <a:rPr lang="en-US" dirty="0" smtClean="0">
                <a:solidFill>
                  <a:schemeClr val="bg1">
                    <a:lumMod val="50000"/>
                  </a:schemeClr>
                </a:solidFill>
              </a:rPr>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a:solidFill>
                  <a:schemeClr val="bg1">
                    <a:lumMod val="50000"/>
                  </a:schemeClr>
                </a:solidFill>
              </a:rPr>
              <a:t>Template </a:t>
            </a:r>
            <a:r>
              <a:rPr lang="en-US" dirty="0" smtClean="0">
                <a:solidFill>
                  <a:schemeClr val="bg1">
                    <a:lumMod val="50000"/>
                  </a:schemeClr>
                </a:solidFill>
              </a:rPr>
              <a:t>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384987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Write </a:t>
            </a:r>
            <a:r>
              <a:rPr lang="en-US" dirty="0"/>
              <a:t>our first </a:t>
            </a:r>
            <a:r>
              <a:rPr lang="en-US" dirty="0" smtClean="0"/>
              <a:t>program</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6875" y="1362075"/>
            <a:ext cx="8366125" cy="4972050"/>
          </a:xfrm>
        </p:spPr>
        <p:txBody>
          <a:bodyPr/>
          <a:lstStyle/>
          <a:p>
            <a:r>
              <a:rPr lang="en-US" dirty="0" smtClean="0"/>
              <a:t>We are going to write a small demo program, that will create two vectors and add them element-wise to produce a new vector</a:t>
            </a:r>
          </a:p>
          <a:p>
            <a:r>
              <a:rPr lang="en-US" dirty="0" smtClean="0"/>
              <a:t>We will start with a single source file, and abstract it step by step so that by the end we have a library which we can reuse in multiple projects</a:t>
            </a:r>
          </a:p>
          <a:p>
            <a:r>
              <a:rPr lang="en-US" dirty="0" smtClean="0"/>
              <a:t>We will call this project </a:t>
            </a:r>
            <a:r>
              <a:rPr lang="en-US" i="1" dirty="0" err="1" smtClean="0"/>
              <a:t>cpp_tutorial</a:t>
            </a:r>
            <a:endParaRPr lang="en-US" i="1" dirty="0" smtClean="0"/>
          </a:p>
        </p:txBody>
      </p:sp>
    </p:spTree>
    <p:extLst>
      <p:ext uri="{BB962C8B-B14F-4D97-AF65-F5344CB8AC3E}">
        <p14:creationId xmlns:p14="http://schemas.microsoft.com/office/powerpoint/2010/main" val="136400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Write </a:t>
            </a:r>
            <a:r>
              <a:rPr lang="en-US" dirty="0"/>
              <a:t>our first </a:t>
            </a:r>
            <a:r>
              <a:rPr lang="en-US" dirty="0" smtClean="0"/>
              <a:t>program</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65009" y="1364845"/>
            <a:ext cx="8366125" cy="847725"/>
          </a:xfrm>
        </p:spPr>
        <p:txBody>
          <a:bodyPr/>
          <a:lstStyle/>
          <a:p>
            <a:r>
              <a:rPr lang="en-US" dirty="0" smtClean="0"/>
              <a:t>Create a new directory in your home directory to store your project and cd into it</a:t>
            </a:r>
          </a:p>
        </p:txBody>
      </p:sp>
      <p:sp>
        <p:nvSpPr>
          <p:cNvPr id="4" name="Text Box 5"/>
          <p:cNvSpPr txBox="1">
            <a:spLocks noChangeArrowheads="1"/>
          </p:cNvSpPr>
          <p:nvPr/>
        </p:nvSpPr>
        <p:spPr bwMode="auto">
          <a:xfrm>
            <a:off x="352860" y="2212570"/>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mkdir</a:t>
            </a:r>
            <a:r>
              <a:rPr lang="en-US" sz="1400" dirty="0" smtClean="0">
                <a:latin typeface="Courier New" pitchFamily="49" charset="0"/>
              </a:rPr>
              <a:t> </a:t>
            </a:r>
            <a:r>
              <a:rPr lang="en-US" sz="1400" dirty="0" smtClean="0">
                <a:latin typeface="Courier New" pitchFamily="49" charset="0"/>
              </a:rPr>
              <a:t>-p </a:t>
            </a:r>
            <a:r>
              <a:rPr lang="en-US" sz="1400" dirty="0" smtClean="0">
                <a:latin typeface="Courier New" pitchFamily="49" charset="0"/>
              </a:rPr>
              <a:t>$HOME/workspace/</a:t>
            </a:r>
            <a:r>
              <a:rPr lang="en-US" sz="1400" dirty="0" err="1" smtClean="0">
                <a:latin typeface="Courier New" pitchFamily="49" charset="0"/>
              </a:rPr>
              <a:t>cpp_tutorial</a:t>
            </a:r>
            <a:r>
              <a:rPr lang="en-US" sz="1400" dirty="0" smtClean="0">
                <a:latin typeface="Courier New" pitchFamily="49" charset="0"/>
              </a:rPr>
              <a:t>/</a:t>
            </a:r>
          </a:p>
          <a:p>
            <a:r>
              <a:rPr lang="en-US" sz="1400" dirty="0" err="1" smtClean="0">
                <a:latin typeface="Courier New" pitchFamily="49" charset="0"/>
              </a:rPr>
              <a:t>linux</a:t>
            </a:r>
            <a:r>
              <a:rPr lang="en-US" sz="1400" dirty="0" smtClean="0">
                <a:latin typeface="Courier New" pitchFamily="49" charset="0"/>
              </a:rPr>
              <a:t>&gt; cd </a:t>
            </a:r>
            <a:r>
              <a:rPr lang="en-US" sz="1400" dirty="0">
                <a:latin typeface="Courier New" pitchFamily="49" charset="0"/>
              </a:rPr>
              <a:t>$HOME/workspace/</a:t>
            </a:r>
            <a:r>
              <a:rPr lang="en-US" sz="1400" dirty="0" err="1">
                <a:latin typeface="Courier New" pitchFamily="49" charset="0"/>
              </a:rPr>
              <a:t>cpp_tutorial</a:t>
            </a:r>
            <a:r>
              <a:rPr lang="en-US" sz="1400" dirty="0">
                <a:latin typeface="Courier New" pitchFamily="49" charset="0"/>
              </a:rPr>
              <a:t>/</a:t>
            </a:r>
            <a:endParaRPr lang="en-US" sz="1400" dirty="0" smtClean="0">
              <a:latin typeface="Courier New" pitchFamily="49" charset="0"/>
            </a:endParaRPr>
          </a:p>
        </p:txBody>
      </p:sp>
      <p:sp>
        <p:nvSpPr>
          <p:cNvPr id="6" name="Content Placeholder 2">
            <a:extLst>
              <a:ext uri="{FF2B5EF4-FFF2-40B4-BE49-F238E27FC236}">
                <a16:creationId xmlns:a16="http://schemas.microsoft.com/office/drawing/2014/main" id="{8C7ECA87-790C-DF4E-9090-0C375686043C}"/>
              </a:ext>
            </a:extLst>
          </p:cNvPr>
          <p:cNvSpPr txBox="1">
            <a:spLocks/>
          </p:cNvSpPr>
          <p:nvPr/>
        </p:nvSpPr>
        <p:spPr bwMode="auto">
          <a:xfrm>
            <a:off x="352862" y="2902957"/>
            <a:ext cx="8366125" cy="84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Initialize an empty </a:t>
            </a:r>
            <a:r>
              <a:rPr lang="en-US" kern="0" dirty="0" err="1" smtClean="0"/>
              <a:t>git</a:t>
            </a:r>
            <a:r>
              <a:rPr lang="en-US" kern="0" dirty="0" smtClean="0"/>
              <a:t> repository and link it to our GitHub repository</a:t>
            </a:r>
          </a:p>
        </p:txBody>
      </p:sp>
      <p:sp>
        <p:nvSpPr>
          <p:cNvPr id="7" name="Text Box 5"/>
          <p:cNvSpPr txBox="1">
            <a:spLocks noChangeArrowheads="1"/>
          </p:cNvSpPr>
          <p:nvPr/>
        </p:nvSpPr>
        <p:spPr bwMode="auto">
          <a:xfrm>
            <a:off x="348704" y="3750682"/>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t>
            </a:r>
            <a:r>
              <a:rPr lang="en-US" sz="1400" dirty="0" err="1" smtClean="0">
                <a:latin typeface="Courier New" pitchFamily="49" charset="0"/>
              </a:rPr>
              <a:t>init</a:t>
            </a:r>
            <a:endParaRPr lang="en-US" sz="1400" dirty="0" smtClean="0">
              <a:latin typeface="Courier New" pitchFamily="49" charset="0"/>
            </a:endParaRPr>
          </a:p>
          <a:p>
            <a:r>
              <a:rPr lang="en-US" sz="1400" dirty="0" err="1" smtClean="0">
                <a:latin typeface="Courier New" pitchFamily="49" charset="0"/>
              </a:rPr>
              <a:t>linux</a:t>
            </a:r>
            <a:r>
              <a:rPr lang="en-US" sz="1400" dirty="0" smtClean="0">
                <a:latin typeface="Courier New" pitchFamily="49" charset="0"/>
              </a:rPr>
              <a:t>&gt; </a:t>
            </a:r>
            <a:r>
              <a:rPr lang="en-US" sz="1400" dirty="0" err="1">
                <a:latin typeface="Courier New" pitchFamily="49" charset="0"/>
              </a:rPr>
              <a:t>git</a:t>
            </a:r>
            <a:r>
              <a:rPr lang="en-US" sz="1400" dirty="0">
                <a:latin typeface="Courier New" pitchFamily="49" charset="0"/>
              </a:rPr>
              <a:t> remote add origin &lt;</a:t>
            </a:r>
            <a:r>
              <a:rPr lang="en-US" sz="1400" dirty="0" err="1">
                <a:latin typeface="Courier New" pitchFamily="49" charset="0"/>
              </a:rPr>
              <a:t>repo_url</a:t>
            </a:r>
            <a:r>
              <a:rPr lang="en-US" sz="1400" dirty="0">
                <a:latin typeface="Courier New" pitchFamily="49" charset="0"/>
              </a:rPr>
              <a:t>&gt;</a:t>
            </a:r>
          </a:p>
        </p:txBody>
      </p:sp>
    </p:spTree>
    <p:extLst>
      <p:ext uri="{BB962C8B-B14F-4D97-AF65-F5344CB8AC3E}">
        <p14:creationId xmlns:p14="http://schemas.microsoft.com/office/powerpoint/2010/main" val="3347931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Write our first program</a:t>
            </a:r>
            <a:endParaRPr lang="en-US" dirty="0"/>
          </a:p>
        </p:txBody>
      </p:sp>
      <p:sp>
        <p:nvSpPr>
          <p:cNvPr id="3" name="Θέση περιεχομένου 2"/>
          <p:cNvSpPr>
            <a:spLocks noGrp="1"/>
          </p:cNvSpPr>
          <p:nvPr>
            <p:ph idx="1"/>
          </p:nvPr>
        </p:nvSpPr>
        <p:spPr/>
        <p:txBody>
          <a:bodyPr/>
          <a:lstStyle/>
          <a:p>
            <a:r>
              <a:rPr lang="en-US" dirty="0" smtClean="0"/>
              <a:t>Create a file called main.cpp under </a:t>
            </a:r>
            <a:r>
              <a:rPr lang="en-US" dirty="0" err="1" smtClean="0"/>
              <a:t>src</a:t>
            </a:r>
            <a:r>
              <a:rPr lang="en-US" dirty="0" smtClean="0"/>
              <a:t>/</a:t>
            </a:r>
          </a:p>
          <a:p>
            <a:r>
              <a:rPr lang="en-US" dirty="0" smtClean="0"/>
              <a:t>As </a:t>
            </a:r>
            <a:r>
              <a:rPr lang="en-US" dirty="0"/>
              <a:t>a convention, programmers prefer to store their source code in a directory called </a:t>
            </a:r>
            <a:r>
              <a:rPr lang="en-US" dirty="0" err="1"/>
              <a:t>src</a:t>
            </a:r>
            <a:r>
              <a:rPr lang="en-US" dirty="0"/>
              <a:t>/</a:t>
            </a:r>
          </a:p>
          <a:p>
            <a:r>
              <a:rPr lang="en-US" dirty="0"/>
              <a:t>Other conventional directories inside the project directory are:</a:t>
            </a:r>
          </a:p>
          <a:p>
            <a:pPr lvl="1"/>
            <a:r>
              <a:rPr lang="en-US" dirty="0"/>
              <a:t>bin/ where the executable binaries are stored</a:t>
            </a:r>
          </a:p>
          <a:p>
            <a:pPr lvl="1"/>
            <a:r>
              <a:rPr lang="en-US" dirty="0"/>
              <a:t>lib/ where the libraries are stored</a:t>
            </a:r>
          </a:p>
          <a:p>
            <a:pPr lvl="1"/>
            <a:r>
              <a:rPr lang="en-US" dirty="0"/>
              <a:t>include/ where the header files for the library APIs are stored</a:t>
            </a:r>
          </a:p>
          <a:p>
            <a:r>
              <a:rPr lang="en-US" dirty="0" smtClean="0"/>
              <a:t>Create </a:t>
            </a:r>
            <a:r>
              <a:rPr lang="en-US" dirty="0"/>
              <a:t>the remaining directories when </a:t>
            </a:r>
            <a:r>
              <a:rPr lang="en-US" dirty="0" smtClean="0"/>
              <a:t>needed</a:t>
            </a:r>
          </a:p>
          <a:p>
            <a:r>
              <a:rPr lang="en-US" dirty="0"/>
              <a:t>Open the main.cpp file in your editor and fill in the code provided in the next </a:t>
            </a:r>
            <a:r>
              <a:rPr lang="en-US" dirty="0" smtClean="0"/>
              <a:t>slide</a:t>
            </a:r>
            <a:endParaRPr lang="en-US" dirty="0"/>
          </a:p>
          <a:p>
            <a:endParaRPr lang="en-US" dirty="0"/>
          </a:p>
        </p:txBody>
      </p:sp>
    </p:spTree>
    <p:extLst>
      <p:ext uri="{BB962C8B-B14F-4D97-AF65-F5344CB8AC3E}">
        <p14:creationId xmlns:p14="http://schemas.microsoft.com/office/powerpoint/2010/main" val="2077505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Write our first program</a:t>
            </a:r>
            <a:endParaRPr lang="en-US" dirty="0"/>
          </a:p>
        </p:txBody>
      </p:sp>
      <p:sp>
        <p:nvSpPr>
          <p:cNvPr id="4" name="Rectangle 3"/>
          <p:cNvSpPr>
            <a:spLocks noChangeArrowheads="1"/>
          </p:cNvSpPr>
          <p:nvPr/>
        </p:nvSpPr>
        <p:spPr bwMode="auto">
          <a:xfrm>
            <a:off x="355633" y="1217585"/>
            <a:ext cx="6955750" cy="4832092"/>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smtClean="0">
                <a:solidFill>
                  <a:srgbClr val="008000"/>
                </a:solidFill>
                <a:latin typeface="Consolas" panose="020B0609020204030204" pitchFamily="49" charset="0"/>
              </a:rPr>
              <a:t>/// main.cpp</a:t>
            </a:r>
          </a:p>
          <a:p>
            <a:r>
              <a:rPr lang="en-US" sz="1100" b="0" dirty="0" smtClean="0">
                <a:solidFill>
                  <a:srgbClr val="AF00DB"/>
                </a:solidFill>
                <a:latin typeface="Consolas" panose="020B0609020204030204" pitchFamily="49" charset="0"/>
              </a:rPr>
              <a:t>#</a:t>
            </a:r>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a:t>
            </a:r>
            <a:r>
              <a:rPr lang="en-US" sz="1100" b="0" dirty="0" err="1">
                <a:solidFill>
                  <a:srgbClr val="A31515"/>
                </a:solidFill>
                <a:latin typeface="Consolas" panose="020B0609020204030204" pitchFamily="49" charset="0"/>
              </a:rPr>
              <a:t>iostream</a:t>
            </a:r>
            <a:r>
              <a:rPr lang="en-US" sz="1100" b="0" dirty="0">
                <a:solidFill>
                  <a:srgbClr val="A31515"/>
                </a:solidFill>
                <a:latin typeface="Consolas" panose="020B0609020204030204" pitchFamily="49" charset="0"/>
              </a:rPr>
              <a:t>&gt;</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return a vector that is the element-wise addition of left and right</a:t>
            </a:r>
            <a:endParaRPr lang="en-US" sz="1100" b="0" dirty="0">
              <a:solidFill>
                <a:srgbClr val="000000"/>
              </a:solidFill>
              <a:latin typeface="Consolas" panose="020B0609020204030204" pitchFamily="49" charset="0"/>
            </a:endParaRPr>
          </a:p>
          <a:p>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err="1">
                <a:solidFill>
                  <a:srgbClr val="001080"/>
                </a:solidFill>
                <a:latin typeface="Consolas" panose="020B0609020204030204" pitchFamily="49" charset="0"/>
              </a:rPr>
              <a:t>left</a:t>
            </a:r>
            <a:r>
              <a:rPr lang="en-US" sz="1100" b="0" dirty="0" err="1">
                <a:solidFill>
                  <a:srgbClr val="000000"/>
                </a:solidFill>
                <a:latin typeface="Consolas" panose="020B0609020204030204" pitchFamily="49" charset="0"/>
              </a:rPr>
              <a:t>.</a:t>
            </a:r>
            <a:r>
              <a:rPr lang="en-US" sz="1100" b="0" dirty="0" err="1">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a:solidFill>
                  <a:srgbClr val="795E26"/>
                </a:solidFill>
                <a:latin typeface="Consolas" panose="020B0609020204030204" pitchFamily="49" charset="0"/>
              </a:rPr>
              <a:t>result</a:t>
            </a:r>
            <a:r>
              <a:rPr lang="en-US" sz="1100" b="0" dirty="0">
                <a:solidFill>
                  <a:srgbClr val="000000"/>
                </a:solidFill>
                <a:latin typeface="Consolas" panose="020B0609020204030204" pitchFamily="49" charset="0"/>
              </a:rPr>
              <a:t>(size);</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001080"/>
                </a:solidFill>
                <a:latin typeface="Consolas" panose="020B0609020204030204" pitchFamily="49" charset="0"/>
              </a:rPr>
              <a:t>result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smtClean="0">
                <a:solidFill>
                  <a:srgbClr val="000000"/>
                </a:solidFill>
                <a:latin typeface="Consolas" panose="020B0609020204030204" pitchFamily="49" charset="0"/>
              </a:rPr>
              <a:t>}</a:t>
            </a:r>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result;</a:t>
            </a:r>
          </a:p>
          <a:p>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a:solidFill>
                  <a:srgbClr val="795E26"/>
                </a:solidFill>
                <a:latin typeface="Consolas" panose="020B0609020204030204" pitchFamily="49" charset="0"/>
              </a:rPr>
              <a:t>main</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vec1{</a:t>
            </a:r>
            <a:r>
              <a:rPr lang="en-US" sz="1100" b="0" dirty="0">
                <a:solidFill>
                  <a:srgbClr val="098658"/>
                </a:solidFill>
                <a:latin typeface="Consolas" panose="020B0609020204030204" pitchFamily="49" charset="0"/>
              </a:rPr>
              <a:t>1</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2</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3</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4</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5</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smtClean="0">
                <a:solidFill>
                  <a:srgbClr val="000000"/>
                </a:solidFill>
                <a:latin typeface="Consolas" panose="020B0609020204030204" pitchFamily="49" charset="0"/>
              </a:rPr>
              <a:t>vec2{</a:t>
            </a:r>
            <a:r>
              <a:rPr lang="en-US" sz="1100" b="0" dirty="0" smtClean="0">
                <a:solidFill>
                  <a:srgbClr val="098658"/>
                </a:solidFill>
                <a:latin typeface="Consolas" panose="020B0609020204030204" pitchFamily="49" charset="0"/>
              </a:rPr>
              <a:t>6</a:t>
            </a:r>
            <a:r>
              <a:rPr lang="en-US" sz="1100" b="0" dirty="0" smtClean="0">
                <a:solidFill>
                  <a:srgbClr val="000000"/>
                </a:solidFill>
                <a:latin typeface="Consolas" panose="020B0609020204030204" pitchFamily="49" charset="0"/>
              </a:rPr>
              <a:t>, </a:t>
            </a:r>
            <a:r>
              <a:rPr lang="en-US" sz="1100" b="0" dirty="0" smtClean="0">
                <a:solidFill>
                  <a:srgbClr val="098658"/>
                </a:solidFill>
                <a:latin typeface="Consolas" panose="020B0609020204030204" pitchFamily="49" charset="0"/>
              </a:rPr>
              <a:t>7</a:t>
            </a:r>
            <a:r>
              <a:rPr lang="en-US" sz="1100" b="0" dirty="0" smtClean="0">
                <a:solidFill>
                  <a:srgbClr val="000000"/>
                </a:solidFill>
                <a:latin typeface="Consolas" panose="020B0609020204030204" pitchFamily="49" charset="0"/>
              </a:rPr>
              <a:t>, </a:t>
            </a:r>
            <a:r>
              <a:rPr lang="en-US" sz="1100" b="0" dirty="0" smtClean="0">
                <a:solidFill>
                  <a:srgbClr val="098658"/>
                </a:solidFill>
                <a:latin typeface="Consolas" panose="020B0609020204030204" pitchFamily="49" charset="0"/>
              </a:rPr>
              <a:t>8</a:t>
            </a:r>
            <a:r>
              <a:rPr lang="en-US" sz="1100" b="0" dirty="0" smtClean="0">
                <a:solidFill>
                  <a:srgbClr val="000000"/>
                </a:solidFill>
                <a:latin typeface="Consolas" panose="020B0609020204030204" pitchFamily="49" charset="0"/>
              </a:rPr>
              <a:t>, </a:t>
            </a:r>
            <a:r>
              <a:rPr lang="en-US" sz="1100" b="0" dirty="0" smtClean="0">
                <a:solidFill>
                  <a:srgbClr val="098658"/>
                </a:solidFill>
                <a:latin typeface="Consolas" panose="020B0609020204030204" pitchFamily="49" charset="0"/>
              </a:rPr>
              <a:t>9</a:t>
            </a:r>
            <a:r>
              <a:rPr lang="en-US" sz="1100" b="0" dirty="0" smtClean="0">
                <a:solidFill>
                  <a:srgbClr val="000000"/>
                </a:solidFill>
                <a:latin typeface="Consolas" panose="020B0609020204030204" pitchFamily="49" charset="0"/>
              </a:rPr>
              <a:t>, </a:t>
            </a:r>
            <a:r>
              <a:rPr lang="en-US" sz="1100" b="0" dirty="0" smtClean="0">
                <a:solidFill>
                  <a:srgbClr val="098658"/>
                </a:solidFill>
                <a:latin typeface="Consolas" panose="020B0609020204030204" pitchFamily="49" charset="0"/>
              </a:rPr>
              <a:t>10</a:t>
            </a:r>
            <a:r>
              <a:rPr lang="en-US" sz="1100" b="0" dirty="0" smtClean="0">
                <a:solidFill>
                  <a:srgbClr val="000000"/>
                </a:solidFill>
                <a:latin typeface="Consolas" panose="020B0609020204030204" pitchFamily="49" charset="0"/>
              </a:rPr>
              <a:t>};</a:t>
            </a:r>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vec3 =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(vec1, vec2);</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 print the resulting </a:t>
            </a:r>
            <a:r>
              <a:rPr lang="en-US" sz="1100" b="0" dirty="0" smtClean="0">
                <a:solidFill>
                  <a:srgbClr val="008000"/>
                </a:solidFill>
                <a:latin typeface="Consolas" panose="020B0609020204030204" pitchFamily="49" charset="0"/>
              </a:rPr>
              <a:t>vector</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a:solidFill>
                  <a:srgbClr val="795E26"/>
                </a:solidFill>
                <a:latin typeface="Consolas" panose="020B0609020204030204" pitchFamily="49" charset="0"/>
              </a:rPr>
              <a:t>size</a:t>
            </a:r>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 "</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a:t>
            </a:r>
            <a:r>
              <a:rPr lang="en-US" sz="1100" b="0" dirty="0">
                <a:solidFill>
                  <a:srgbClr val="EE0000"/>
                </a:solidFill>
                <a:latin typeface="Consolas" panose="020B0609020204030204" pitchFamily="49" charset="0"/>
              </a:rPr>
              <a:t>\n</a:t>
            </a:r>
            <a:r>
              <a:rPr lang="en-US" sz="1100" b="0" dirty="0" smtClean="0">
                <a:solidFill>
                  <a:srgbClr val="A31515"/>
                </a:solidFill>
                <a:latin typeface="Consolas" panose="020B0609020204030204" pitchFamily="49" charset="0"/>
              </a:rPr>
              <a:t>"</a:t>
            </a:r>
            <a:r>
              <a:rPr lang="en-US" sz="1100" b="0" dirty="0" smtClean="0">
                <a:solidFill>
                  <a:srgbClr val="000000"/>
                </a:solidFill>
                <a:latin typeface="Consolas" panose="020B0609020204030204" pitchFamily="49" charset="0"/>
              </a:rPr>
              <a:t>;</a:t>
            </a:r>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911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Write our first program</a:t>
            </a:r>
          </a:p>
        </p:txBody>
      </p:sp>
      <p:sp>
        <p:nvSpPr>
          <p:cNvPr id="3" name="Θέση περιεχομένου 2"/>
          <p:cNvSpPr>
            <a:spLocks noGrp="1"/>
          </p:cNvSpPr>
          <p:nvPr>
            <p:ph idx="1"/>
          </p:nvPr>
        </p:nvSpPr>
        <p:spPr/>
        <p:txBody>
          <a:bodyPr/>
          <a:lstStyle/>
          <a:p>
            <a:r>
              <a:rPr lang="en-US" dirty="0" smtClean="0"/>
              <a:t>In our main() function we create two vectors called vec1 and vec2</a:t>
            </a:r>
          </a:p>
          <a:p>
            <a:r>
              <a:rPr lang="en-US" dirty="0" smtClean="0"/>
              <a:t>Then, we call the function </a:t>
            </a:r>
            <a:r>
              <a:rPr lang="en-US" dirty="0" err="1" smtClean="0"/>
              <a:t>sum_vecs</a:t>
            </a:r>
            <a:r>
              <a:rPr lang="en-US" dirty="0" smtClean="0"/>
              <a:t>() and assign the result to a third vector called vec3</a:t>
            </a:r>
          </a:p>
          <a:p>
            <a:pPr lvl="1"/>
            <a:r>
              <a:rPr lang="en-US" dirty="0" smtClean="0"/>
              <a:t>The </a:t>
            </a:r>
            <a:r>
              <a:rPr lang="en-US" dirty="0" err="1" smtClean="0"/>
              <a:t>sum_vecs</a:t>
            </a:r>
            <a:r>
              <a:rPr lang="en-US" dirty="0" smtClean="0"/>
              <a:t> function expects two vectors of </a:t>
            </a:r>
            <a:r>
              <a:rPr lang="en-US" dirty="0" err="1" smtClean="0"/>
              <a:t>int</a:t>
            </a:r>
            <a:r>
              <a:rPr lang="en-US" dirty="0" smtClean="0"/>
              <a:t> elements, adds them element-wise and returns the result</a:t>
            </a:r>
          </a:p>
          <a:p>
            <a:r>
              <a:rPr lang="en-US" dirty="0" smtClean="0"/>
              <a:t>Finally in main() we print the resulting vector element-by-element in one line</a:t>
            </a:r>
          </a:p>
        </p:txBody>
      </p:sp>
    </p:spTree>
    <p:extLst>
      <p:ext uri="{BB962C8B-B14F-4D97-AF65-F5344CB8AC3E}">
        <p14:creationId xmlns:p14="http://schemas.microsoft.com/office/powerpoint/2010/main" val="3258441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1">
                    <a:lumMod val="50000"/>
                  </a:schemeClr>
                </a:solidFill>
              </a:rPr>
              <a:t>Write our </a:t>
            </a:r>
            <a:r>
              <a:rPr lang="en-US" dirty="0">
                <a:solidFill>
                  <a:schemeClr val="bg1">
                    <a:lumMod val="50000"/>
                  </a:schemeClr>
                </a:solidFill>
              </a:rPr>
              <a:t>first </a:t>
            </a:r>
            <a:r>
              <a:rPr lang="en-US" dirty="0" smtClean="0">
                <a:solidFill>
                  <a:schemeClr val="bg1">
                    <a:lumMod val="50000"/>
                  </a:schemeClr>
                </a:solidFill>
              </a:rPr>
              <a:t>program</a:t>
            </a:r>
          </a:p>
          <a:p>
            <a:r>
              <a:rPr lang="en-US" dirty="0" smtClean="0">
                <a:solidFill>
                  <a:schemeClr val="bg1">
                    <a:lumMod val="50000"/>
                  </a:schemeClr>
                </a:solidFill>
              </a:rPr>
              <a:t>Refactoring 1: Move </a:t>
            </a:r>
            <a:r>
              <a:rPr lang="en-US" dirty="0">
                <a:solidFill>
                  <a:schemeClr val="bg1">
                    <a:lumMod val="50000"/>
                  </a:schemeClr>
                </a:solidFill>
              </a:rPr>
              <a:t>our </a:t>
            </a:r>
            <a:r>
              <a:rPr lang="en-US" dirty="0" smtClean="0">
                <a:solidFill>
                  <a:schemeClr val="bg1">
                    <a:lumMod val="50000"/>
                  </a:schemeClr>
                </a:solidFill>
              </a:rPr>
              <a:t>function</a:t>
            </a:r>
          </a:p>
          <a:p>
            <a:r>
              <a:rPr lang="en-US" dirty="0">
                <a:solidFill>
                  <a:schemeClr val="bg1">
                    <a:lumMod val="50000"/>
                  </a:schemeClr>
                </a:solidFill>
              </a:rPr>
              <a:t>Refactoring </a:t>
            </a:r>
            <a:r>
              <a:rPr lang="en-US" dirty="0" smtClean="0">
                <a:solidFill>
                  <a:schemeClr val="bg1">
                    <a:lumMod val="50000"/>
                  </a:schemeClr>
                </a:solidFill>
              </a:rPr>
              <a:t>2: Create a header file</a:t>
            </a:r>
          </a:p>
          <a:p>
            <a:r>
              <a:rPr lang="en-US" dirty="0" smtClean="0">
                <a:solidFill>
                  <a:schemeClr val="bg1">
                    <a:lumMod val="50000"/>
                  </a:schemeClr>
                </a:solidFill>
              </a:rPr>
              <a:t>Refactoring 3: Create a static library</a:t>
            </a:r>
          </a:p>
          <a:p>
            <a:r>
              <a:rPr lang="en-US" dirty="0" smtClean="0">
                <a:solidFill>
                  <a:schemeClr val="bg1">
                    <a:lumMod val="50000"/>
                  </a:schemeClr>
                </a:solidFill>
              </a:rPr>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smtClean="0">
                <a:solidFill>
                  <a:schemeClr val="bg1">
                    <a:lumMod val="50000"/>
                  </a:schemeClr>
                </a:solidFill>
              </a:rPr>
              <a:t>Template 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3323447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7896225" cy="542925"/>
          </a:xfrm>
        </p:spPr>
        <p:txBody>
          <a:bodyPr/>
          <a:lstStyle/>
          <a:p>
            <a:r>
              <a:rPr lang="en-US" dirty="0" smtClean="0"/>
              <a:t>On the terminal, go into the project directory</a:t>
            </a:r>
          </a:p>
        </p:txBody>
      </p:sp>
      <p:sp>
        <p:nvSpPr>
          <p:cNvPr id="4" name="Text Box 5"/>
          <p:cNvSpPr txBox="1">
            <a:spLocks noChangeArrowheads="1"/>
          </p:cNvSpPr>
          <p:nvPr/>
        </p:nvSpPr>
        <p:spPr bwMode="auto">
          <a:xfrm>
            <a:off x="396875" y="19050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cd $HOME/workspace/</a:t>
            </a:r>
            <a:r>
              <a:rPr lang="en-US" sz="1400" dirty="0" err="1" smtClean="0">
                <a:latin typeface="Courier New" pitchFamily="49" charset="0"/>
              </a:rPr>
              <a:t>cpp_tutorial</a:t>
            </a:r>
            <a:r>
              <a:rPr lang="en-US" sz="1400" dirty="0" smtClean="0">
                <a:latin typeface="Courier New" pitchFamily="49" charset="0"/>
              </a:rPr>
              <a:t> </a:t>
            </a:r>
          </a:p>
        </p:txBody>
      </p:sp>
      <p:sp>
        <p:nvSpPr>
          <p:cNvPr id="5" name="Θέση περιεχομένου 2"/>
          <p:cNvSpPr txBox="1">
            <a:spLocks/>
          </p:cNvSpPr>
          <p:nvPr/>
        </p:nvSpPr>
        <p:spPr bwMode="auto">
          <a:xfrm>
            <a:off x="396875" y="2368052"/>
            <a:ext cx="7896225" cy="833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Create the bin/ directory where we will put our executable</a:t>
            </a:r>
          </a:p>
        </p:txBody>
      </p:sp>
      <p:sp>
        <p:nvSpPr>
          <p:cNvPr id="6" name="Text Box 5"/>
          <p:cNvSpPr txBox="1">
            <a:spLocks noChangeArrowheads="1"/>
          </p:cNvSpPr>
          <p:nvPr/>
        </p:nvSpPr>
        <p:spPr bwMode="auto">
          <a:xfrm>
            <a:off x="403802" y="3207457"/>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mkdir</a:t>
            </a:r>
            <a:r>
              <a:rPr lang="en-US" sz="1400" dirty="0" smtClean="0">
                <a:latin typeface="Courier New" pitchFamily="49" charset="0"/>
              </a:rPr>
              <a:t> bin/</a:t>
            </a:r>
          </a:p>
        </p:txBody>
      </p:sp>
      <p:sp>
        <p:nvSpPr>
          <p:cNvPr id="7" name="Θέση περιεχομένου 2"/>
          <p:cNvSpPr txBox="1">
            <a:spLocks/>
          </p:cNvSpPr>
          <p:nvPr/>
        </p:nvSpPr>
        <p:spPr bwMode="auto">
          <a:xfrm>
            <a:off x="401031" y="3727951"/>
            <a:ext cx="7896225" cy="52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Run g++ to compile our source code into an executable</a:t>
            </a:r>
          </a:p>
        </p:txBody>
      </p:sp>
      <p:sp>
        <p:nvSpPr>
          <p:cNvPr id="8" name="Text Box 5"/>
          <p:cNvSpPr txBox="1">
            <a:spLocks noChangeArrowheads="1"/>
          </p:cNvSpPr>
          <p:nvPr/>
        </p:nvSpPr>
        <p:spPr bwMode="auto">
          <a:xfrm>
            <a:off x="401031" y="4248264"/>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-o bin/main </a:t>
            </a:r>
            <a:r>
              <a:rPr lang="en-US" sz="1400" dirty="0" err="1" smtClean="0">
                <a:latin typeface="Courier New" pitchFamily="49" charset="0"/>
              </a:rPr>
              <a:t>src</a:t>
            </a:r>
            <a:r>
              <a:rPr lang="en-US" sz="1400" dirty="0" smtClean="0">
                <a:latin typeface="Courier New" pitchFamily="49" charset="0"/>
              </a:rPr>
              <a:t>/main.cpp</a:t>
            </a:r>
          </a:p>
        </p:txBody>
      </p:sp>
      <p:sp>
        <p:nvSpPr>
          <p:cNvPr id="9" name="Θέση περιεχομένου 2"/>
          <p:cNvSpPr txBox="1">
            <a:spLocks/>
          </p:cNvSpPr>
          <p:nvPr/>
        </p:nvSpPr>
        <p:spPr bwMode="auto">
          <a:xfrm>
            <a:off x="401031" y="4709929"/>
            <a:ext cx="7896225" cy="1601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If you copied the code correctly from the previous slide the compilation should complete without any messages</a:t>
            </a:r>
          </a:p>
          <a:p>
            <a:r>
              <a:rPr lang="en-US" kern="0" dirty="0" smtClean="0"/>
              <a:t>Let's </a:t>
            </a:r>
            <a:r>
              <a:rPr lang="en-US" kern="0" dirty="0" smtClean="0"/>
              <a:t>break down the compilation command on the next slide</a:t>
            </a:r>
          </a:p>
        </p:txBody>
      </p:sp>
    </p:spTree>
    <p:extLst>
      <p:ext uri="{BB962C8B-B14F-4D97-AF65-F5344CB8AC3E}">
        <p14:creationId xmlns:p14="http://schemas.microsoft.com/office/powerpoint/2010/main" val="113312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p:txBody>
          <a:bodyPr/>
          <a:lstStyle/>
          <a:p>
            <a:r>
              <a:rPr lang="en-US" dirty="0" smtClean="0"/>
              <a:t>g++: this is the executable name of the GNU C++ compiler which we use to compile our source file</a:t>
            </a:r>
          </a:p>
          <a:p>
            <a:r>
              <a:rPr lang="en-US" dirty="0" smtClean="0"/>
              <a:t>-o bin/main: The -o option tells the compiler where to place the executable. In our case we tell the compiler to place the executable inside the bin/ directory and name it main</a:t>
            </a:r>
          </a:p>
          <a:p>
            <a:r>
              <a:rPr lang="en-US" dirty="0" err="1" smtClean="0"/>
              <a:t>src</a:t>
            </a:r>
            <a:r>
              <a:rPr lang="en-US" dirty="0" smtClean="0"/>
              <a:t>/main.cpp: this passes our source file as input to the compiler for compilation</a:t>
            </a:r>
            <a:endParaRPr lang="en-US" dirty="0"/>
          </a:p>
        </p:txBody>
      </p:sp>
    </p:spTree>
    <p:extLst>
      <p:ext uri="{BB962C8B-B14F-4D97-AF65-F5344CB8AC3E}">
        <p14:creationId xmlns:p14="http://schemas.microsoft.com/office/powerpoint/2010/main" val="58578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7896225" cy="542925"/>
          </a:xfrm>
        </p:spPr>
        <p:txBody>
          <a:bodyPr/>
          <a:lstStyle/>
          <a:p>
            <a:r>
              <a:rPr lang="en-US" dirty="0" smtClean="0"/>
              <a:t>We can now run our executable</a:t>
            </a:r>
            <a:endParaRPr lang="en-US" dirty="0"/>
          </a:p>
        </p:txBody>
      </p:sp>
      <p:sp>
        <p:nvSpPr>
          <p:cNvPr id="4" name="Text Box 5"/>
          <p:cNvSpPr txBox="1">
            <a:spLocks noChangeArrowheads="1"/>
          </p:cNvSpPr>
          <p:nvPr/>
        </p:nvSpPr>
        <p:spPr bwMode="auto">
          <a:xfrm>
            <a:off x="357018" y="1905000"/>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
        <p:nvSpPr>
          <p:cNvPr id="5" name="Θέση περιεχομένου 2"/>
          <p:cNvSpPr txBox="1">
            <a:spLocks/>
          </p:cNvSpPr>
          <p:nvPr/>
        </p:nvSpPr>
        <p:spPr bwMode="auto">
          <a:xfrm>
            <a:off x="357018" y="2514600"/>
            <a:ext cx="7896225"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As expected the result printed is the element-wise sum of the two vectors</a:t>
            </a:r>
          </a:p>
          <a:p>
            <a:r>
              <a:rPr lang="en-US" kern="0" dirty="0" smtClean="0"/>
              <a:t>Since everything works as expected, </a:t>
            </a:r>
            <a:r>
              <a:rPr lang="en-US" kern="0" dirty="0" smtClean="0"/>
              <a:t>let's </a:t>
            </a:r>
            <a:r>
              <a:rPr lang="en-US" kern="0" dirty="0" smtClean="0"/>
              <a:t>commit our work so far in </a:t>
            </a:r>
            <a:r>
              <a:rPr lang="en-US" kern="0" dirty="0" err="1" smtClean="0"/>
              <a:t>git</a:t>
            </a:r>
            <a:endParaRPr lang="en-US" kern="0" dirty="0"/>
          </a:p>
        </p:txBody>
      </p:sp>
    </p:spTree>
    <p:extLst>
      <p:ext uri="{BB962C8B-B14F-4D97-AF65-F5344CB8AC3E}">
        <p14:creationId xmlns:p14="http://schemas.microsoft.com/office/powerpoint/2010/main" val="1987851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8" y="18288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a:t>
            </a:r>
            <a:r>
              <a:rPr lang="en-US" sz="1400" dirty="0" err="1" smtClean="0">
                <a:latin typeface="Courier New" pitchFamily="49" charset="0"/>
              </a:rPr>
              <a:t>src</a:t>
            </a:r>
            <a:r>
              <a:rPr lang="en-US" sz="1400" dirty="0" smtClean="0">
                <a:latin typeface="Courier New" pitchFamily="49" charset="0"/>
              </a:rPr>
              <a:t>/main.cpp</a:t>
            </a:r>
          </a:p>
        </p:txBody>
      </p:sp>
      <p:sp>
        <p:nvSpPr>
          <p:cNvPr id="5" name="Θέση περιεχομένου 2"/>
          <p:cNvSpPr txBox="1">
            <a:spLocks/>
          </p:cNvSpPr>
          <p:nvPr/>
        </p:nvSpPr>
        <p:spPr bwMode="auto">
          <a:xfrm>
            <a:off x="357018" y="2226559"/>
            <a:ext cx="7896225" cy="2345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add the main.cpp file under </a:t>
            </a:r>
            <a:r>
              <a:rPr lang="en-US" kern="0" dirty="0" err="1" smtClean="0"/>
              <a:t>src</a:t>
            </a:r>
            <a:r>
              <a:rPr lang="en-US" kern="0" dirty="0" smtClean="0"/>
              <a:t>/, to the list of files that </a:t>
            </a:r>
            <a:r>
              <a:rPr lang="en-US" kern="0" dirty="0" err="1" smtClean="0"/>
              <a:t>git</a:t>
            </a:r>
            <a:r>
              <a:rPr lang="en-US" kern="0" dirty="0" smtClean="0"/>
              <a:t> will track for changes</a:t>
            </a:r>
          </a:p>
          <a:p>
            <a:pPr lvl="1"/>
            <a:r>
              <a:rPr lang="en-US" kern="0" dirty="0" smtClean="0"/>
              <a:t>Notice the we are not adding the executable we created, because it can be generated by compiling the source code</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7018" y="45720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'Initial </a:t>
            </a:r>
            <a:r>
              <a:rPr lang="en-US" sz="1400" dirty="0" smtClean="0">
                <a:latin typeface="Courier New" pitchFamily="49" charset="0"/>
              </a:rPr>
              <a:t>commit of summing two </a:t>
            </a:r>
            <a:r>
              <a:rPr lang="en-US" sz="1400" dirty="0" smtClean="0">
                <a:latin typeface="Courier New" pitchFamily="49" charset="0"/>
              </a:rPr>
              <a:t>vectors'</a:t>
            </a:r>
            <a:endParaRPr lang="en-US" sz="1400" dirty="0" smtClean="0">
              <a:latin typeface="Courier New" pitchFamily="49" charset="0"/>
            </a:endParaRPr>
          </a:p>
        </p:txBody>
      </p:sp>
      <p:sp>
        <p:nvSpPr>
          <p:cNvPr id="7" name="Θέση περιεχομένου 2"/>
          <p:cNvSpPr txBox="1">
            <a:spLocks/>
          </p:cNvSpPr>
          <p:nvPr/>
        </p:nvSpPr>
        <p:spPr bwMode="auto">
          <a:xfrm>
            <a:off x="357017" y="5029200"/>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7" y="5506433"/>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693276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t>Refactoring 1: Move </a:t>
            </a:r>
            <a:r>
              <a:rPr lang="en-US" dirty="0"/>
              <a:t>our </a:t>
            </a:r>
            <a:r>
              <a:rPr lang="en-US" dirty="0" smtClean="0"/>
              <a:t>function</a:t>
            </a:r>
          </a:p>
          <a:p>
            <a:r>
              <a:rPr lang="en-US" dirty="0" smtClean="0">
                <a:solidFill>
                  <a:schemeClr val="bg1">
                    <a:lumMod val="50000"/>
                  </a:schemeClr>
                </a:solidFill>
              </a:rPr>
              <a:t>Refactoring 2: Create a header file</a:t>
            </a:r>
          </a:p>
          <a:p>
            <a:r>
              <a:rPr lang="en-US" dirty="0" smtClean="0">
                <a:solidFill>
                  <a:schemeClr val="bg1">
                    <a:lumMod val="50000"/>
                  </a:schemeClr>
                </a:solidFill>
              </a:rPr>
              <a:t>Refactoring 3: Create a static library</a:t>
            </a:r>
          </a:p>
          <a:p>
            <a:r>
              <a:rPr lang="en-US" dirty="0" smtClean="0">
                <a:solidFill>
                  <a:schemeClr val="bg1">
                    <a:lumMod val="50000"/>
                  </a:schemeClr>
                </a:solidFill>
              </a:rPr>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a:solidFill>
                  <a:schemeClr val="bg1">
                    <a:lumMod val="50000"/>
                  </a:schemeClr>
                </a:solidFill>
              </a:rPr>
              <a:t>Template </a:t>
            </a:r>
            <a:r>
              <a:rPr lang="en-US" dirty="0" smtClean="0">
                <a:solidFill>
                  <a:schemeClr val="bg1">
                    <a:lumMod val="50000"/>
                  </a:schemeClr>
                </a:solidFill>
              </a:rPr>
              <a:t>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3633781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a:t>Refactoring 1: Move our </a:t>
            </a:r>
            <a:r>
              <a:rPr lang="en-US" dirty="0" smtClean="0"/>
              <a:t>function</a:t>
            </a:r>
            <a:endParaRPr lang="en-US" dirty="0"/>
          </a:p>
        </p:txBody>
      </p:sp>
      <p:sp>
        <p:nvSpPr>
          <p:cNvPr id="3" name="Θέση περιεχομένου 2"/>
          <p:cNvSpPr>
            <a:spLocks noGrp="1"/>
          </p:cNvSpPr>
          <p:nvPr>
            <p:ph idx="1"/>
          </p:nvPr>
        </p:nvSpPr>
        <p:spPr>
          <a:xfrm>
            <a:off x="357019" y="1362075"/>
            <a:ext cx="8405982" cy="4972050"/>
          </a:xfrm>
        </p:spPr>
        <p:txBody>
          <a:bodyPr/>
          <a:lstStyle/>
          <a:p>
            <a:r>
              <a:rPr lang="en-US" dirty="0" smtClean="0"/>
              <a:t>If we want to use the </a:t>
            </a:r>
            <a:r>
              <a:rPr lang="en-US" dirty="0" err="1" smtClean="0"/>
              <a:t>sum_vecs</a:t>
            </a:r>
            <a:r>
              <a:rPr lang="en-US" dirty="0" smtClean="0"/>
              <a:t>() function to other projects, we would like to have access to our implementation without having to write it again and again</a:t>
            </a:r>
          </a:p>
          <a:p>
            <a:r>
              <a:rPr lang="en-US" dirty="0" smtClean="0"/>
              <a:t>In order to that, we will refactor our function into a library</a:t>
            </a:r>
          </a:p>
          <a:p>
            <a:r>
              <a:rPr lang="en-US" dirty="0" smtClean="0"/>
              <a:t>As a first step, we will move our function to a different source file</a:t>
            </a:r>
            <a:endParaRPr lang="en-US" dirty="0"/>
          </a:p>
          <a:p>
            <a:r>
              <a:rPr lang="en-US" dirty="0" smtClean="0"/>
              <a:t>Create a new file called vector_math.cpp under the </a:t>
            </a:r>
            <a:r>
              <a:rPr lang="en-US" dirty="0" err="1" smtClean="0"/>
              <a:t>src</a:t>
            </a:r>
            <a:r>
              <a:rPr lang="en-US" dirty="0" smtClean="0"/>
              <a:t>/ directory and open it in your editor</a:t>
            </a:r>
          </a:p>
        </p:txBody>
      </p:sp>
    </p:spTree>
    <p:extLst>
      <p:ext uri="{BB962C8B-B14F-4D97-AF65-F5344CB8AC3E}">
        <p14:creationId xmlns:p14="http://schemas.microsoft.com/office/powerpoint/2010/main" val="3660949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1: Move our function</a:t>
            </a:r>
          </a:p>
        </p:txBody>
      </p:sp>
      <p:sp>
        <p:nvSpPr>
          <p:cNvPr id="4" name="Rectangle 3"/>
          <p:cNvSpPr>
            <a:spLocks noChangeArrowheads="1"/>
          </p:cNvSpPr>
          <p:nvPr/>
        </p:nvSpPr>
        <p:spPr bwMode="auto">
          <a:xfrm>
            <a:off x="355633" y="1210893"/>
            <a:ext cx="6878806" cy="3477875"/>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main.cpp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a:t>
            </a:r>
            <a:r>
              <a:rPr lang="en-US" sz="1100" b="0" dirty="0" err="1">
                <a:solidFill>
                  <a:srgbClr val="A31515"/>
                </a:solidFill>
                <a:latin typeface="Consolas" panose="020B0609020204030204" pitchFamily="49" charset="0"/>
              </a:rPr>
              <a:t>iostream</a:t>
            </a:r>
            <a:r>
              <a:rPr lang="en-US" sz="1100" b="0" dirty="0">
                <a:solidFill>
                  <a:srgbClr val="A31515"/>
                </a:solidFill>
                <a:latin typeface="Consolas" panose="020B0609020204030204" pitchFamily="49" charset="0"/>
              </a:rPr>
              <a:t>&gt;</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function prototype</a:t>
            </a:r>
            <a:endParaRPr lang="en-US" sz="1100" b="0" dirty="0">
              <a:solidFill>
                <a:srgbClr val="000000"/>
              </a:solidFill>
              <a:latin typeface="Consolas" panose="020B0609020204030204" pitchFamily="49" charset="0"/>
            </a:endParaRPr>
          </a:p>
          <a:p>
            <a:r>
              <a:rPr lang="en-US" sz="1100" b="0" dirty="0" err="1">
                <a:solidFill>
                  <a:srgbClr val="267F99"/>
                </a:solidFill>
                <a:latin typeface="Consolas" panose="020B0609020204030204" pitchFamily="49" charset="0"/>
              </a:rPr>
              <a:t>std</a:t>
            </a:r>
            <a:r>
              <a:rPr lang="en-US" sz="1100" b="0" dirty="0">
                <a:solidFill>
                  <a:srgbClr val="001080"/>
                </a:solidFill>
                <a:latin typeface="Consolas" panose="020B0609020204030204" pitchFamily="49" charset="0"/>
              </a:rPr>
              <a:t>::v</a:t>
            </a:r>
            <a:r>
              <a:rPr lang="en-US" sz="1100" b="0" dirty="0">
                <a:solidFill>
                  <a:srgbClr val="267F99"/>
                </a:solidFill>
                <a:latin typeface="Consolas" panose="020B0609020204030204" pitchFamily="49" charset="0"/>
              </a:rPr>
              <a:t>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a:solidFill>
                  <a:srgbClr val="795E26"/>
                </a:solidFill>
                <a:latin typeface="Consolas" panose="020B0609020204030204" pitchFamily="49" charset="0"/>
              </a:rPr>
              <a:t>main</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vec1{</a:t>
            </a:r>
            <a:r>
              <a:rPr lang="en-US" sz="1100" b="0" dirty="0">
                <a:solidFill>
                  <a:srgbClr val="098658"/>
                </a:solidFill>
                <a:latin typeface="Consolas" panose="020B0609020204030204" pitchFamily="49" charset="0"/>
              </a:rPr>
              <a:t>1</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2</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3</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4</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5</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vec2{</a:t>
            </a:r>
            <a:r>
              <a:rPr lang="en-US" sz="1100" b="0" dirty="0">
                <a:solidFill>
                  <a:srgbClr val="098658"/>
                </a:solidFill>
                <a:latin typeface="Consolas" panose="020B0609020204030204" pitchFamily="49" charset="0"/>
              </a:rPr>
              <a:t>6</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7</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8</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9</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10</a:t>
            </a:r>
            <a:r>
              <a:rPr lang="en-US" sz="1100" b="0" dirty="0">
                <a:solidFill>
                  <a:srgbClr val="000000"/>
                </a:solidFill>
                <a:latin typeface="Consolas" panose="020B0609020204030204" pitchFamily="49" charset="0"/>
              </a:rPr>
              <a:t>};</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vec3 =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(vec1, vec2);</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 print the resulting vector</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 "</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a:t>
            </a:r>
            <a:r>
              <a:rPr lang="en-US" sz="1100" b="0" dirty="0">
                <a:solidFill>
                  <a:srgbClr val="EE0000"/>
                </a:solidFill>
                <a:latin typeface="Consolas" panose="020B0609020204030204" pitchFamily="49" charset="0"/>
              </a:rPr>
              <a:t>\n</a:t>
            </a:r>
            <a:r>
              <a:rPr lang="en-US" sz="1100" b="0" dirty="0">
                <a:solidFill>
                  <a:srgbClr val="A31515"/>
                </a:solidFill>
                <a:latin typeface="Consolas" panose="020B0609020204030204" pitchFamily="49" charset="0"/>
              </a:rPr>
              <a:t>"</a:t>
            </a:r>
            <a:r>
              <a:rPr lang="en-US" sz="1100" b="0" dirty="0">
                <a:solidFill>
                  <a:srgbClr val="000000"/>
                </a:solidFill>
                <a:latin typeface="Consolas" panose="020B0609020204030204" pitchFamily="49" charset="0"/>
              </a:rPr>
              <a:t>;</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5633" y="4712314"/>
            <a:ext cx="8405982" cy="1917086"/>
          </a:xfrm>
        </p:spPr>
        <p:txBody>
          <a:bodyPr/>
          <a:lstStyle/>
          <a:p>
            <a:r>
              <a:rPr lang="en-US" dirty="0" smtClean="0"/>
              <a:t>We have removed the implementation of our function from main.cpp</a:t>
            </a:r>
          </a:p>
          <a:p>
            <a:r>
              <a:rPr lang="en-US" dirty="0" smtClean="0"/>
              <a:t>We still have to leave the prototype of our function, which is like a “promise” to the compiler that we are going to give the implementation somewhere else</a:t>
            </a:r>
            <a:endParaRPr lang="en-US" dirty="0"/>
          </a:p>
        </p:txBody>
      </p:sp>
    </p:spTree>
    <p:extLst>
      <p:ext uri="{BB962C8B-B14F-4D97-AF65-F5344CB8AC3E}">
        <p14:creationId xmlns:p14="http://schemas.microsoft.com/office/powerpoint/2010/main" val="1942116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1: Move our function</a:t>
            </a:r>
          </a:p>
        </p:txBody>
      </p:sp>
      <p:sp>
        <p:nvSpPr>
          <p:cNvPr id="4" name="Rectangle 3"/>
          <p:cNvSpPr>
            <a:spLocks noChangeArrowheads="1"/>
          </p:cNvSpPr>
          <p:nvPr/>
        </p:nvSpPr>
        <p:spPr bwMode="auto">
          <a:xfrm>
            <a:off x="355633" y="1197678"/>
            <a:ext cx="6955750" cy="2292935"/>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smtClean="0">
                <a:solidFill>
                  <a:srgbClr val="008000"/>
                </a:solidFill>
                <a:latin typeface="Consolas" panose="020B0609020204030204" pitchFamily="49" charset="0"/>
              </a:rPr>
              <a:t>vector_math.cpp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return a vector that is the element-wise addition of left and right</a:t>
            </a:r>
            <a:endParaRPr lang="en-US" sz="1100" b="0" dirty="0">
              <a:solidFill>
                <a:srgbClr val="000000"/>
              </a:solidFill>
              <a:latin typeface="Consolas" panose="020B0609020204030204" pitchFamily="49" charset="0"/>
            </a:endParaRPr>
          </a:p>
          <a:p>
            <a:r>
              <a:rPr lang="en-US" sz="1100" b="0" dirty="0" err="1">
                <a:solidFill>
                  <a:srgbClr val="267F99"/>
                </a:solidFill>
                <a:latin typeface="Consolas" panose="020B0609020204030204" pitchFamily="49" charset="0"/>
              </a:rPr>
              <a:t>std</a:t>
            </a:r>
            <a:r>
              <a:rPr lang="en-US" sz="1100" b="0" dirty="0">
                <a:solidFill>
                  <a:srgbClr val="001080"/>
                </a:solidFill>
                <a:latin typeface="Consolas" panose="020B0609020204030204" pitchFamily="49" charset="0"/>
              </a:rPr>
              <a:t>::v</a:t>
            </a:r>
            <a:r>
              <a:rPr lang="en-US" sz="1100" b="0" dirty="0">
                <a:solidFill>
                  <a:srgbClr val="267F99"/>
                </a:solidFill>
                <a:latin typeface="Consolas" panose="020B0609020204030204" pitchFamily="49" charset="0"/>
              </a:rPr>
              <a:t>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err="1">
                <a:solidFill>
                  <a:srgbClr val="001080"/>
                </a:solidFill>
                <a:latin typeface="Consolas" panose="020B0609020204030204" pitchFamily="49" charset="0"/>
              </a:rPr>
              <a:t>left</a:t>
            </a:r>
            <a:r>
              <a:rPr lang="en-US" sz="1100" b="0" dirty="0" err="1">
                <a:solidFill>
                  <a:srgbClr val="000000"/>
                </a:solidFill>
                <a:latin typeface="Consolas" panose="020B0609020204030204" pitchFamily="49" charset="0"/>
              </a:rPr>
              <a:t>.</a:t>
            </a:r>
            <a:r>
              <a:rPr lang="en-US" sz="1100" b="0" dirty="0" err="1">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a:solidFill>
                  <a:srgbClr val="795E26"/>
                </a:solidFill>
                <a:latin typeface="Consolas" panose="020B0609020204030204" pitchFamily="49" charset="0"/>
              </a:rPr>
              <a:t>result</a:t>
            </a:r>
            <a:r>
              <a:rPr lang="en-US" sz="1100" b="0" dirty="0">
                <a:solidFill>
                  <a:srgbClr val="000000"/>
                </a:solidFill>
                <a:latin typeface="Consolas" panose="020B0609020204030204" pitchFamily="49" charset="0"/>
              </a:rPr>
              <a:t>(size);</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001080"/>
                </a:solidFill>
                <a:latin typeface="Consolas" panose="020B0609020204030204" pitchFamily="49" charset="0"/>
              </a:rPr>
              <a:t>result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result;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7018" y="3657600"/>
            <a:ext cx="8405982" cy="2133600"/>
          </a:xfrm>
        </p:spPr>
        <p:txBody>
          <a:bodyPr/>
          <a:lstStyle/>
          <a:p>
            <a:r>
              <a:rPr lang="en-US" dirty="0" smtClean="0"/>
              <a:t>We have placed the implementation of our function in vector_math.cpp</a:t>
            </a:r>
          </a:p>
          <a:p>
            <a:r>
              <a:rPr lang="en-US" dirty="0" smtClean="0"/>
              <a:t>Notice that the function prototype in main.cpp must match exactly the function signature of </a:t>
            </a:r>
            <a:r>
              <a:rPr lang="en-US" dirty="0" err="1" smtClean="0"/>
              <a:t>sum_vecs</a:t>
            </a:r>
            <a:r>
              <a:rPr lang="en-US" dirty="0" smtClean="0"/>
              <a:t>() in vector_math.cpp</a:t>
            </a:r>
          </a:p>
        </p:txBody>
      </p:sp>
    </p:spTree>
    <p:extLst>
      <p:ext uri="{BB962C8B-B14F-4D97-AF65-F5344CB8AC3E}">
        <p14:creationId xmlns:p14="http://schemas.microsoft.com/office/powerpoint/2010/main" val="3099400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7896225" cy="923925"/>
          </a:xfrm>
        </p:spPr>
        <p:txBody>
          <a:bodyPr/>
          <a:lstStyle/>
          <a:p>
            <a:r>
              <a:rPr lang="en-US" dirty="0" smtClean="0"/>
              <a:t>On the terminal, inside the project directory, run g++ to compile our refactored code</a:t>
            </a:r>
          </a:p>
        </p:txBody>
      </p:sp>
      <p:sp>
        <p:nvSpPr>
          <p:cNvPr id="8" name="Text Box 5"/>
          <p:cNvSpPr txBox="1">
            <a:spLocks noChangeArrowheads="1"/>
          </p:cNvSpPr>
          <p:nvPr/>
        </p:nvSpPr>
        <p:spPr bwMode="auto">
          <a:xfrm>
            <a:off x="357018" y="22860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-o bin/main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a:t>
            </a:r>
          </a:p>
        </p:txBody>
      </p:sp>
      <p:sp>
        <p:nvSpPr>
          <p:cNvPr id="9" name="Θέση περιεχομένου 2"/>
          <p:cNvSpPr txBox="1">
            <a:spLocks/>
          </p:cNvSpPr>
          <p:nvPr/>
        </p:nvSpPr>
        <p:spPr bwMode="auto">
          <a:xfrm>
            <a:off x="357018" y="2716910"/>
            <a:ext cx="8366125" cy="2845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Notice that everything is like our previous compilation, except that now we have to also pass as input to g++ our second source file which contains our function</a:t>
            </a:r>
          </a:p>
          <a:p>
            <a:r>
              <a:rPr lang="en-US" kern="0" dirty="0" smtClean="0"/>
              <a:t>If you copied the code correctly you will see no messages displayed</a:t>
            </a:r>
          </a:p>
          <a:p>
            <a:r>
              <a:rPr lang="en-US" kern="0" dirty="0" smtClean="0"/>
              <a:t>We can again run our program and get the same result as before</a:t>
            </a:r>
          </a:p>
        </p:txBody>
      </p:sp>
      <p:sp>
        <p:nvSpPr>
          <p:cNvPr id="10" name="Text Box 5"/>
          <p:cNvSpPr txBox="1">
            <a:spLocks noChangeArrowheads="1"/>
          </p:cNvSpPr>
          <p:nvPr/>
        </p:nvSpPr>
        <p:spPr bwMode="auto">
          <a:xfrm>
            <a:off x="304800" y="5594465"/>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Tree>
    <p:extLst>
      <p:ext uri="{BB962C8B-B14F-4D97-AF65-F5344CB8AC3E}">
        <p14:creationId xmlns:p14="http://schemas.microsoft.com/office/powerpoint/2010/main" val="77935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8" y="18288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a:t>
            </a:r>
          </a:p>
        </p:txBody>
      </p:sp>
      <p:sp>
        <p:nvSpPr>
          <p:cNvPr id="5" name="Θέση περιεχομένου 2"/>
          <p:cNvSpPr txBox="1">
            <a:spLocks/>
          </p:cNvSpPr>
          <p:nvPr/>
        </p:nvSpPr>
        <p:spPr bwMode="auto">
          <a:xfrm>
            <a:off x="357018" y="2226560"/>
            <a:ext cx="7896225" cy="14065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the changes in main.cpp and vector_math.cpp under </a:t>
            </a:r>
            <a:r>
              <a:rPr lang="en-US" kern="0" dirty="0" err="1" smtClean="0"/>
              <a:t>src</a:t>
            </a:r>
            <a:r>
              <a:rPr lang="en-US" kern="0" dirty="0" smtClean="0"/>
              <a:t>/</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2861" y="364361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'Refactor </a:t>
            </a:r>
            <a:r>
              <a:rPr lang="en-US" sz="1400" dirty="0" err="1" smtClean="0">
                <a:latin typeface="Courier New" pitchFamily="49" charset="0"/>
              </a:rPr>
              <a:t>sum_vecs</a:t>
            </a:r>
            <a:r>
              <a:rPr lang="en-US" sz="1400" dirty="0" smtClean="0">
                <a:latin typeface="Courier New" pitchFamily="49" charset="0"/>
              </a:rPr>
              <a:t>() into </a:t>
            </a:r>
            <a:r>
              <a:rPr lang="en-US" sz="1400" dirty="0" err="1" smtClean="0">
                <a:latin typeface="Courier New" pitchFamily="49" charset="0"/>
              </a:rPr>
              <a:t>src</a:t>
            </a:r>
            <a:r>
              <a:rPr lang="en-US" sz="1400" dirty="0" smtClean="0">
                <a:latin typeface="Courier New" pitchFamily="49" charset="0"/>
              </a:rPr>
              <a:t>/vector_math.cpp'</a:t>
            </a:r>
            <a:endParaRPr lang="en-US" sz="1400" dirty="0" smtClean="0">
              <a:latin typeface="Courier New" pitchFamily="49" charset="0"/>
            </a:endParaRPr>
          </a:p>
        </p:txBody>
      </p:sp>
      <p:sp>
        <p:nvSpPr>
          <p:cNvPr id="7" name="Θέση περιεχομένου 2"/>
          <p:cNvSpPr txBox="1">
            <a:spLocks/>
          </p:cNvSpPr>
          <p:nvPr/>
        </p:nvSpPr>
        <p:spPr bwMode="auto">
          <a:xfrm>
            <a:off x="352861" y="4115784"/>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2860" y="4582509"/>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276402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You can do it on Windows too!</a:t>
            </a:r>
            <a:endParaRPr lang="x-none"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p:txBody>
          <a:bodyPr/>
          <a:lstStyle/>
          <a:p>
            <a:r>
              <a:rPr lang="en-US" dirty="0" smtClean="0"/>
              <a:t>You </a:t>
            </a:r>
            <a:r>
              <a:rPr lang="en-US" dirty="0" smtClean="0"/>
              <a:t>don't </a:t>
            </a:r>
            <a:r>
              <a:rPr lang="en-US" dirty="0" smtClean="0"/>
              <a:t>need a dual boot or a virtual machine to compile your code on the terminal</a:t>
            </a:r>
          </a:p>
          <a:p>
            <a:r>
              <a:rPr lang="en-US" dirty="0" smtClean="0"/>
              <a:t>Microsoft offers the “Windows Subsystem for Linux”</a:t>
            </a:r>
          </a:p>
          <a:p>
            <a:r>
              <a:rPr lang="en-US" dirty="0" smtClean="0"/>
              <a:t>WSL allows developers to  run a GNU/Linux environment, directly on Windows, unmodified, without the overhead of a traditional virtual machine</a:t>
            </a:r>
          </a:p>
          <a:p>
            <a:r>
              <a:rPr lang="en-US" dirty="0"/>
              <a:t>Head to </a:t>
            </a:r>
            <a:r>
              <a:rPr lang="en-US" dirty="0">
                <a:hlinkClick r:id="rId2"/>
              </a:rPr>
              <a:t>https://docs.microsoft.com/en-us/windows/wsl</a:t>
            </a:r>
            <a:r>
              <a:rPr lang="en-US" dirty="0" smtClean="0">
                <a:hlinkClick r:id="rId2"/>
              </a:rPr>
              <a:t>/</a:t>
            </a:r>
            <a:r>
              <a:rPr lang="en-US" dirty="0" smtClean="0"/>
              <a:t> and you will have a working terminal in less than 30 minutes</a:t>
            </a:r>
            <a:endParaRPr lang="en-US" dirty="0"/>
          </a:p>
        </p:txBody>
      </p:sp>
    </p:spTree>
    <p:extLst>
      <p:ext uri="{BB962C8B-B14F-4D97-AF65-F5344CB8AC3E}">
        <p14:creationId xmlns:p14="http://schemas.microsoft.com/office/powerpoint/2010/main" val="3161469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solidFill>
                  <a:schemeClr val="bg2"/>
                </a:solidFill>
              </a:rPr>
              <a:t>Refactoring 1: Move </a:t>
            </a:r>
            <a:r>
              <a:rPr lang="en-US" dirty="0">
                <a:solidFill>
                  <a:schemeClr val="bg2"/>
                </a:solidFill>
              </a:rPr>
              <a:t>our </a:t>
            </a:r>
            <a:r>
              <a:rPr lang="en-US" dirty="0" smtClean="0">
                <a:solidFill>
                  <a:schemeClr val="bg2"/>
                </a:solidFill>
              </a:rPr>
              <a:t>function</a:t>
            </a:r>
          </a:p>
          <a:p>
            <a:r>
              <a:rPr lang="en-US" dirty="0" smtClean="0"/>
              <a:t>Refactoring 2: Create a header file</a:t>
            </a:r>
          </a:p>
          <a:p>
            <a:r>
              <a:rPr lang="en-US" dirty="0" smtClean="0">
                <a:solidFill>
                  <a:schemeClr val="bg1">
                    <a:lumMod val="50000"/>
                  </a:schemeClr>
                </a:solidFill>
              </a:rPr>
              <a:t>Refactoring 3: Create a static library</a:t>
            </a:r>
          </a:p>
          <a:p>
            <a:r>
              <a:rPr lang="en-US" dirty="0" smtClean="0">
                <a:solidFill>
                  <a:schemeClr val="bg1">
                    <a:lumMod val="50000"/>
                  </a:schemeClr>
                </a:solidFill>
              </a:rPr>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a:solidFill>
                  <a:schemeClr val="bg1">
                    <a:lumMod val="50000"/>
                  </a:schemeClr>
                </a:solidFill>
              </a:rPr>
              <a:t>Template </a:t>
            </a:r>
            <a:r>
              <a:rPr lang="en-US" dirty="0" smtClean="0">
                <a:solidFill>
                  <a:schemeClr val="bg1">
                    <a:lumMod val="50000"/>
                  </a:schemeClr>
                </a:solidFill>
              </a:rPr>
              <a:t>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3078004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2: Create a header file</a:t>
            </a:r>
          </a:p>
        </p:txBody>
      </p:sp>
      <p:sp>
        <p:nvSpPr>
          <p:cNvPr id="3" name="Θέση περιεχομένου 2"/>
          <p:cNvSpPr>
            <a:spLocks noGrp="1"/>
          </p:cNvSpPr>
          <p:nvPr>
            <p:ph idx="1"/>
          </p:nvPr>
        </p:nvSpPr>
        <p:spPr>
          <a:xfrm>
            <a:off x="396875" y="1362075"/>
            <a:ext cx="8289925" cy="4972050"/>
          </a:xfrm>
        </p:spPr>
        <p:txBody>
          <a:bodyPr/>
          <a:lstStyle/>
          <a:p>
            <a:r>
              <a:rPr lang="en-US" dirty="0" smtClean="0"/>
              <a:t>What if our library has multiple functions? Do we have to add a function prototype for all of them in main.cpp?</a:t>
            </a:r>
          </a:p>
          <a:p>
            <a:r>
              <a:rPr lang="en-US" dirty="0" smtClean="0"/>
              <a:t>Thankfully not, and this leads us to our second refactoring</a:t>
            </a:r>
          </a:p>
          <a:p>
            <a:r>
              <a:rPr lang="en-US" dirty="0" smtClean="0"/>
              <a:t>We will put all our function prototypes in a new file called </a:t>
            </a:r>
            <a:r>
              <a:rPr lang="en-US" dirty="0" err="1" smtClean="0"/>
              <a:t>vector_math.h</a:t>
            </a:r>
            <a:r>
              <a:rPr lang="en-US" dirty="0" smtClean="0"/>
              <a:t> under the include/ directory</a:t>
            </a:r>
          </a:p>
          <a:p>
            <a:r>
              <a:rPr lang="en-US" dirty="0" smtClean="0"/>
              <a:t>This file will contain all our function prototypes from vector_math.cpp and will serve two purposes</a:t>
            </a:r>
          </a:p>
          <a:p>
            <a:pPr lvl="1"/>
            <a:r>
              <a:rPr lang="en-US" dirty="0" smtClean="0"/>
              <a:t>It will be the API of our library, informing all users of what functions are available in our library and how to use them</a:t>
            </a:r>
          </a:p>
          <a:p>
            <a:pPr lvl="1"/>
            <a:r>
              <a:rPr lang="en-US" dirty="0" smtClean="0"/>
              <a:t>The users of our library </a:t>
            </a:r>
            <a:r>
              <a:rPr lang="en-US" dirty="0" smtClean="0"/>
              <a:t>don't </a:t>
            </a:r>
            <a:r>
              <a:rPr lang="en-US" dirty="0" smtClean="0"/>
              <a:t>have to write the function prototype above the code when they want to use it</a:t>
            </a:r>
            <a:endParaRPr lang="en-US" dirty="0"/>
          </a:p>
        </p:txBody>
      </p:sp>
    </p:spTree>
    <p:extLst>
      <p:ext uri="{BB962C8B-B14F-4D97-AF65-F5344CB8AC3E}">
        <p14:creationId xmlns:p14="http://schemas.microsoft.com/office/powerpoint/2010/main" val="130044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2: Create a header file</a:t>
            </a:r>
          </a:p>
        </p:txBody>
      </p:sp>
      <p:sp>
        <p:nvSpPr>
          <p:cNvPr id="4" name="Rectangle 3"/>
          <p:cNvSpPr>
            <a:spLocks noChangeArrowheads="1"/>
          </p:cNvSpPr>
          <p:nvPr/>
        </p:nvSpPr>
        <p:spPr bwMode="auto">
          <a:xfrm>
            <a:off x="355633" y="1197678"/>
            <a:ext cx="3801041" cy="3308598"/>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main.cpp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smtClean="0">
                <a:solidFill>
                  <a:srgbClr val="A31515"/>
                </a:solidFill>
                <a:latin typeface="Consolas" panose="020B0609020204030204" pitchFamily="49" charset="0"/>
              </a:rPr>
              <a:t>"</a:t>
            </a:r>
            <a:r>
              <a:rPr lang="en-US" sz="1100" b="0" dirty="0" err="1" smtClean="0">
                <a:solidFill>
                  <a:srgbClr val="A31515"/>
                </a:solidFill>
                <a:latin typeface="Consolas" panose="020B0609020204030204" pitchFamily="49" charset="0"/>
              </a:rPr>
              <a:t>vector_math.h</a:t>
            </a:r>
            <a:r>
              <a:rPr lang="en-US" sz="1100" b="0" dirty="0" smtClean="0">
                <a:solidFill>
                  <a:srgbClr val="A31515"/>
                </a:solidFill>
                <a:latin typeface="Consolas" panose="020B0609020204030204" pitchFamily="49" charset="0"/>
              </a:rPr>
              <a: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a:t>
            </a:r>
            <a:r>
              <a:rPr lang="en-US" sz="1100" b="0" dirty="0" err="1">
                <a:solidFill>
                  <a:srgbClr val="A31515"/>
                </a:solidFill>
                <a:latin typeface="Consolas" panose="020B0609020204030204" pitchFamily="49" charset="0"/>
              </a:rPr>
              <a:t>iostream</a:t>
            </a:r>
            <a:r>
              <a:rPr lang="en-US" sz="1100" b="0" dirty="0">
                <a:solidFill>
                  <a:srgbClr val="A31515"/>
                </a:solidFill>
                <a:latin typeface="Consolas" panose="020B0609020204030204" pitchFamily="49" charset="0"/>
              </a:rPr>
              <a:t>&gt;</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a:solidFill>
                  <a:srgbClr val="795E26"/>
                </a:solidFill>
                <a:latin typeface="Consolas" panose="020B0609020204030204" pitchFamily="49" charset="0"/>
              </a:rPr>
              <a:t>main</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vec1{</a:t>
            </a:r>
            <a:r>
              <a:rPr lang="en-US" sz="1100" b="0" dirty="0">
                <a:solidFill>
                  <a:srgbClr val="098658"/>
                </a:solidFill>
                <a:latin typeface="Consolas" panose="020B0609020204030204" pitchFamily="49" charset="0"/>
              </a:rPr>
              <a:t>1</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2</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3</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4</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5</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vec2{</a:t>
            </a:r>
            <a:r>
              <a:rPr lang="en-US" sz="1100" b="0" dirty="0">
                <a:solidFill>
                  <a:srgbClr val="098658"/>
                </a:solidFill>
                <a:latin typeface="Consolas" panose="020B0609020204030204" pitchFamily="49" charset="0"/>
              </a:rPr>
              <a:t>6</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7</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8</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9</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10</a:t>
            </a:r>
            <a:r>
              <a:rPr lang="en-US" sz="1100" b="0" dirty="0">
                <a:solidFill>
                  <a:srgbClr val="000000"/>
                </a:solidFill>
                <a:latin typeface="Consolas" panose="020B0609020204030204" pitchFamily="49" charset="0"/>
              </a:rPr>
              <a:t>};</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vec3 =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(vec1, vec2);</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 print the resulting vector</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001080"/>
                </a:solidFill>
                <a:latin typeface="Consolas" panose="020B0609020204030204" pitchFamily="49" charset="0"/>
              </a:rPr>
              <a:t>vec3</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 "</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a:t>
            </a:r>
            <a:r>
              <a:rPr lang="en-US" sz="1100" b="0" dirty="0">
                <a:solidFill>
                  <a:srgbClr val="EE0000"/>
                </a:solidFill>
                <a:latin typeface="Consolas" panose="020B0609020204030204" pitchFamily="49" charset="0"/>
              </a:rPr>
              <a:t>\n</a:t>
            </a:r>
            <a:r>
              <a:rPr lang="en-US" sz="1100" b="0" dirty="0">
                <a:solidFill>
                  <a:srgbClr val="A31515"/>
                </a:solidFill>
                <a:latin typeface="Consolas" panose="020B0609020204030204" pitchFamily="49" charset="0"/>
              </a:rPr>
              <a:t>"</a:t>
            </a:r>
            <a:r>
              <a:rPr lang="en-US" sz="1100" b="0" dirty="0">
                <a:solidFill>
                  <a:srgbClr val="000000"/>
                </a:solidFill>
                <a:latin typeface="Consolas" panose="020B0609020204030204" pitchFamily="49" charset="0"/>
              </a:rPr>
              <a:t>;</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5633" y="4513586"/>
            <a:ext cx="8405982" cy="1917086"/>
          </a:xfrm>
        </p:spPr>
        <p:txBody>
          <a:bodyPr/>
          <a:lstStyle/>
          <a:p>
            <a:r>
              <a:rPr lang="en-US" dirty="0" smtClean="0"/>
              <a:t>We have removed the function prototype, and replaced it with a directive to include the </a:t>
            </a:r>
            <a:r>
              <a:rPr lang="en-US" dirty="0" err="1" smtClean="0"/>
              <a:t>vector_math.h</a:t>
            </a:r>
            <a:r>
              <a:rPr lang="en-US" dirty="0" smtClean="0"/>
              <a:t> header file, which contains all the function prototypes of the library we want to use</a:t>
            </a:r>
            <a:endParaRPr lang="en-US" dirty="0"/>
          </a:p>
        </p:txBody>
      </p:sp>
    </p:spTree>
    <p:extLst>
      <p:ext uri="{BB962C8B-B14F-4D97-AF65-F5344CB8AC3E}">
        <p14:creationId xmlns:p14="http://schemas.microsoft.com/office/powerpoint/2010/main" val="2352883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2: Create a header file</a:t>
            </a:r>
          </a:p>
        </p:txBody>
      </p:sp>
      <p:sp>
        <p:nvSpPr>
          <p:cNvPr id="4" name="Rectangle 3"/>
          <p:cNvSpPr>
            <a:spLocks noChangeArrowheads="1"/>
          </p:cNvSpPr>
          <p:nvPr/>
        </p:nvSpPr>
        <p:spPr bwMode="auto">
          <a:xfrm>
            <a:off x="357018" y="1197678"/>
            <a:ext cx="6878806" cy="938719"/>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err="1" smtClean="0">
                <a:solidFill>
                  <a:srgbClr val="008000"/>
                </a:solidFill>
                <a:latin typeface="Consolas" panose="020B0609020204030204" pitchFamily="49" charset="0"/>
              </a:rPr>
              <a:t>vector_math.h</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return a vector that is the element-wise addition of left and right</a:t>
            </a:r>
            <a:endParaRPr lang="en-US" sz="1100" b="0" dirty="0">
              <a:solidFill>
                <a:srgbClr val="000000"/>
              </a:solidFill>
              <a:latin typeface="Consolas" panose="020B0609020204030204" pitchFamily="49" charset="0"/>
            </a:endParaRPr>
          </a:p>
          <a:p>
            <a:r>
              <a:rPr lang="en-US" sz="1100" b="0" dirty="0" err="1">
                <a:solidFill>
                  <a:srgbClr val="267F99"/>
                </a:solidFill>
                <a:latin typeface="Consolas" panose="020B0609020204030204" pitchFamily="49" charset="0"/>
              </a:rPr>
              <a:t>std</a:t>
            </a:r>
            <a:r>
              <a:rPr lang="en-US" sz="1100" b="0" dirty="0">
                <a:solidFill>
                  <a:srgbClr val="001080"/>
                </a:solidFill>
                <a:latin typeface="Consolas" panose="020B0609020204030204" pitchFamily="49" charset="0"/>
              </a:rPr>
              <a:t>::v</a:t>
            </a:r>
            <a:r>
              <a:rPr lang="en-US" sz="1100" b="0" dirty="0">
                <a:solidFill>
                  <a:srgbClr val="267F99"/>
                </a:solidFill>
                <a:latin typeface="Consolas" panose="020B0609020204030204" pitchFamily="49" charset="0"/>
              </a:rPr>
              <a:t>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5633" y="4940914"/>
            <a:ext cx="8405982" cy="1688486"/>
          </a:xfrm>
        </p:spPr>
        <p:txBody>
          <a:bodyPr/>
          <a:lstStyle/>
          <a:p>
            <a:r>
              <a:rPr lang="en-US" dirty="0" smtClean="0"/>
              <a:t>Notice that </a:t>
            </a:r>
            <a:r>
              <a:rPr lang="en-US" dirty="0" err="1" smtClean="0"/>
              <a:t>vector_math.h</a:t>
            </a:r>
            <a:r>
              <a:rPr lang="en-US" dirty="0" smtClean="0"/>
              <a:t> contains only the prototype for our function</a:t>
            </a:r>
          </a:p>
          <a:p>
            <a:r>
              <a:rPr lang="en-US" dirty="0" smtClean="0"/>
              <a:t>vector_math.cpp must also include its own header file</a:t>
            </a:r>
            <a:endParaRPr lang="en-US" dirty="0"/>
          </a:p>
        </p:txBody>
      </p:sp>
      <p:sp>
        <p:nvSpPr>
          <p:cNvPr id="6" name="Rectangle 3"/>
          <p:cNvSpPr>
            <a:spLocks noChangeArrowheads="1"/>
          </p:cNvSpPr>
          <p:nvPr/>
        </p:nvSpPr>
        <p:spPr bwMode="auto">
          <a:xfrm>
            <a:off x="355633" y="2513038"/>
            <a:ext cx="6955750" cy="2123658"/>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smtClean="0">
                <a:solidFill>
                  <a:srgbClr val="008000"/>
                </a:solidFill>
                <a:latin typeface="Consolas" panose="020B0609020204030204" pitchFamily="49" charset="0"/>
              </a:rPr>
              <a:t>vector_math.cpp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smtClean="0">
                <a:solidFill>
                  <a:srgbClr val="A31515"/>
                </a:solidFill>
                <a:latin typeface="Consolas" panose="020B0609020204030204" pitchFamily="49" charset="0"/>
              </a:rPr>
              <a:t>"</a:t>
            </a:r>
            <a:r>
              <a:rPr lang="en-US" sz="1100" b="0" dirty="0" err="1" smtClean="0">
                <a:solidFill>
                  <a:srgbClr val="A31515"/>
                </a:solidFill>
                <a:latin typeface="Consolas" panose="020B0609020204030204" pitchFamily="49" charset="0"/>
              </a:rPr>
              <a:t>vector_math.h</a:t>
            </a:r>
            <a:r>
              <a:rPr lang="en-US" sz="1100" b="0" dirty="0" smtClean="0">
                <a:solidFill>
                  <a:srgbClr val="A31515"/>
                </a:solidFill>
                <a:latin typeface="Consolas" panose="020B0609020204030204" pitchFamily="49" charset="0"/>
              </a:rPr>
              <a: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267F99"/>
                </a:solidFill>
                <a:latin typeface="Consolas" panose="020B0609020204030204" pitchFamily="49" charset="0"/>
              </a:rPr>
              <a:t>std</a:t>
            </a:r>
            <a:r>
              <a:rPr lang="en-US" sz="1100" b="0" dirty="0">
                <a:solidFill>
                  <a:srgbClr val="001080"/>
                </a:solidFill>
                <a:latin typeface="Consolas" panose="020B0609020204030204" pitchFamily="49" charset="0"/>
              </a:rPr>
              <a:t>::v</a:t>
            </a:r>
            <a:r>
              <a:rPr lang="en-US" sz="1100" b="0" dirty="0">
                <a:solidFill>
                  <a:srgbClr val="267F99"/>
                </a:solidFill>
                <a:latin typeface="Consolas" panose="020B0609020204030204" pitchFamily="49" charset="0"/>
              </a:rPr>
              <a:t>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err="1">
                <a:solidFill>
                  <a:srgbClr val="001080"/>
                </a:solidFill>
                <a:latin typeface="Consolas" panose="020B0609020204030204" pitchFamily="49" charset="0"/>
              </a:rPr>
              <a:t>left</a:t>
            </a:r>
            <a:r>
              <a:rPr lang="en-US" sz="1100" b="0" dirty="0" err="1">
                <a:solidFill>
                  <a:srgbClr val="000000"/>
                </a:solidFill>
                <a:latin typeface="Consolas" panose="020B0609020204030204" pitchFamily="49" charset="0"/>
              </a:rPr>
              <a:t>.</a:t>
            </a:r>
            <a:r>
              <a:rPr lang="en-US" sz="1100" b="0" dirty="0" err="1">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a:solidFill>
                  <a:srgbClr val="795E26"/>
                </a:solidFill>
                <a:latin typeface="Consolas" panose="020B0609020204030204" pitchFamily="49" charset="0"/>
              </a:rPr>
              <a:t>result</a:t>
            </a:r>
            <a:r>
              <a:rPr lang="en-US" sz="1100" b="0" dirty="0">
                <a:solidFill>
                  <a:srgbClr val="000000"/>
                </a:solidFill>
                <a:latin typeface="Consolas" panose="020B0609020204030204" pitchFamily="49" charset="0"/>
              </a:rPr>
              <a:t>(size);</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001080"/>
                </a:solidFill>
                <a:latin typeface="Consolas" panose="020B0609020204030204" pitchFamily="49" charset="0"/>
              </a:rPr>
              <a:t>result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result;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47700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7896225" cy="923925"/>
          </a:xfrm>
        </p:spPr>
        <p:txBody>
          <a:bodyPr/>
          <a:lstStyle/>
          <a:p>
            <a:r>
              <a:rPr lang="en-US" dirty="0" smtClean="0"/>
              <a:t>On the terminal, inside the project directory, run g++ to compile our refactored code</a:t>
            </a:r>
          </a:p>
        </p:txBody>
      </p:sp>
      <p:sp>
        <p:nvSpPr>
          <p:cNvPr id="8" name="Text Box 5"/>
          <p:cNvSpPr txBox="1">
            <a:spLocks noChangeArrowheads="1"/>
          </p:cNvSpPr>
          <p:nvPr/>
        </p:nvSpPr>
        <p:spPr bwMode="auto">
          <a:xfrm>
            <a:off x="357018" y="22860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-I include/ -o bin/main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a:t>
            </a:r>
          </a:p>
        </p:txBody>
      </p:sp>
      <p:sp>
        <p:nvSpPr>
          <p:cNvPr id="9" name="Θέση περιεχομένου 2"/>
          <p:cNvSpPr txBox="1">
            <a:spLocks/>
          </p:cNvSpPr>
          <p:nvPr/>
        </p:nvSpPr>
        <p:spPr bwMode="auto">
          <a:xfrm>
            <a:off x="357018" y="2716910"/>
            <a:ext cx="8366125" cy="30929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Notice that everything is like our previous compilation, except that now we also pass a </a:t>
            </a:r>
            <a:r>
              <a:rPr lang="en-US" sz="2000" kern="0" dirty="0" smtClean="0">
                <a:latin typeface="Courier New" panose="02070309020205020404" pitchFamily="49" charset="0"/>
                <a:cs typeface="Courier New" panose="02070309020205020404" pitchFamily="49" charset="0"/>
              </a:rPr>
              <a:t>-I</a:t>
            </a:r>
            <a:r>
              <a:rPr lang="en-US" kern="0" dirty="0" smtClean="0">
                <a:latin typeface="+mj-lt"/>
                <a:cs typeface="Courier New" panose="02070309020205020404" pitchFamily="49" charset="0"/>
              </a:rPr>
              <a:t> option</a:t>
            </a:r>
          </a:p>
          <a:p>
            <a:pPr lvl="1"/>
            <a:r>
              <a:rPr lang="en-US" kern="0" dirty="0" smtClean="0">
                <a:latin typeface="+mj-lt"/>
                <a:cs typeface="Courier New" panose="02070309020205020404" pitchFamily="49" charset="0"/>
              </a:rPr>
              <a:t>The </a:t>
            </a:r>
            <a:r>
              <a:rPr lang="en-US" kern="0" dirty="0" smtClean="0">
                <a:latin typeface="Courier New" panose="02070309020205020404" pitchFamily="49" charset="0"/>
                <a:cs typeface="Courier New" panose="02070309020205020404" pitchFamily="49" charset="0"/>
              </a:rPr>
              <a:t>-I</a:t>
            </a:r>
            <a:r>
              <a:rPr lang="en-US" kern="0" dirty="0" smtClean="0">
                <a:latin typeface="+mj-lt"/>
                <a:cs typeface="Courier New" panose="02070309020205020404" pitchFamily="49" charset="0"/>
              </a:rPr>
              <a:t> option tells the compiler where to search for header files that are included by our source files with </a:t>
            </a:r>
            <a:r>
              <a:rPr lang="en-US" kern="0" dirty="0">
                <a:latin typeface="Courier New" panose="02070309020205020404" pitchFamily="49" charset="0"/>
                <a:cs typeface="Courier New" panose="02070309020205020404" pitchFamily="49" charset="0"/>
              </a:rPr>
              <a:t>#include “</a:t>
            </a:r>
            <a:r>
              <a:rPr lang="en-US" kern="0" dirty="0" err="1">
                <a:latin typeface="Courier New" panose="02070309020205020404" pitchFamily="49" charset="0"/>
                <a:cs typeface="Courier New" panose="02070309020205020404" pitchFamily="49" charset="0"/>
              </a:rPr>
              <a:t>file.h</a:t>
            </a:r>
            <a:r>
              <a:rPr lang="en-US" kern="0" dirty="0">
                <a:latin typeface="Courier New" panose="02070309020205020404" pitchFamily="49" charset="0"/>
                <a:cs typeface="Courier New" panose="02070309020205020404" pitchFamily="49" charset="0"/>
              </a:rPr>
              <a:t>”</a:t>
            </a:r>
          </a:p>
          <a:p>
            <a:r>
              <a:rPr lang="en-US" kern="0" dirty="0" smtClean="0"/>
              <a:t>If you copied the code correctly you will see no messages displayed</a:t>
            </a:r>
          </a:p>
          <a:p>
            <a:r>
              <a:rPr lang="en-US" kern="0" dirty="0" smtClean="0"/>
              <a:t>We can again run our program and get the same result as before</a:t>
            </a:r>
          </a:p>
        </p:txBody>
      </p:sp>
      <p:sp>
        <p:nvSpPr>
          <p:cNvPr id="10" name="Text Box 5"/>
          <p:cNvSpPr txBox="1">
            <a:spLocks noChangeArrowheads="1"/>
          </p:cNvSpPr>
          <p:nvPr/>
        </p:nvSpPr>
        <p:spPr bwMode="auto">
          <a:xfrm>
            <a:off x="357017" y="5809908"/>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Tree>
    <p:extLst>
      <p:ext uri="{BB962C8B-B14F-4D97-AF65-F5344CB8AC3E}">
        <p14:creationId xmlns:p14="http://schemas.microsoft.com/office/powerpoint/2010/main" val="3615934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8" y="18288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 include/</a:t>
            </a:r>
            <a:r>
              <a:rPr lang="en-US" sz="1400" dirty="0" err="1" smtClean="0">
                <a:latin typeface="Courier New" pitchFamily="49" charset="0"/>
              </a:rPr>
              <a:t>vector_math.h</a:t>
            </a:r>
            <a:endParaRPr lang="en-US" sz="1400" dirty="0" smtClean="0">
              <a:latin typeface="Courier New" pitchFamily="49" charset="0"/>
            </a:endParaRPr>
          </a:p>
        </p:txBody>
      </p:sp>
      <p:sp>
        <p:nvSpPr>
          <p:cNvPr id="5" name="Θέση περιεχομένου 2"/>
          <p:cNvSpPr txBox="1">
            <a:spLocks/>
          </p:cNvSpPr>
          <p:nvPr/>
        </p:nvSpPr>
        <p:spPr bwMode="auto">
          <a:xfrm>
            <a:off x="357018" y="2226560"/>
            <a:ext cx="7896225" cy="165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the changes in main.cpp and vector_math.cpp under </a:t>
            </a:r>
            <a:r>
              <a:rPr lang="en-US" kern="0" dirty="0" err="1" smtClean="0"/>
              <a:t>src</a:t>
            </a:r>
            <a:r>
              <a:rPr lang="en-US" kern="0" dirty="0" smtClean="0"/>
              <a:t>/ and </a:t>
            </a:r>
            <a:r>
              <a:rPr lang="en-US" kern="0" dirty="0" err="1" smtClean="0"/>
              <a:t>vector_math.h</a:t>
            </a:r>
            <a:r>
              <a:rPr lang="en-US" kern="0" dirty="0" smtClean="0"/>
              <a:t> under include/</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7018" y="389509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'Refactor </a:t>
            </a:r>
            <a:r>
              <a:rPr lang="en-US" sz="1400" dirty="0" smtClean="0">
                <a:latin typeface="Courier New" pitchFamily="49" charset="0"/>
              </a:rPr>
              <a:t>function prototypes in </a:t>
            </a:r>
            <a:r>
              <a:rPr lang="en-US" sz="1400" dirty="0" err="1" smtClean="0">
                <a:latin typeface="Courier New" pitchFamily="49" charset="0"/>
              </a:rPr>
              <a:t>vector_math.h</a:t>
            </a:r>
            <a:r>
              <a:rPr lang="en-US" sz="1400" dirty="0" smtClean="0">
                <a:latin typeface="Courier New" pitchFamily="49" charset="0"/>
              </a:rPr>
              <a:t>'</a:t>
            </a:r>
            <a:endParaRPr lang="en-US" sz="1400" dirty="0" smtClean="0">
              <a:latin typeface="Courier New" pitchFamily="49" charset="0"/>
            </a:endParaRPr>
          </a:p>
        </p:txBody>
      </p:sp>
      <p:sp>
        <p:nvSpPr>
          <p:cNvPr id="7" name="Θέση περιεχομένου 2"/>
          <p:cNvSpPr txBox="1">
            <a:spLocks/>
          </p:cNvSpPr>
          <p:nvPr/>
        </p:nvSpPr>
        <p:spPr bwMode="auto">
          <a:xfrm>
            <a:off x="357017" y="4308330"/>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7" y="4861699"/>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2951948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solidFill>
                  <a:schemeClr val="bg2"/>
                </a:solidFill>
              </a:rPr>
              <a:t>Refactoring 1: Move </a:t>
            </a:r>
            <a:r>
              <a:rPr lang="en-US" dirty="0">
                <a:solidFill>
                  <a:schemeClr val="bg2"/>
                </a:solidFill>
              </a:rPr>
              <a:t>our </a:t>
            </a:r>
            <a:r>
              <a:rPr lang="en-US" dirty="0" smtClean="0">
                <a:solidFill>
                  <a:schemeClr val="bg2"/>
                </a:solidFill>
              </a:rPr>
              <a:t>function</a:t>
            </a:r>
          </a:p>
          <a:p>
            <a:r>
              <a:rPr lang="en-US" dirty="0" smtClean="0">
                <a:solidFill>
                  <a:schemeClr val="bg2"/>
                </a:solidFill>
              </a:rPr>
              <a:t>Refactoring 2: Create a header file</a:t>
            </a:r>
          </a:p>
          <a:p>
            <a:r>
              <a:rPr lang="en-US" dirty="0" smtClean="0"/>
              <a:t>Refactoring 3: Create a static library</a:t>
            </a:r>
          </a:p>
          <a:p>
            <a:r>
              <a:rPr lang="en-US" dirty="0" smtClean="0">
                <a:solidFill>
                  <a:schemeClr val="bg1">
                    <a:lumMod val="50000"/>
                  </a:schemeClr>
                </a:solidFill>
              </a:rPr>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a:solidFill>
                  <a:schemeClr val="bg1">
                    <a:lumMod val="50000"/>
                  </a:schemeClr>
                </a:solidFill>
              </a:rPr>
              <a:t>Template </a:t>
            </a:r>
            <a:r>
              <a:rPr lang="en-US" dirty="0" smtClean="0">
                <a:solidFill>
                  <a:schemeClr val="bg1">
                    <a:lumMod val="50000"/>
                  </a:schemeClr>
                </a:solidFill>
              </a:rPr>
              <a:t>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1739928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3: Create a static library</a:t>
            </a:r>
          </a:p>
        </p:txBody>
      </p:sp>
      <p:sp>
        <p:nvSpPr>
          <p:cNvPr id="3" name="Θέση περιεχομένου 2"/>
          <p:cNvSpPr>
            <a:spLocks noGrp="1"/>
          </p:cNvSpPr>
          <p:nvPr>
            <p:ph idx="1"/>
          </p:nvPr>
        </p:nvSpPr>
        <p:spPr>
          <a:xfrm>
            <a:off x="396875" y="1362075"/>
            <a:ext cx="8289925" cy="4972050"/>
          </a:xfrm>
        </p:spPr>
        <p:txBody>
          <a:bodyPr/>
          <a:lstStyle/>
          <a:p>
            <a:r>
              <a:rPr lang="en-US" dirty="0" smtClean="0"/>
              <a:t>What if our library is implemented in multiple source files and not just </a:t>
            </a:r>
            <a:r>
              <a:rPr lang="en-US" dirty="0" err="1" smtClean="0"/>
              <a:t>src</a:t>
            </a:r>
            <a:r>
              <a:rPr lang="en-US" dirty="0" smtClean="0"/>
              <a:t>/vector_math.cpp? Do we have to pass all of the source files to the compiler?</a:t>
            </a:r>
          </a:p>
          <a:p>
            <a:r>
              <a:rPr lang="en-US" dirty="0" smtClean="0"/>
              <a:t>Thankfully not, and this leads us to our third refactoring</a:t>
            </a:r>
          </a:p>
          <a:p>
            <a:r>
              <a:rPr lang="en-US" dirty="0" smtClean="0"/>
              <a:t>We will create an archive, aka a static library, which other projects can link to their executable, without having to pass all source files to the compiler</a:t>
            </a:r>
          </a:p>
          <a:p>
            <a:r>
              <a:rPr lang="en-US" dirty="0" smtClean="0"/>
              <a:t>To better show this we will create a new function called </a:t>
            </a:r>
            <a:r>
              <a:rPr lang="en-US" dirty="0" err="1" smtClean="0"/>
              <a:t>print_vector</a:t>
            </a:r>
            <a:r>
              <a:rPr lang="en-US" dirty="0" smtClean="0"/>
              <a:t>() in a file called </a:t>
            </a:r>
            <a:r>
              <a:rPr lang="en-US" dirty="0" err="1" smtClean="0"/>
              <a:t>src</a:t>
            </a:r>
            <a:r>
              <a:rPr lang="en-US" dirty="0" smtClean="0"/>
              <a:t>/vector_helpers.cpp</a:t>
            </a:r>
          </a:p>
        </p:txBody>
      </p:sp>
    </p:spTree>
    <p:extLst>
      <p:ext uri="{BB962C8B-B14F-4D97-AF65-F5344CB8AC3E}">
        <p14:creationId xmlns:p14="http://schemas.microsoft.com/office/powerpoint/2010/main" val="2967908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3: Create a static library</a:t>
            </a:r>
          </a:p>
        </p:txBody>
      </p:sp>
      <p:sp>
        <p:nvSpPr>
          <p:cNvPr id="3" name="Θέση περιεχομένου 2"/>
          <p:cNvSpPr>
            <a:spLocks noGrp="1"/>
          </p:cNvSpPr>
          <p:nvPr>
            <p:ph idx="1"/>
          </p:nvPr>
        </p:nvSpPr>
        <p:spPr>
          <a:xfrm>
            <a:off x="396875" y="1362075"/>
            <a:ext cx="8289925" cy="847725"/>
          </a:xfrm>
        </p:spPr>
        <p:txBody>
          <a:bodyPr/>
          <a:lstStyle/>
          <a:p>
            <a:r>
              <a:rPr lang="en-US" dirty="0" smtClean="0"/>
              <a:t>First, add the prototype of the new function in include/</a:t>
            </a:r>
            <a:r>
              <a:rPr lang="en-US" dirty="0" err="1" smtClean="0"/>
              <a:t>vector_math.h</a:t>
            </a:r>
            <a:endParaRPr lang="en-US" dirty="0" smtClean="0"/>
          </a:p>
        </p:txBody>
      </p:sp>
      <p:sp>
        <p:nvSpPr>
          <p:cNvPr id="4" name="Rectangle 3"/>
          <p:cNvSpPr>
            <a:spLocks noChangeArrowheads="1"/>
          </p:cNvSpPr>
          <p:nvPr/>
        </p:nvSpPr>
        <p:spPr bwMode="auto">
          <a:xfrm>
            <a:off x="396875" y="2374197"/>
            <a:ext cx="6878806" cy="1446550"/>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err="1">
                <a:solidFill>
                  <a:srgbClr val="008000"/>
                </a:solidFill>
                <a:latin typeface="Consolas" panose="020B0609020204030204" pitchFamily="49" charset="0"/>
              </a:rPr>
              <a:t>vector_math.h</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a:t>
            </a:r>
            <a:r>
              <a:rPr lang="en-US" sz="1100" b="0" dirty="0" smtClean="0">
                <a:solidFill>
                  <a:srgbClr val="A31515"/>
                </a:solidFill>
                <a:latin typeface="Consolas" panose="020B0609020204030204" pitchFamily="49" charset="0"/>
              </a:rPr>
              <a:t>&gt;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return a vector that is the element-wise addition of left and right</a:t>
            </a:r>
            <a:endParaRPr lang="en-US" sz="1100" b="0" dirty="0">
              <a:solidFill>
                <a:srgbClr val="000000"/>
              </a:solidFill>
              <a:latin typeface="Consolas" panose="020B0609020204030204" pitchFamily="49" charset="0"/>
            </a:endParaRPr>
          </a:p>
          <a:p>
            <a:r>
              <a:rPr lang="en-US" sz="1100" b="0" dirty="0" err="1">
                <a:solidFill>
                  <a:srgbClr val="267F99"/>
                </a:solidFill>
                <a:latin typeface="Consolas" panose="020B0609020204030204" pitchFamily="49" charset="0"/>
              </a:rPr>
              <a:t>std</a:t>
            </a:r>
            <a:r>
              <a:rPr lang="en-US" sz="1100" b="0" dirty="0">
                <a:solidFill>
                  <a:srgbClr val="001080"/>
                </a:solidFill>
                <a:latin typeface="Consolas" panose="020B0609020204030204" pitchFamily="49" charset="0"/>
              </a:rPr>
              <a:t>::v</a:t>
            </a:r>
            <a:r>
              <a:rPr lang="en-US" sz="1100" b="0" dirty="0">
                <a:solidFill>
                  <a:srgbClr val="267F99"/>
                </a:solidFill>
                <a:latin typeface="Consolas" panose="020B0609020204030204" pitchFamily="49" charset="0"/>
              </a:rPr>
              <a:t>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print a vector element by element in one line</a:t>
            </a:r>
            <a:endParaRPr lang="en-US" sz="1100" b="0" dirty="0">
              <a:solidFill>
                <a:srgbClr val="000000"/>
              </a:solidFill>
              <a:latin typeface="Consolas" panose="020B0609020204030204" pitchFamily="49" charset="0"/>
            </a:endParaRPr>
          </a:p>
          <a:p>
            <a:r>
              <a:rPr lang="en-US" sz="1100" b="0" dirty="0">
                <a:solidFill>
                  <a:srgbClr val="0000FF"/>
                </a:solidFill>
                <a:latin typeface="Consolas" panose="020B0609020204030204" pitchFamily="49" charset="0"/>
              </a:rPr>
              <a:t>void</a:t>
            </a:r>
            <a:r>
              <a:rPr lang="en-US" sz="1100" b="0" dirty="0">
                <a:solidFill>
                  <a:srgbClr val="000000"/>
                </a:solidFill>
                <a:latin typeface="Consolas" panose="020B0609020204030204" pitchFamily="49" charset="0"/>
              </a:rPr>
              <a:t> </a:t>
            </a:r>
            <a:r>
              <a:rPr lang="en-US" sz="1100" b="0" dirty="0" err="1">
                <a:solidFill>
                  <a:srgbClr val="001080"/>
                </a:solidFill>
                <a:latin typeface="Consolas" panose="020B0609020204030204" pitchFamily="49" charset="0"/>
              </a:rPr>
              <a:t>print_vec</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err="1">
                <a:solidFill>
                  <a:srgbClr val="001080"/>
                </a:solidFill>
                <a:latin typeface="Consolas" panose="020B0609020204030204" pitchFamily="49" charset="0"/>
              </a:rPr>
              <a:t>vec</a:t>
            </a:r>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95211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3: Create a static library</a:t>
            </a:r>
          </a:p>
        </p:txBody>
      </p:sp>
      <p:sp>
        <p:nvSpPr>
          <p:cNvPr id="3" name="Θέση περιεχομένου 2"/>
          <p:cNvSpPr>
            <a:spLocks noGrp="1"/>
          </p:cNvSpPr>
          <p:nvPr>
            <p:ph idx="1"/>
          </p:nvPr>
        </p:nvSpPr>
        <p:spPr>
          <a:xfrm>
            <a:off x="396875" y="1362075"/>
            <a:ext cx="8289925" cy="847725"/>
          </a:xfrm>
        </p:spPr>
        <p:txBody>
          <a:bodyPr/>
          <a:lstStyle/>
          <a:p>
            <a:r>
              <a:rPr lang="en-US" dirty="0" smtClean="0"/>
              <a:t>Then create a new file under </a:t>
            </a:r>
            <a:r>
              <a:rPr lang="en-US" dirty="0" err="1" smtClean="0"/>
              <a:t>src</a:t>
            </a:r>
            <a:r>
              <a:rPr lang="en-US" dirty="0" smtClean="0"/>
              <a:t>/ called vector_helpers.cpp and add the implementation of the </a:t>
            </a:r>
            <a:r>
              <a:rPr lang="en-US" dirty="0" err="1" smtClean="0"/>
              <a:t>print_vec</a:t>
            </a:r>
            <a:r>
              <a:rPr lang="en-US" dirty="0" smtClean="0"/>
              <a:t>() function</a:t>
            </a:r>
          </a:p>
        </p:txBody>
      </p:sp>
      <p:sp>
        <p:nvSpPr>
          <p:cNvPr id="4" name="Rectangle 3"/>
          <p:cNvSpPr>
            <a:spLocks noChangeArrowheads="1"/>
          </p:cNvSpPr>
          <p:nvPr/>
        </p:nvSpPr>
        <p:spPr bwMode="auto">
          <a:xfrm>
            <a:off x="396875" y="2288174"/>
            <a:ext cx="3647152" cy="1954381"/>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smtClean="0">
                <a:solidFill>
                  <a:srgbClr val="008000"/>
                </a:solidFill>
                <a:latin typeface="Consolas" panose="020B0609020204030204" pitchFamily="49" charset="0"/>
              </a:rPr>
              <a:t>vector_helpers.cpp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a:t>
            </a:r>
            <a:r>
              <a:rPr lang="en-US" sz="1100" b="0" dirty="0" err="1" smtClean="0">
                <a:solidFill>
                  <a:srgbClr val="A31515"/>
                </a:solidFill>
                <a:latin typeface="Consolas" panose="020B0609020204030204" pitchFamily="49" charset="0"/>
              </a:rPr>
              <a:t>vector_math.h</a:t>
            </a:r>
            <a:r>
              <a:rPr lang="en-US" sz="1100" b="0" dirty="0" smtClean="0">
                <a:solidFill>
                  <a:srgbClr val="A31515"/>
                </a:solidFill>
                <a:latin typeface="Consolas" panose="020B0609020204030204" pitchFamily="49" charset="0"/>
              </a:rPr>
              <a:t>“</a:t>
            </a: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a:t>
            </a:r>
            <a:r>
              <a:rPr lang="en-US" sz="1100" b="0" dirty="0" err="1">
                <a:solidFill>
                  <a:srgbClr val="A31515"/>
                </a:solidFill>
                <a:latin typeface="Consolas" panose="020B0609020204030204" pitchFamily="49" charset="0"/>
              </a:rPr>
              <a:t>iostream</a:t>
            </a:r>
            <a:r>
              <a:rPr lang="en-US" sz="1100" b="0" dirty="0" smtClean="0">
                <a:solidFill>
                  <a:srgbClr val="A31515"/>
                </a:solidFill>
                <a:latin typeface="Consolas" panose="020B0609020204030204" pitchFamily="49" charset="0"/>
              </a:rPr>
              <a:t>&gt;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FF"/>
                </a:solidFill>
                <a:latin typeface="Consolas" panose="020B0609020204030204" pitchFamily="49" charset="0"/>
              </a:rPr>
              <a:t>void</a:t>
            </a:r>
            <a:r>
              <a:rPr lang="en-US" sz="1100" b="0" dirty="0">
                <a:solidFill>
                  <a:srgbClr val="000000"/>
                </a:solidFill>
                <a:latin typeface="Consolas" panose="020B0609020204030204" pitchFamily="49" charset="0"/>
              </a:rPr>
              <a:t> </a:t>
            </a:r>
            <a:r>
              <a:rPr lang="en-US" sz="1100" b="0" dirty="0" err="1">
                <a:solidFill>
                  <a:srgbClr val="001080"/>
                </a:solidFill>
                <a:latin typeface="Consolas" panose="020B0609020204030204" pitchFamily="49" charset="0"/>
              </a:rPr>
              <a:t>print_vec</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err="1">
                <a:solidFill>
                  <a:srgbClr val="001080"/>
                </a:solidFill>
                <a:latin typeface="Consolas" panose="020B0609020204030204" pitchFamily="49" charset="0"/>
              </a:rPr>
              <a:t>vec</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a:t>
            </a:r>
            <a:r>
              <a:rPr lang="en-US" sz="1100" b="0" dirty="0" smtClean="0">
                <a:solidFill>
                  <a:srgbClr val="000000"/>
                </a:solidFill>
                <a:latin typeface="Consolas" panose="020B0609020204030204" pitchFamily="49" charset="0"/>
              </a:rPr>
              <a:t>= </a:t>
            </a:r>
            <a:r>
              <a:rPr lang="en-US" sz="1100" b="0" dirty="0" err="1" smtClean="0">
                <a:solidFill>
                  <a:srgbClr val="001080"/>
                </a:solidFill>
                <a:latin typeface="Consolas" panose="020B0609020204030204" pitchFamily="49" charset="0"/>
              </a:rPr>
              <a:t>vec</a:t>
            </a:r>
            <a:r>
              <a:rPr lang="en-US" sz="1100" b="0" dirty="0" err="1" smtClean="0">
                <a:solidFill>
                  <a:srgbClr val="000000"/>
                </a:solidFill>
                <a:latin typeface="Consolas" panose="020B0609020204030204" pitchFamily="49" charset="0"/>
              </a:rPr>
              <a:t>.</a:t>
            </a:r>
            <a:r>
              <a:rPr lang="en-US" sz="1100" b="0" dirty="0" err="1" smtClean="0">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a:t>
            </a:r>
            <a:r>
              <a:rPr lang="en-US" sz="1100" b="0" dirty="0" err="1">
                <a:solidFill>
                  <a:srgbClr val="001080"/>
                </a:solidFill>
                <a:latin typeface="Consolas" panose="020B0609020204030204" pitchFamily="49" charset="0"/>
              </a:rPr>
              <a:t>vec</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 "</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a:t>
            </a:r>
            <a:r>
              <a:rPr lang="en-US" sz="1100" b="0" dirty="0">
                <a:solidFill>
                  <a:srgbClr val="EE0000"/>
                </a:solidFill>
                <a:latin typeface="Consolas" panose="020B0609020204030204" pitchFamily="49" charset="0"/>
              </a:rPr>
              <a:t>\n</a:t>
            </a:r>
            <a:r>
              <a:rPr lang="en-US" sz="1100" b="0" dirty="0">
                <a:solidFill>
                  <a:srgbClr val="A31515"/>
                </a:solidFill>
                <a:latin typeface="Consolas" panose="020B0609020204030204" pitchFamily="49" charset="0"/>
              </a:rPr>
              <a:t>"</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txBox="1">
            <a:spLocks/>
          </p:cNvSpPr>
          <p:nvPr/>
        </p:nvSpPr>
        <p:spPr bwMode="auto">
          <a:xfrm>
            <a:off x="357018" y="4320928"/>
            <a:ext cx="8289925" cy="84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Notice that we again need to include the header file with the prototype of this function</a:t>
            </a:r>
          </a:p>
        </p:txBody>
      </p:sp>
    </p:spTree>
    <p:extLst>
      <p:ext uri="{BB962C8B-B14F-4D97-AF65-F5344CB8AC3E}">
        <p14:creationId xmlns:p14="http://schemas.microsoft.com/office/powerpoint/2010/main" val="975617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a:xfrm>
            <a:off x="357018" y="435678"/>
            <a:ext cx="8405982" cy="762000"/>
          </a:xfrm>
        </p:spPr>
        <p:txBody>
          <a:bodyPr/>
          <a:lstStyle/>
          <a:p>
            <a:r>
              <a:rPr lang="en-US" dirty="0" smtClean="0"/>
              <a:t>Install the necessary tools for development</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6875" y="1362075"/>
            <a:ext cx="8366125" cy="1609725"/>
          </a:xfrm>
        </p:spPr>
        <p:txBody>
          <a:bodyPr/>
          <a:lstStyle/>
          <a:p>
            <a:r>
              <a:rPr lang="en-US" dirty="0" smtClean="0"/>
              <a:t>Assuming you have Ubuntu installed, either as your main OS or in WSL, use the following command in the terminal to install the necessary tools.</a:t>
            </a:r>
          </a:p>
          <a:p>
            <a:r>
              <a:rPr lang="en-US" dirty="0" smtClean="0"/>
              <a:t>In case of a different OS use the respective package manager for the installation</a:t>
            </a:r>
          </a:p>
        </p:txBody>
      </p:sp>
      <p:sp>
        <p:nvSpPr>
          <p:cNvPr id="4" name="Text Box 5"/>
          <p:cNvSpPr txBox="1">
            <a:spLocks noChangeArrowheads="1"/>
          </p:cNvSpPr>
          <p:nvPr/>
        </p:nvSpPr>
        <p:spPr bwMode="auto">
          <a:xfrm>
            <a:off x="396875" y="3474751"/>
            <a:ext cx="8366125" cy="338554"/>
          </a:xfrm>
          <a:prstGeom prst="rect">
            <a:avLst/>
          </a:prstGeom>
          <a:solidFill>
            <a:schemeClr val="bg1">
              <a:lumMod val="85000"/>
            </a:schemeClr>
          </a:solidFill>
          <a:ln w="25400">
            <a:noFill/>
            <a:miter lim="800000"/>
            <a:headEnd/>
            <a:tailEnd/>
          </a:ln>
          <a:effectLst/>
        </p:spPr>
        <p:txBody>
          <a:bodyPr wrap="square" anchor="ctr">
            <a:spAutoFit/>
          </a:bodyPr>
          <a:lstStyle/>
          <a:p>
            <a:r>
              <a:rPr lang="en-US" sz="1600" dirty="0" err="1">
                <a:latin typeface="Courier New" pitchFamily="49" charset="0"/>
              </a:rPr>
              <a:t>linux</a:t>
            </a:r>
            <a:r>
              <a:rPr lang="en-US" sz="1600" dirty="0">
                <a:latin typeface="Courier New" pitchFamily="49" charset="0"/>
              </a:rPr>
              <a:t>&gt; </a:t>
            </a:r>
            <a:r>
              <a:rPr lang="en-US" sz="1600" dirty="0" err="1" smtClean="0">
                <a:latin typeface="Courier New" pitchFamily="49" charset="0"/>
              </a:rPr>
              <a:t>sudo</a:t>
            </a:r>
            <a:r>
              <a:rPr lang="en-US" sz="1600" dirty="0" smtClean="0">
                <a:latin typeface="Courier New" pitchFamily="49" charset="0"/>
              </a:rPr>
              <a:t> apt install </a:t>
            </a:r>
            <a:r>
              <a:rPr lang="en-US" sz="1600" dirty="0" err="1" smtClean="0">
                <a:latin typeface="Courier New" pitchFamily="49" charset="0"/>
              </a:rPr>
              <a:t>git</a:t>
            </a:r>
            <a:r>
              <a:rPr lang="en-US" sz="1600" dirty="0" smtClean="0">
                <a:latin typeface="Courier New" pitchFamily="49" charset="0"/>
              </a:rPr>
              <a:t> </a:t>
            </a:r>
            <a:r>
              <a:rPr lang="en-US" sz="1600" dirty="0" err="1" smtClean="0">
                <a:latin typeface="Courier New" pitchFamily="49" charset="0"/>
              </a:rPr>
              <a:t>gcc</a:t>
            </a:r>
            <a:r>
              <a:rPr lang="en-US" sz="1600" dirty="0">
                <a:latin typeface="Courier New" pitchFamily="49" charset="0"/>
              </a:rPr>
              <a:t> </a:t>
            </a:r>
            <a:r>
              <a:rPr lang="en-US" sz="1600" dirty="0" smtClean="0">
                <a:latin typeface="Courier New" pitchFamily="49" charset="0"/>
              </a:rPr>
              <a:t>make </a:t>
            </a:r>
            <a:r>
              <a:rPr lang="en-US" sz="1600" dirty="0" err="1" smtClean="0">
                <a:latin typeface="Courier New" pitchFamily="49" charset="0"/>
              </a:rPr>
              <a:t>cmake</a:t>
            </a:r>
            <a:endParaRPr lang="en-US" sz="1600" dirty="0">
              <a:latin typeface="Courier New" pitchFamily="49" charset="0"/>
            </a:endParaRPr>
          </a:p>
        </p:txBody>
      </p:sp>
    </p:spTree>
    <p:extLst>
      <p:ext uri="{BB962C8B-B14F-4D97-AF65-F5344CB8AC3E}">
        <p14:creationId xmlns:p14="http://schemas.microsoft.com/office/powerpoint/2010/main" val="3703047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Refactoring 3: Create a static library</a:t>
            </a:r>
          </a:p>
        </p:txBody>
      </p:sp>
      <p:sp>
        <p:nvSpPr>
          <p:cNvPr id="3" name="Θέση περιεχομένου 2"/>
          <p:cNvSpPr>
            <a:spLocks noGrp="1"/>
          </p:cNvSpPr>
          <p:nvPr>
            <p:ph idx="1"/>
          </p:nvPr>
        </p:nvSpPr>
        <p:spPr>
          <a:xfrm>
            <a:off x="396875" y="1362075"/>
            <a:ext cx="8289925" cy="466725"/>
          </a:xfrm>
        </p:spPr>
        <p:txBody>
          <a:bodyPr/>
          <a:lstStyle/>
          <a:p>
            <a:r>
              <a:rPr lang="en-US" dirty="0" smtClean="0"/>
              <a:t>Now update main.cpp to make use of the new function</a:t>
            </a:r>
          </a:p>
        </p:txBody>
      </p:sp>
      <p:sp>
        <p:nvSpPr>
          <p:cNvPr id="4" name="Rectangle 3"/>
          <p:cNvSpPr>
            <a:spLocks noChangeArrowheads="1"/>
          </p:cNvSpPr>
          <p:nvPr/>
        </p:nvSpPr>
        <p:spPr bwMode="auto">
          <a:xfrm>
            <a:off x="396875" y="2159231"/>
            <a:ext cx="3801041" cy="2462213"/>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main.cpp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a:t>
            </a:r>
            <a:r>
              <a:rPr lang="en-US" sz="1100" b="0" dirty="0" err="1">
                <a:solidFill>
                  <a:srgbClr val="A31515"/>
                </a:solidFill>
                <a:latin typeface="Consolas" panose="020B0609020204030204" pitchFamily="49" charset="0"/>
              </a:rPr>
              <a:t>vector_math.h</a:t>
            </a:r>
            <a:r>
              <a:rPr lang="en-US" sz="1100" b="0" dirty="0" smtClean="0">
                <a:solidFill>
                  <a:srgbClr val="A31515"/>
                </a:solidFill>
                <a:latin typeface="Consolas" panose="020B0609020204030204" pitchFamily="49" charset="0"/>
              </a:rPr>
              <a:t>"</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a:solidFill>
                  <a:srgbClr val="795E26"/>
                </a:solidFill>
                <a:latin typeface="Consolas" panose="020B0609020204030204" pitchFamily="49" charset="0"/>
              </a:rPr>
              <a:t>main</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vec1{</a:t>
            </a:r>
            <a:r>
              <a:rPr lang="en-US" sz="1100" b="0" dirty="0">
                <a:solidFill>
                  <a:srgbClr val="098658"/>
                </a:solidFill>
                <a:latin typeface="Consolas" panose="020B0609020204030204" pitchFamily="49" charset="0"/>
              </a:rPr>
              <a:t>1</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2</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3</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4</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5</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vec2{</a:t>
            </a:r>
            <a:r>
              <a:rPr lang="en-US" sz="1100" b="0" dirty="0">
                <a:solidFill>
                  <a:srgbClr val="098658"/>
                </a:solidFill>
                <a:latin typeface="Consolas" panose="020B0609020204030204" pitchFamily="49" charset="0"/>
              </a:rPr>
              <a:t>6</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7</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8</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9</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10</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vec3 =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(vec1, vec2);</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 print the resulting vector</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err="1">
                <a:solidFill>
                  <a:srgbClr val="795E26"/>
                </a:solidFill>
                <a:latin typeface="Consolas" panose="020B0609020204030204" pitchFamily="49" charset="0"/>
              </a:rPr>
              <a:t>print_vec</a:t>
            </a:r>
            <a:r>
              <a:rPr lang="en-US" sz="1100" b="0" dirty="0">
                <a:solidFill>
                  <a:srgbClr val="000000"/>
                </a:solidFill>
                <a:latin typeface="Consolas" panose="020B0609020204030204" pitchFamily="49" charset="0"/>
              </a:rPr>
              <a:t>(vec3);</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7621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7896225" cy="1618498"/>
          </a:xfrm>
        </p:spPr>
        <p:txBody>
          <a:bodyPr/>
          <a:lstStyle/>
          <a:p>
            <a:r>
              <a:rPr lang="en-US" dirty="0" smtClean="0"/>
              <a:t>Make sure that our program still compiles as we have done so far</a:t>
            </a:r>
          </a:p>
          <a:p>
            <a:r>
              <a:rPr lang="en-US" dirty="0" smtClean="0"/>
              <a:t>On the terminal, inside the project directory, run g++ to compile our refactored code</a:t>
            </a:r>
          </a:p>
        </p:txBody>
      </p:sp>
      <p:sp>
        <p:nvSpPr>
          <p:cNvPr id="8" name="Text Box 5"/>
          <p:cNvSpPr txBox="1">
            <a:spLocks noChangeArrowheads="1"/>
          </p:cNvSpPr>
          <p:nvPr/>
        </p:nvSpPr>
        <p:spPr bwMode="auto">
          <a:xfrm>
            <a:off x="357016" y="2980573"/>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-I include/ -o bin/main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 	</a:t>
            </a:r>
            <a:r>
              <a:rPr lang="en-US" sz="1400" dirty="0" err="1" smtClean="0">
                <a:latin typeface="Courier New" pitchFamily="49" charset="0"/>
              </a:rPr>
              <a:t>src</a:t>
            </a:r>
            <a:r>
              <a:rPr lang="en-US" sz="1400" dirty="0" smtClean="0">
                <a:latin typeface="Courier New" pitchFamily="49" charset="0"/>
              </a:rPr>
              <a:t>/vector_helpers.cpp</a:t>
            </a:r>
          </a:p>
        </p:txBody>
      </p:sp>
      <p:sp>
        <p:nvSpPr>
          <p:cNvPr id="10" name="Text Box 5"/>
          <p:cNvSpPr txBox="1">
            <a:spLocks noChangeArrowheads="1"/>
          </p:cNvSpPr>
          <p:nvPr/>
        </p:nvSpPr>
        <p:spPr bwMode="auto">
          <a:xfrm>
            <a:off x="357015" y="5286688"/>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
        <p:nvSpPr>
          <p:cNvPr id="7" name="Θέση περιεχομένου 2"/>
          <p:cNvSpPr txBox="1">
            <a:spLocks/>
          </p:cNvSpPr>
          <p:nvPr/>
        </p:nvSpPr>
        <p:spPr bwMode="auto">
          <a:xfrm>
            <a:off x="357018" y="3668190"/>
            <a:ext cx="7896225" cy="1618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If you copied the code correctly you will see no messages displayed</a:t>
            </a:r>
          </a:p>
          <a:p>
            <a:r>
              <a:rPr lang="en-US" kern="0" dirty="0"/>
              <a:t>We can again run our program and get the same result as before</a:t>
            </a:r>
          </a:p>
        </p:txBody>
      </p:sp>
    </p:spTree>
    <p:extLst>
      <p:ext uri="{BB962C8B-B14F-4D97-AF65-F5344CB8AC3E}">
        <p14:creationId xmlns:p14="http://schemas.microsoft.com/office/powerpoint/2010/main" val="4264609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8366125" cy="1618498"/>
          </a:xfrm>
        </p:spPr>
        <p:txBody>
          <a:bodyPr/>
          <a:lstStyle/>
          <a:p>
            <a:r>
              <a:rPr lang="en-US" dirty="0" smtClean="0"/>
              <a:t>To create an archive of our library, we must first compile our library source code, into object files</a:t>
            </a:r>
          </a:p>
          <a:p>
            <a:r>
              <a:rPr lang="en-US" dirty="0" smtClean="0"/>
              <a:t>First, from inside the project directory, create a lib/ directory to place the library</a:t>
            </a:r>
          </a:p>
        </p:txBody>
      </p:sp>
      <p:sp>
        <p:nvSpPr>
          <p:cNvPr id="8" name="Text Box 5"/>
          <p:cNvSpPr txBox="1">
            <a:spLocks noChangeArrowheads="1"/>
          </p:cNvSpPr>
          <p:nvPr/>
        </p:nvSpPr>
        <p:spPr bwMode="auto">
          <a:xfrm>
            <a:off x="396875" y="2976532"/>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mkdir</a:t>
            </a:r>
            <a:r>
              <a:rPr lang="en-US" sz="1400" dirty="0" smtClean="0">
                <a:latin typeface="Courier New" pitchFamily="49" charset="0"/>
              </a:rPr>
              <a:t> lib/</a:t>
            </a:r>
          </a:p>
        </p:txBody>
      </p:sp>
      <p:sp>
        <p:nvSpPr>
          <p:cNvPr id="7" name="Θέση περιεχομένου 2"/>
          <p:cNvSpPr txBox="1">
            <a:spLocks/>
          </p:cNvSpPr>
          <p:nvPr/>
        </p:nvSpPr>
        <p:spPr bwMode="auto">
          <a:xfrm>
            <a:off x="357018" y="4499245"/>
            <a:ext cx="8405985" cy="22063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Notice that the compilation commands look like what we have been doing so far, with two differences</a:t>
            </a:r>
          </a:p>
          <a:p>
            <a:pPr lvl="1"/>
            <a:r>
              <a:rPr lang="en-US" kern="0" dirty="0" smtClean="0"/>
              <a:t>In the -o option, we tell the compiler to place the files in lib/, and we specify the extension .o to denote they are object files</a:t>
            </a:r>
          </a:p>
          <a:p>
            <a:pPr lvl="1"/>
            <a:r>
              <a:rPr lang="en-US" kern="0" dirty="0" smtClean="0"/>
              <a:t>We pass the -c option which tells the compiler to compile the source files, but to stop before the linking step</a:t>
            </a:r>
            <a:endParaRPr lang="en-US" kern="0" dirty="0"/>
          </a:p>
        </p:txBody>
      </p:sp>
      <p:sp>
        <p:nvSpPr>
          <p:cNvPr id="9" name="Text Box 5"/>
          <p:cNvSpPr txBox="1">
            <a:spLocks noChangeArrowheads="1"/>
          </p:cNvSpPr>
          <p:nvPr/>
        </p:nvSpPr>
        <p:spPr bwMode="auto">
          <a:xfrm>
            <a:off x="357015" y="3871725"/>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-I include/ -c </a:t>
            </a:r>
            <a:r>
              <a:rPr lang="en-US" sz="1400" dirty="0" smtClean="0">
                <a:latin typeface="Courier New" pitchFamily="49" charset="0"/>
              </a:rPr>
              <a:t>-o </a:t>
            </a:r>
            <a:r>
              <a:rPr lang="en-US" sz="1400" dirty="0" smtClean="0">
                <a:latin typeface="Courier New" pitchFamily="49" charset="0"/>
              </a:rPr>
              <a:t>lib/</a:t>
            </a:r>
            <a:r>
              <a:rPr lang="en-US" sz="1400" dirty="0" err="1" smtClean="0">
                <a:latin typeface="Courier New" pitchFamily="49" charset="0"/>
              </a:rPr>
              <a:t>vector_math.o</a:t>
            </a:r>
            <a:r>
              <a:rPr lang="en-US" sz="1400" dirty="0" smtClean="0">
                <a:latin typeface="Courier New" pitchFamily="49" charset="0"/>
              </a:rPr>
              <a:t> </a:t>
            </a:r>
            <a:r>
              <a:rPr lang="en-US" sz="1400" dirty="0" err="1" smtClean="0">
                <a:latin typeface="Courier New" pitchFamily="49" charset="0"/>
              </a:rPr>
              <a:t>src</a:t>
            </a:r>
            <a:r>
              <a:rPr lang="en-US" sz="1400" dirty="0" smtClean="0">
                <a:latin typeface="Courier New" pitchFamily="49" charset="0"/>
              </a:rPr>
              <a:t>/vector_math.cpp</a:t>
            </a:r>
          </a:p>
          <a:p>
            <a:r>
              <a:rPr lang="en-US" sz="1400" dirty="0" err="1">
                <a:latin typeface="Courier New" pitchFamily="49" charset="0"/>
              </a:rPr>
              <a:t>linux</a:t>
            </a:r>
            <a:r>
              <a:rPr lang="en-US" sz="1400" dirty="0">
                <a:latin typeface="Courier New" pitchFamily="49" charset="0"/>
              </a:rPr>
              <a:t>&gt; g++ -I include/ -c </a:t>
            </a:r>
            <a:r>
              <a:rPr lang="en-US" sz="1400" dirty="0" smtClean="0">
                <a:latin typeface="Courier New" pitchFamily="49" charset="0"/>
              </a:rPr>
              <a:t>-o </a:t>
            </a:r>
            <a:r>
              <a:rPr lang="en-US" sz="1400" dirty="0" smtClean="0">
                <a:latin typeface="Courier New" pitchFamily="49" charset="0"/>
              </a:rPr>
              <a:t>lib/</a:t>
            </a:r>
            <a:r>
              <a:rPr lang="en-US" sz="1400" dirty="0" err="1" smtClean="0">
                <a:latin typeface="Courier New" pitchFamily="49" charset="0"/>
              </a:rPr>
              <a:t>vector_helpers.o</a:t>
            </a:r>
            <a:r>
              <a:rPr lang="en-US" sz="1400" dirty="0" smtClean="0">
                <a:latin typeface="Courier New" pitchFamily="49" charset="0"/>
              </a:rPr>
              <a:t> </a:t>
            </a:r>
            <a:r>
              <a:rPr lang="en-US" sz="1400" dirty="0" err="1" smtClean="0">
                <a:latin typeface="Courier New" pitchFamily="49" charset="0"/>
              </a:rPr>
              <a:t>src</a:t>
            </a:r>
            <a:r>
              <a:rPr lang="en-US" sz="1400" dirty="0" smtClean="0">
                <a:latin typeface="Courier New" pitchFamily="49" charset="0"/>
              </a:rPr>
              <a:t>/vector_helpers.cpp</a:t>
            </a:r>
            <a:endParaRPr lang="en-US" sz="1400" dirty="0">
              <a:latin typeface="Courier New" pitchFamily="49" charset="0"/>
            </a:endParaRPr>
          </a:p>
        </p:txBody>
      </p:sp>
      <p:sp>
        <p:nvSpPr>
          <p:cNvPr id="11" name="Θέση περιεχομένου 2"/>
          <p:cNvSpPr txBox="1">
            <a:spLocks/>
          </p:cNvSpPr>
          <p:nvPr/>
        </p:nvSpPr>
        <p:spPr bwMode="auto">
          <a:xfrm>
            <a:off x="357015" y="3385573"/>
            <a:ext cx="8405985" cy="4861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Now compile the </a:t>
            </a:r>
            <a:r>
              <a:rPr lang="en-US" kern="0" dirty="0" smtClean="0"/>
              <a:t>library's </a:t>
            </a:r>
            <a:r>
              <a:rPr lang="en-US" kern="0" dirty="0" smtClean="0"/>
              <a:t>source files into object files (.o)</a:t>
            </a:r>
            <a:endParaRPr lang="en-US" kern="0" dirty="0"/>
          </a:p>
        </p:txBody>
      </p:sp>
    </p:spTree>
    <p:extLst>
      <p:ext uri="{BB962C8B-B14F-4D97-AF65-F5344CB8AC3E}">
        <p14:creationId xmlns:p14="http://schemas.microsoft.com/office/powerpoint/2010/main" val="3869234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8366125" cy="847725"/>
          </a:xfrm>
        </p:spPr>
        <p:txBody>
          <a:bodyPr/>
          <a:lstStyle/>
          <a:p>
            <a:r>
              <a:rPr lang="en-US" dirty="0" smtClean="0"/>
              <a:t>Now create an archive (think of it like a package) of the object files we created, using the </a:t>
            </a:r>
            <a:r>
              <a:rPr lang="en-US" dirty="0" err="1" smtClean="0"/>
              <a:t>ar</a:t>
            </a:r>
            <a:r>
              <a:rPr lang="en-US" dirty="0" smtClean="0"/>
              <a:t> tool</a:t>
            </a:r>
          </a:p>
        </p:txBody>
      </p:sp>
      <p:sp>
        <p:nvSpPr>
          <p:cNvPr id="8" name="Text Box 5"/>
          <p:cNvSpPr txBox="1">
            <a:spLocks noChangeArrowheads="1"/>
          </p:cNvSpPr>
          <p:nvPr/>
        </p:nvSpPr>
        <p:spPr bwMode="auto">
          <a:xfrm>
            <a:off x="396878" y="22098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a:latin typeface="Courier New" pitchFamily="49" charset="0"/>
              </a:rPr>
              <a:t>&gt; </a:t>
            </a:r>
            <a:r>
              <a:rPr lang="en-US" sz="1400" dirty="0" err="1">
                <a:latin typeface="Courier New" pitchFamily="49" charset="0"/>
              </a:rPr>
              <a:t>ar</a:t>
            </a:r>
            <a:r>
              <a:rPr lang="en-US" sz="1400" dirty="0">
                <a:latin typeface="Courier New" pitchFamily="49" charset="0"/>
              </a:rPr>
              <a:t> </a:t>
            </a:r>
            <a:r>
              <a:rPr lang="en-US" sz="1400" dirty="0" err="1" smtClean="0">
                <a:latin typeface="Courier New" pitchFamily="49" charset="0"/>
              </a:rPr>
              <a:t>rs</a:t>
            </a:r>
            <a:r>
              <a:rPr lang="en-US" sz="1400" dirty="0" smtClean="0">
                <a:latin typeface="Courier New" pitchFamily="49" charset="0"/>
              </a:rPr>
              <a:t> lib/</a:t>
            </a:r>
            <a:r>
              <a:rPr lang="en-US" sz="1400" dirty="0" err="1" smtClean="0">
                <a:latin typeface="Courier New" pitchFamily="49" charset="0"/>
              </a:rPr>
              <a:t>libvector_math.a</a:t>
            </a:r>
            <a:r>
              <a:rPr lang="en-US" sz="1400" dirty="0" smtClean="0">
                <a:latin typeface="Courier New" pitchFamily="49" charset="0"/>
              </a:rPr>
              <a:t> lib/</a:t>
            </a:r>
            <a:r>
              <a:rPr lang="en-US" sz="1400" dirty="0" err="1" smtClean="0">
                <a:latin typeface="Courier New" pitchFamily="49" charset="0"/>
              </a:rPr>
              <a:t>vector_math.o</a:t>
            </a:r>
            <a:r>
              <a:rPr lang="en-US" sz="1400" dirty="0" smtClean="0">
                <a:latin typeface="Courier New" pitchFamily="49" charset="0"/>
              </a:rPr>
              <a:t> lib/</a:t>
            </a:r>
            <a:r>
              <a:rPr lang="en-US" sz="1400" dirty="0" err="1" smtClean="0">
                <a:latin typeface="Courier New" pitchFamily="49" charset="0"/>
              </a:rPr>
              <a:t>vector_helpers.o</a:t>
            </a:r>
            <a:endParaRPr lang="en-US" sz="1400" dirty="0" smtClean="0">
              <a:latin typeface="Courier New" pitchFamily="49" charset="0"/>
            </a:endParaRPr>
          </a:p>
        </p:txBody>
      </p:sp>
      <p:sp>
        <p:nvSpPr>
          <p:cNvPr id="11" name="Θέση περιεχομένου 2"/>
          <p:cNvSpPr txBox="1">
            <a:spLocks/>
          </p:cNvSpPr>
          <p:nvPr/>
        </p:nvSpPr>
        <p:spPr bwMode="auto">
          <a:xfrm>
            <a:off x="396875" y="2581980"/>
            <a:ext cx="8405985" cy="25996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create a static library called </a:t>
            </a:r>
            <a:r>
              <a:rPr lang="en-US" kern="0" dirty="0" err="1" smtClean="0"/>
              <a:t>libvector_math.a</a:t>
            </a:r>
            <a:r>
              <a:rPr lang="en-US" kern="0" dirty="0" smtClean="0"/>
              <a:t> under lib/, which contains the object files </a:t>
            </a:r>
            <a:r>
              <a:rPr lang="en-US" kern="0" dirty="0" err="1" smtClean="0"/>
              <a:t>vector_math.o</a:t>
            </a:r>
            <a:r>
              <a:rPr lang="en-US" kern="0" dirty="0" smtClean="0"/>
              <a:t> and </a:t>
            </a:r>
            <a:r>
              <a:rPr lang="en-US" kern="0" dirty="0" err="1" smtClean="0"/>
              <a:t>vector_helpers.o</a:t>
            </a:r>
            <a:r>
              <a:rPr lang="en-US" kern="0" dirty="0" smtClean="0"/>
              <a:t> under lib/</a:t>
            </a:r>
          </a:p>
          <a:p>
            <a:pPr lvl="1"/>
            <a:r>
              <a:rPr lang="en-US" kern="0" dirty="0" smtClean="0"/>
              <a:t>The r option tells </a:t>
            </a:r>
            <a:r>
              <a:rPr lang="en-US" kern="0" dirty="0" err="1" smtClean="0"/>
              <a:t>ar</a:t>
            </a:r>
            <a:r>
              <a:rPr lang="en-US" kern="0" dirty="0" smtClean="0"/>
              <a:t> to insert the member object files in the archive, and replace any object files already in there</a:t>
            </a:r>
          </a:p>
          <a:p>
            <a:pPr lvl="1"/>
            <a:r>
              <a:rPr lang="en-US" kern="0" dirty="0" smtClean="0"/>
              <a:t>The s option tells </a:t>
            </a:r>
            <a:r>
              <a:rPr lang="en-US" kern="0" dirty="0" err="1" smtClean="0"/>
              <a:t>ar</a:t>
            </a:r>
            <a:r>
              <a:rPr lang="en-US" kern="0" dirty="0" smtClean="0"/>
              <a:t> to add an index to the archive along with the object files</a:t>
            </a:r>
            <a:endParaRPr lang="en-US" kern="0" dirty="0"/>
          </a:p>
        </p:txBody>
      </p:sp>
    </p:spTree>
    <p:extLst>
      <p:ext uri="{BB962C8B-B14F-4D97-AF65-F5344CB8AC3E}">
        <p14:creationId xmlns:p14="http://schemas.microsoft.com/office/powerpoint/2010/main" val="2570355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3" name="Θέση περιεχομένου 2"/>
          <p:cNvSpPr>
            <a:spLocks noGrp="1"/>
          </p:cNvSpPr>
          <p:nvPr>
            <p:ph idx="1"/>
          </p:nvPr>
        </p:nvSpPr>
        <p:spPr>
          <a:xfrm>
            <a:off x="396875" y="1362075"/>
            <a:ext cx="8366125" cy="847725"/>
          </a:xfrm>
        </p:spPr>
        <p:txBody>
          <a:bodyPr/>
          <a:lstStyle/>
          <a:p>
            <a:r>
              <a:rPr lang="en-US" dirty="0" smtClean="0"/>
              <a:t>Now compile the executable linking the static library we created like so</a:t>
            </a:r>
          </a:p>
        </p:txBody>
      </p:sp>
      <p:sp>
        <p:nvSpPr>
          <p:cNvPr id="6" name="Text Box 5"/>
          <p:cNvSpPr txBox="1">
            <a:spLocks noChangeArrowheads="1"/>
          </p:cNvSpPr>
          <p:nvPr/>
        </p:nvSpPr>
        <p:spPr bwMode="auto">
          <a:xfrm>
            <a:off x="396875" y="2317521"/>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-I include/ -o bin/main </a:t>
            </a:r>
            <a:r>
              <a:rPr lang="en-US" sz="1400" dirty="0" err="1" smtClean="0">
                <a:latin typeface="Courier New" pitchFamily="49" charset="0"/>
              </a:rPr>
              <a:t>src</a:t>
            </a:r>
            <a:r>
              <a:rPr lang="en-US" sz="1400" dirty="0" smtClean="0">
                <a:latin typeface="Courier New" pitchFamily="49" charset="0"/>
              </a:rPr>
              <a:t>/main.cpp lib/</a:t>
            </a:r>
            <a:r>
              <a:rPr lang="en-US" sz="1400" dirty="0" err="1" smtClean="0">
                <a:latin typeface="Courier New" pitchFamily="49" charset="0"/>
              </a:rPr>
              <a:t>libvector_math.a</a:t>
            </a:r>
            <a:endParaRPr lang="en-US" sz="1400" dirty="0" smtClean="0">
              <a:latin typeface="Courier New" pitchFamily="49" charset="0"/>
            </a:endParaRPr>
          </a:p>
        </p:txBody>
      </p:sp>
      <p:sp>
        <p:nvSpPr>
          <p:cNvPr id="7" name="Θέση περιεχομένου 2"/>
          <p:cNvSpPr txBox="1">
            <a:spLocks/>
          </p:cNvSpPr>
          <p:nvPr/>
        </p:nvSpPr>
        <p:spPr bwMode="auto">
          <a:xfrm>
            <a:off x="396875" y="2731635"/>
            <a:ext cx="8366125" cy="4807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or like so</a:t>
            </a:r>
          </a:p>
        </p:txBody>
      </p:sp>
      <p:sp>
        <p:nvSpPr>
          <p:cNvPr id="9" name="Text Box 5"/>
          <p:cNvSpPr txBox="1">
            <a:spLocks noChangeArrowheads="1"/>
          </p:cNvSpPr>
          <p:nvPr/>
        </p:nvSpPr>
        <p:spPr bwMode="auto">
          <a:xfrm>
            <a:off x="396874" y="3212353"/>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g++ -I include/ -o bin/main </a:t>
            </a:r>
            <a:r>
              <a:rPr lang="en-US" sz="1400" dirty="0" err="1" smtClean="0">
                <a:latin typeface="Courier New" pitchFamily="49" charset="0"/>
              </a:rPr>
              <a:t>src</a:t>
            </a:r>
            <a:r>
              <a:rPr lang="en-US" sz="1400" dirty="0">
                <a:latin typeface="Courier New" pitchFamily="49" charset="0"/>
              </a:rPr>
              <a:t>/main.cpp -L lib/ </a:t>
            </a:r>
            <a:r>
              <a:rPr lang="en-US" sz="1400" dirty="0" smtClean="0">
                <a:latin typeface="Courier New" pitchFamily="49" charset="0"/>
              </a:rPr>
              <a:t>-l </a:t>
            </a:r>
            <a:r>
              <a:rPr lang="en-US" sz="1400" dirty="0" err="1" smtClean="0">
                <a:latin typeface="Courier New" pitchFamily="49" charset="0"/>
              </a:rPr>
              <a:t>vector_math</a:t>
            </a:r>
            <a:endParaRPr lang="en-US" sz="1400" dirty="0" smtClean="0">
              <a:latin typeface="Courier New" pitchFamily="49" charset="0"/>
            </a:endParaRPr>
          </a:p>
        </p:txBody>
      </p:sp>
      <p:sp>
        <p:nvSpPr>
          <p:cNvPr id="10" name="Θέση περιεχομένου 2"/>
          <p:cNvSpPr txBox="1">
            <a:spLocks/>
          </p:cNvSpPr>
          <p:nvPr/>
        </p:nvSpPr>
        <p:spPr bwMode="auto">
          <a:xfrm>
            <a:off x="362239" y="3627851"/>
            <a:ext cx="8366125" cy="3001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On the first way we just have to pass our archive as another input file to g++, which will use it at the linking stage</a:t>
            </a:r>
          </a:p>
          <a:p>
            <a:r>
              <a:rPr lang="en-US" kern="0" dirty="0" smtClean="0"/>
              <a:t>On the second way, we pass two extra options</a:t>
            </a:r>
          </a:p>
          <a:p>
            <a:pPr lvl="1"/>
            <a:r>
              <a:rPr lang="en-US" kern="0" dirty="0" smtClean="0"/>
              <a:t>-L tells the compiler where to search for the static libraries we will try to link</a:t>
            </a:r>
          </a:p>
          <a:p>
            <a:pPr lvl="1"/>
            <a:r>
              <a:rPr lang="en-US" kern="0" dirty="0" smtClean="0"/>
              <a:t>-l tells the compiler to link the </a:t>
            </a:r>
            <a:r>
              <a:rPr lang="en-US" kern="0" dirty="0" err="1" smtClean="0"/>
              <a:t>vector_math</a:t>
            </a:r>
            <a:r>
              <a:rPr lang="en-US" kern="0" dirty="0" smtClean="0"/>
              <a:t> library</a:t>
            </a:r>
          </a:p>
          <a:p>
            <a:pPr lvl="2"/>
            <a:r>
              <a:rPr lang="en-US" kern="0" dirty="0" smtClean="0"/>
              <a:t>Notice that we </a:t>
            </a:r>
            <a:r>
              <a:rPr lang="en-US" kern="0" dirty="0" smtClean="0"/>
              <a:t>don't </a:t>
            </a:r>
            <a:r>
              <a:rPr lang="en-US" kern="0" dirty="0" smtClean="0"/>
              <a:t>include the lib and the .a parts in this way, the compiler knows to add them itself</a:t>
            </a:r>
          </a:p>
        </p:txBody>
      </p:sp>
    </p:spTree>
    <p:extLst>
      <p:ext uri="{BB962C8B-B14F-4D97-AF65-F5344CB8AC3E}">
        <p14:creationId xmlns:p14="http://schemas.microsoft.com/office/powerpoint/2010/main" val="3588952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Compile</a:t>
            </a:r>
            <a:endParaRPr lang="en-US" dirty="0"/>
          </a:p>
        </p:txBody>
      </p:sp>
      <p:sp>
        <p:nvSpPr>
          <p:cNvPr id="11" name="Text Box 5"/>
          <p:cNvSpPr txBox="1">
            <a:spLocks noChangeArrowheads="1"/>
          </p:cNvSpPr>
          <p:nvPr/>
        </p:nvSpPr>
        <p:spPr bwMode="auto">
          <a:xfrm>
            <a:off x="357009" y="2990098"/>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
        <p:nvSpPr>
          <p:cNvPr id="12" name="Θέση περιεχομένου 2"/>
          <p:cNvSpPr txBox="1">
            <a:spLocks/>
          </p:cNvSpPr>
          <p:nvPr/>
        </p:nvSpPr>
        <p:spPr bwMode="auto">
          <a:xfrm>
            <a:off x="357012" y="1371600"/>
            <a:ext cx="7896225" cy="1618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If you copied the code correctly you will see no messages displayed</a:t>
            </a:r>
          </a:p>
          <a:p>
            <a:r>
              <a:rPr lang="en-US" kern="0" dirty="0"/>
              <a:t>We can again run our program and get the same result as before</a:t>
            </a:r>
          </a:p>
        </p:txBody>
      </p:sp>
    </p:spTree>
    <p:extLst>
      <p:ext uri="{BB962C8B-B14F-4D97-AF65-F5344CB8AC3E}">
        <p14:creationId xmlns:p14="http://schemas.microsoft.com/office/powerpoint/2010/main" val="2533235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6" y="1829144"/>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a:t>
            </a:r>
            <a:r>
              <a:rPr lang="en-US" sz="1400" dirty="0" err="1" smtClean="0">
                <a:latin typeface="Courier New" pitchFamily="49" charset="0"/>
              </a:rPr>
              <a:t>src</a:t>
            </a:r>
            <a:r>
              <a:rPr lang="en-US" sz="1400" dirty="0" smtClean="0">
                <a:latin typeface="Courier New" pitchFamily="49" charset="0"/>
              </a:rPr>
              <a:t>/main.cpp </a:t>
            </a:r>
            <a:r>
              <a:rPr lang="en-US" sz="1400" dirty="0" err="1" smtClean="0">
                <a:latin typeface="Courier New" pitchFamily="49" charset="0"/>
              </a:rPr>
              <a:t>src</a:t>
            </a:r>
            <a:r>
              <a:rPr lang="en-US" sz="1400" dirty="0" smtClean="0">
                <a:latin typeface="Courier New" pitchFamily="49" charset="0"/>
              </a:rPr>
              <a:t>/vector_math.cpp </a:t>
            </a:r>
            <a:r>
              <a:rPr lang="en-US" sz="1400" dirty="0" err="1" smtClean="0">
                <a:latin typeface="Courier New" pitchFamily="49" charset="0"/>
              </a:rPr>
              <a:t>src</a:t>
            </a:r>
            <a:r>
              <a:rPr lang="en-US" sz="1400" dirty="0" smtClean="0">
                <a:latin typeface="Courier New" pitchFamily="49" charset="0"/>
              </a:rPr>
              <a:t>/vector_helpers.cpp 	include/</a:t>
            </a:r>
            <a:r>
              <a:rPr lang="en-US" sz="1400" dirty="0" err="1" smtClean="0">
                <a:latin typeface="Courier New" pitchFamily="49" charset="0"/>
              </a:rPr>
              <a:t>vector_math.h</a:t>
            </a:r>
            <a:endParaRPr lang="en-US" sz="1400" dirty="0" smtClean="0">
              <a:latin typeface="Courier New" pitchFamily="49" charset="0"/>
            </a:endParaRPr>
          </a:p>
        </p:txBody>
      </p:sp>
      <p:sp>
        <p:nvSpPr>
          <p:cNvPr id="5" name="Θέση περιεχομένου 2"/>
          <p:cNvSpPr txBox="1">
            <a:spLocks/>
          </p:cNvSpPr>
          <p:nvPr/>
        </p:nvSpPr>
        <p:spPr bwMode="auto">
          <a:xfrm>
            <a:off x="357018" y="2389338"/>
            <a:ext cx="7896225" cy="165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the changes in main.cpp, vector_math.cpp and vector_helpers.cpp under </a:t>
            </a:r>
            <a:r>
              <a:rPr lang="en-US" kern="0" dirty="0" err="1" smtClean="0"/>
              <a:t>src</a:t>
            </a:r>
            <a:r>
              <a:rPr lang="en-US" kern="0" dirty="0" smtClean="0"/>
              <a:t>/ and </a:t>
            </a:r>
            <a:r>
              <a:rPr lang="en-US" kern="0" dirty="0" err="1" smtClean="0"/>
              <a:t>vector_math.h</a:t>
            </a:r>
            <a:r>
              <a:rPr lang="en-US" kern="0" dirty="0" smtClean="0"/>
              <a:t> under include/</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7018" y="4048978"/>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'Add </a:t>
            </a:r>
            <a:r>
              <a:rPr lang="en-US" sz="1400" dirty="0" smtClean="0">
                <a:latin typeface="Courier New" pitchFamily="49" charset="0"/>
              </a:rPr>
              <a:t>vector_helpers.cpp that supports vector </a:t>
            </a:r>
            <a:r>
              <a:rPr lang="en-US" sz="1400" dirty="0" smtClean="0">
                <a:latin typeface="Courier New" pitchFamily="49" charset="0"/>
              </a:rPr>
              <a:t>printing'</a:t>
            </a:r>
            <a:endParaRPr lang="en-US" sz="1400" dirty="0" smtClean="0">
              <a:latin typeface="Courier New" pitchFamily="49" charset="0"/>
            </a:endParaRPr>
          </a:p>
        </p:txBody>
      </p:sp>
      <p:sp>
        <p:nvSpPr>
          <p:cNvPr id="7" name="Θέση περιεχομένου 2"/>
          <p:cNvSpPr txBox="1">
            <a:spLocks/>
          </p:cNvSpPr>
          <p:nvPr/>
        </p:nvSpPr>
        <p:spPr bwMode="auto">
          <a:xfrm>
            <a:off x="357017" y="4394974"/>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7" y="4899918"/>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1266230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solidFill>
                  <a:schemeClr val="bg2"/>
                </a:solidFill>
              </a:rPr>
              <a:t>Refactoring 1: Move </a:t>
            </a:r>
            <a:r>
              <a:rPr lang="en-US" dirty="0">
                <a:solidFill>
                  <a:schemeClr val="bg2"/>
                </a:solidFill>
              </a:rPr>
              <a:t>our </a:t>
            </a:r>
            <a:r>
              <a:rPr lang="en-US" dirty="0" smtClean="0">
                <a:solidFill>
                  <a:schemeClr val="bg2"/>
                </a:solidFill>
              </a:rPr>
              <a:t>function</a:t>
            </a:r>
          </a:p>
          <a:p>
            <a:r>
              <a:rPr lang="en-US" dirty="0" smtClean="0">
                <a:solidFill>
                  <a:schemeClr val="bg2"/>
                </a:solidFill>
              </a:rPr>
              <a:t>Refactoring 2: Create a header file</a:t>
            </a:r>
          </a:p>
          <a:p>
            <a:r>
              <a:rPr lang="en-US" dirty="0" smtClean="0">
                <a:solidFill>
                  <a:schemeClr val="bg2"/>
                </a:solidFill>
              </a:rPr>
              <a:t>Refactoring 3: Create a static library</a:t>
            </a:r>
          </a:p>
          <a:p>
            <a:r>
              <a:rPr lang="en-US" dirty="0" smtClean="0"/>
              <a:t>Add some automation with make</a:t>
            </a:r>
          </a:p>
          <a:p>
            <a:r>
              <a:rPr lang="en-US" dirty="0" smtClean="0">
                <a:solidFill>
                  <a:schemeClr val="bg1">
                    <a:lumMod val="50000"/>
                  </a:schemeClr>
                </a:solidFill>
              </a:rPr>
              <a:t>Add extra automation with </a:t>
            </a:r>
            <a:r>
              <a:rPr lang="en-US" dirty="0" err="1" smtClean="0">
                <a:solidFill>
                  <a:schemeClr val="bg1">
                    <a:lumMod val="50000"/>
                  </a:schemeClr>
                </a:solidFill>
              </a:rPr>
              <a:t>cmake</a:t>
            </a:r>
            <a:endParaRPr lang="en-US" dirty="0" smtClean="0">
              <a:solidFill>
                <a:schemeClr val="bg1">
                  <a:lumMod val="50000"/>
                </a:schemeClr>
              </a:solidFill>
            </a:endParaRPr>
          </a:p>
          <a:p>
            <a:r>
              <a:rPr lang="en-US" dirty="0">
                <a:solidFill>
                  <a:schemeClr val="bg1">
                    <a:lumMod val="50000"/>
                  </a:schemeClr>
                </a:solidFill>
              </a:rPr>
              <a:t>Template </a:t>
            </a:r>
            <a:r>
              <a:rPr lang="en-US" dirty="0" smtClean="0">
                <a:solidFill>
                  <a:schemeClr val="bg1">
                    <a:lumMod val="50000"/>
                  </a:schemeClr>
                </a:solidFill>
              </a:rPr>
              <a:t>functions</a:t>
            </a:r>
            <a:endParaRPr lang="en-US" dirty="0">
              <a:solidFill>
                <a:schemeClr val="bg1">
                  <a:lumMod val="50000"/>
                </a:schemeClr>
              </a:solidFill>
            </a:endParaRPr>
          </a:p>
          <a:p>
            <a:endParaRPr lang="en-US" dirty="0" smtClean="0">
              <a:solidFill>
                <a:schemeClr val="bg1">
                  <a:lumMod val="50000"/>
                </a:schemeClr>
              </a:solidFill>
            </a:endParaRPr>
          </a:p>
        </p:txBody>
      </p:sp>
    </p:spTree>
    <p:extLst>
      <p:ext uri="{BB962C8B-B14F-4D97-AF65-F5344CB8AC3E}">
        <p14:creationId xmlns:p14="http://schemas.microsoft.com/office/powerpoint/2010/main" val="24053625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Add some automation with make</a:t>
            </a:r>
            <a:endParaRPr lang="en-US" dirty="0"/>
          </a:p>
        </p:txBody>
      </p:sp>
      <p:sp>
        <p:nvSpPr>
          <p:cNvPr id="3" name="Θέση περιεχομένου 2"/>
          <p:cNvSpPr>
            <a:spLocks noGrp="1"/>
          </p:cNvSpPr>
          <p:nvPr>
            <p:ph idx="1"/>
          </p:nvPr>
        </p:nvSpPr>
        <p:spPr>
          <a:xfrm>
            <a:off x="396875" y="1362075"/>
            <a:ext cx="8366125" cy="4972050"/>
          </a:xfrm>
        </p:spPr>
        <p:txBody>
          <a:bodyPr/>
          <a:lstStyle/>
          <a:p>
            <a:r>
              <a:rPr lang="en-US" dirty="0" smtClean="0"/>
              <a:t>It's </a:t>
            </a:r>
            <a:r>
              <a:rPr lang="en-US" dirty="0" smtClean="0"/>
              <a:t>hard to remember and type each time all the options needed to compile our library and our executable</a:t>
            </a:r>
          </a:p>
          <a:p>
            <a:r>
              <a:rPr lang="en-US" dirty="0" smtClean="0"/>
              <a:t>To automate this process we can use the make program</a:t>
            </a:r>
          </a:p>
          <a:p>
            <a:r>
              <a:rPr lang="en-US" dirty="0" smtClean="0"/>
              <a:t>The make program reads a file named </a:t>
            </a:r>
            <a:r>
              <a:rPr lang="en-US" dirty="0" err="1" smtClean="0"/>
              <a:t>Makefile</a:t>
            </a:r>
            <a:r>
              <a:rPr lang="en-US" dirty="0" smtClean="0"/>
              <a:t>, which contains targets and their dependencies, and executes the necessary commands to create the targets for us</a:t>
            </a:r>
          </a:p>
          <a:p>
            <a:r>
              <a:rPr lang="en-US" dirty="0" smtClean="0"/>
              <a:t>Inside the project directory, create a file named </a:t>
            </a:r>
            <a:r>
              <a:rPr lang="en-US" dirty="0" err="1" smtClean="0"/>
              <a:t>Makefile</a:t>
            </a:r>
            <a:r>
              <a:rPr lang="en-US" dirty="0" smtClean="0"/>
              <a:t>, open it in your editor and add the contents of the following slide</a:t>
            </a:r>
            <a:endParaRPr lang="en-US" dirty="0"/>
          </a:p>
        </p:txBody>
      </p:sp>
    </p:spTree>
    <p:extLst>
      <p:ext uri="{BB962C8B-B14F-4D97-AF65-F5344CB8AC3E}">
        <p14:creationId xmlns:p14="http://schemas.microsoft.com/office/powerpoint/2010/main" val="5669637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Add some automation with make</a:t>
            </a:r>
            <a:endParaRPr lang="en-US" dirty="0"/>
          </a:p>
        </p:txBody>
      </p:sp>
      <p:sp>
        <p:nvSpPr>
          <p:cNvPr id="4" name="Rectangle 3"/>
          <p:cNvSpPr>
            <a:spLocks noChangeArrowheads="1"/>
          </p:cNvSpPr>
          <p:nvPr/>
        </p:nvSpPr>
        <p:spPr bwMode="auto">
          <a:xfrm>
            <a:off x="357018" y="1197678"/>
            <a:ext cx="6032421" cy="2970044"/>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err="1">
                <a:solidFill>
                  <a:srgbClr val="008000"/>
                </a:solidFill>
                <a:latin typeface="Consolas" panose="020B0609020204030204" pitchFamily="49" charset="0"/>
              </a:rPr>
              <a:t>Makefile</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795E26"/>
                </a:solidFill>
                <a:latin typeface="Consolas" panose="020B0609020204030204" pitchFamily="49" charset="0"/>
              </a:rPr>
              <a:t>bin/main</a:t>
            </a:r>
            <a:r>
              <a:rPr lang="en-US" sz="1100" b="0" dirty="0">
                <a:solidFill>
                  <a:srgbClr val="000000"/>
                </a:solidFill>
                <a:latin typeface="Consolas" panose="020B0609020204030204" pitchFamily="49" charset="0"/>
              </a:rPr>
              <a:t> :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/main.cpp lib/</a:t>
            </a:r>
            <a:r>
              <a:rPr lang="en-US" sz="1100" b="0" dirty="0" err="1">
                <a:solidFill>
                  <a:srgbClr val="000000"/>
                </a:solidFill>
                <a:latin typeface="Consolas" panose="020B0609020204030204" pitchFamily="49" charset="0"/>
              </a:rPr>
              <a:t>libvector_math.a</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Makefile</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g++ -I include/ -o bin/main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/main.cpp -L lib/ </a:t>
            </a:r>
            <a:r>
              <a:rPr lang="en-US" sz="1100" b="0" dirty="0" smtClean="0">
                <a:solidFill>
                  <a:srgbClr val="000000"/>
                </a:solidFill>
                <a:latin typeface="Consolas" panose="020B0609020204030204" pitchFamily="49" charset="0"/>
              </a:rPr>
              <a:t>-l</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vector_math</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795E26"/>
                </a:solidFill>
                <a:latin typeface="Consolas" panose="020B0609020204030204" pitchFamily="49" charset="0"/>
              </a:rPr>
              <a:t>lib/</a:t>
            </a:r>
            <a:r>
              <a:rPr lang="en-US" sz="1100" b="0" dirty="0" err="1">
                <a:solidFill>
                  <a:srgbClr val="795E26"/>
                </a:solidFill>
                <a:latin typeface="Consolas" panose="020B0609020204030204" pitchFamily="49" charset="0"/>
              </a:rPr>
              <a:t>libvector_math.a</a:t>
            </a:r>
            <a:r>
              <a:rPr lang="en-US" sz="1100" b="0" dirty="0">
                <a:solidFill>
                  <a:srgbClr val="000000"/>
                </a:solidFill>
                <a:latin typeface="Consolas" panose="020B0609020204030204" pitchFamily="49" charset="0"/>
              </a:rPr>
              <a:t> : lib/</a:t>
            </a:r>
            <a:r>
              <a:rPr lang="en-US" sz="1100" b="0" dirty="0" err="1">
                <a:solidFill>
                  <a:srgbClr val="000000"/>
                </a:solidFill>
                <a:latin typeface="Consolas" panose="020B0609020204030204" pitchFamily="49" charset="0"/>
              </a:rPr>
              <a:t>vector_math.o</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vector_helpers.o</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Makefile</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ar</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rs</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libvector_math.a</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vector_math.o</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vector_helpers.o</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795E26"/>
                </a:solidFill>
                <a:latin typeface="Consolas" panose="020B0609020204030204" pitchFamily="49" charset="0"/>
              </a:rPr>
              <a:t>lib/</a:t>
            </a:r>
            <a:r>
              <a:rPr lang="en-US" sz="1100" b="0" dirty="0" err="1">
                <a:solidFill>
                  <a:srgbClr val="795E26"/>
                </a:solidFill>
                <a:latin typeface="Consolas" panose="020B0609020204030204" pitchFamily="49" charset="0"/>
              </a:rPr>
              <a:t>vector_math.o</a:t>
            </a:r>
            <a:r>
              <a:rPr lang="en-US" sz="1100" b="0" dirty="0">
                <a:solidFill>
                  <a:srgbClr val="000000"/>
                </a:solidFill>
                <a:latin typeface="Consolas" panose="020B0609020204030204" pitchFamily="49" charset="0"/>
              </a:rPr>
              <a:t> :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/vector_math.cpp </a:t>
            </a:r>
            <a:r>
              <a:rPr lang="en-US" sz="1100" b="0" dirty="0" err="1">
                <a:solidFill>
                  <a:srgbClr val="000000"/>
                </a:solidFill>
                <a:latin typeface="Consolas" panose="020B0609020204030204" pitchFamily="49" charset="0"/>
              </a:rPr>
              <a:t>Makefile</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g++ -I include/ -c </a:t>
            </a:r>
            <a:r>
              <a:rPr lang="en-US" sz="1100" b="0" dirty="0" smtClean="0">
                <a:solidFill>
                  <a:srgbClr val="000000"/>
                </a:solidFill>
                <a:latin typeface="Consolas" panose="020B0609020204030204" pitchFamily="49" charset="0"/>
              </a:rPr>
              <a:t>-o</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vector_math.o</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/vector_math.cpp</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795E26"/>
                </a:solidFill>
                <a:latin typeface="Consolas" panose="020B0609020204030204" pitchFamily="49" charset="0"/>
              </a:rPr>
              <a:t>lib/</a:t>
            </a:r>
            <a:r>
              <a:rPr lang="en-US" sz="1100" b="0" dirty="0" err="1">
                <a:solidFill>
                  <a:srgbClr val="795E26"/>
                </a:solidFill>
                <a:latin typeface="Consolas" panose="020B0609020204030204" pitchFamily="49" charset="0"/>
              </a:rPr>
              <a:t>vector_helpers.o</a:t>
            </a:r>
            <a:r>
              <a:rPr lang="en-US" sz="1100" b="0" dirty="0">
                <a:solidFill>
                  <a:srgbClr val="000000"/>
                </a:solidFill>
                <a:latin typeface="Consolas" panose="020B0609020204030204" pitchFamily="49" charset="0"/>
              </a:rPr>
              <a:t> :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/vector_helpers.cpp </a:t>
            </a:r>
            <a:r>
              <a:rPr lang="en-US" sz="1100" b="0" dirty="0" err="1">
                <a:solidFill>
                  <a:srgbClr val="000000"/>
                </a:solidFill>
                <a:latin typeface="Consolas" panose="020B0609020204030204" pitchFamily="49" charset="0"/>
              </a:rPr>
              <a:t>Makefile</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g++ -I include/ -c </a:t>
            </a:r>
            <a:r>
              <a:rPr lang="en-US" sz="1100" b="0" dirty="0" smtClean="0">
                <a:solidFill>
                  <a:srgbClr val="000000"/>
                </a:solidFill>
                <a:latin typeface="Consolas" panose="020B0609020204030204" pitchFamily="49" charset="0"/>
              </a:rPr>
              <a:t>-o</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vector_helpers.o</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/vector_helpers.cpp</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795E26"/>
                </a:solidFill>
                <a:latin typeface="Consolas" panose="020B0609020204030204" pitchFamily="49" charset="0"/>
              </a:rPr>
              <a:t>.PHONY</a:t>
            </a:r>
            <a:r>
              <a:rPr lang="en-US" sz="1100" b="0" dirty="0">
                <a:solidFill>
                  <a:srgbClr val="000000"/>
                </a:solidFill>
                <a:latin typeface="Consolas" panose="020B0609020204030204" pitchFamily="49" charset="0"/>
              </a:rPr>
              <a:t>: clean</a:t>
            </a:r>
          </a:p>
          <a:p>
            <a:r>
              <a:rPr lang="en-US" sz="1100" b="0" dirty="0">
                <a:solidFill>
                  <a:srgbClr val="795E26"/>
                </a:solidFill>
                <a:latin typeface="Consolas" panose="020B0609020204030204" pitchFamily="49" charset="0"/>
              </a:rPr>
              <a:t>clean</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rm</a:t>
            </a:r>
            <a:r>
              <a:rPr lang="en-US" sz="1100" b="0" dirty="0">
                <a:solidFill>
                  <a:srgbClr val="000000"/>
                </a:solidFill>
                <a:latin typeface="Consolas" panose="020B0609020204030204" pitchFamily="49" charset="0"/>
              </a:rPr>
              <a:t> -f bin/main lib/</a:t>
            </a:r>
            <a:r>
              <a:rPr lang="en-US" sz="1100" b="0" dirty="0" err="1">
                <a:solidFill>
                  <a:srgbClr val="000000"/>
                </a:solidFill>
                <a:latin typeface="Consolas" panose="020B0609020204030204" pitchFamily="49" charset="0"/>
              </a:rPr>
              <a:t>vector_math</a:t>
            </a:r>
            <a:r>
              <a:rPr lang="en-US" sz="1100" b="0" dirty="0">
                <a:solidFill>
                  <a:srgbClr val="000000"/>
                </a:solidFill>
                <a:latin typeface="Consolas" panose="020B0609020204030204" pitchFamily="49" charset="0"/>
              </a:rPr>
              <a:t> lib/</a:t>
            </a:r>
            <a:r>
              <a:rPr lang="en-US" sz="1100" b="0" dirty="0" err="1">
                <a:solidFill>
                  <a:srgbClr val="000000"/>
                </a:solidFill>
                <a:latin typeface="Consolas" panose="020B0609020204030204" pitchFamily="49" charset="0"/>
              </a:rPr>
              <a:t>vector_helpers.o</a:t>
            </a:r>
            <a:r>
              <a:rPr lang="en-US" sz="1100" b="0" dirty="0">
                <a:solidFill>
                  <a:srgbClr val="000000"/>
                </a:solidFill>
                <a:latin typeface="Consolas" panose="020B0609020204030204" pitchFamily="49" charset="0"/>
              </a:rPr>
              <a:t> </a:t>
            </a:r>
            <a:r>
              <a:rPr lang="en-US" sz="1100" b="0" dirty="0" smtClean="0">
                <a:solidFill>
                  <a:srgbClr val="000000"/>
                </a:solidFill>
                <a:latin typeface="Consolas" panose="020B0609020204030204" pitchFamily="49" charset="0"/>
              </a:rPr>
              <a:t>lib/</a:t>
            </a:r>
            <a:r>
              <a:rPr lang="en-US" sz="1100" b="0" dirty="0" err="1" smtClean="0">
                <a:solidFill>
                  <a:srgbClr val="000000"/>
                </a:solidFill>
                <a:latin typeface="Consolas" panose="020B0609020204030204" pitchFamily="49" charset="0"/>
              </a:rPr>
              <a:t>libvector_math.a</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7018" y="4267200"/>
            <a:ext cx="8366125" cy="2209800"/>
          </a:xfrm>
        </p:spPr>
        <p:txBody>
          <a:bodyPr/>
          <a:lstStyle/>
          <a:p>
            <a:r>
              <a:rPr lang="en-US" dirty="0" smtClean="0"/>
              <a:t>The filename before a colon is called a target</a:t>
            </a:r>
          </a:p>
          <a:p>
            <a:r>
              <a:rPr lang="en-US" dirty="0" smtClean="0"/>
              <a:t>The filenames after the colon are the dependencies of this target</a:t>
            </a:r>
          </a:p>
          <a:p>
            <a:r>
              <a:rPr lang="en-US" dirty="0" smtClean="0"/>
              <a:t>The indented lines bellow a target is called the recipe for the target and can constitute of multiple commands</a:t>
            </a:r>
            <a:endParaRPr lang="en-US" dirty="0"/>
          </a:p>
        </p:txBody>
      </p:sp>
    </p:spTree>
    <p:extLst>
      <p:ext uri="{BB962C8B-B14F-4D97-AF65-F5344CB8AC3E}">
        <p14:creationId xmlns:p14="http://schemas.microsoft.com/office/powerpoint/2010/main" val="3591698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Choose an editor</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6875" y="1362074"/>
            <a:ext cx="7896225" cy="5114925"/>
          </a:xfrm>
        </p:spPr>
        <p:txBody>
          <a:bodyPr/>
          <a:lstStyle/>
          <a:p>
            <a:r>
              <a:rPr lang="en-US" dirty="0" smtClean="0"/>
              <a:t>The first step to writing C++ code, is to choose an editor you are comfortable with, and that it offers good C++ syntax highlighting</a:t>
            </a:r>
          </a:p>
          <a:p>
            <a:r>
              <a:rPr lang="en-US" dirty="0" smtClean="0"/>
              <a:t>If you want to write your code and compile it in the terminal, choose vim</a:t>
            </a:r>
          </a:p>
          <a:p>
            <a:r>
              <a:rPr lang="en-US" dirty="0" smtClean="0"/>
              <a:t>If you are intimidated by the fact that vim does not offer a GUI and has an initial steep learning curve, choose Visual Studio Code</a:t>
            </a:r>
          </a:p>
          <a:p>
            <a:r>
              <a:rPr lang="en-US" dirty="0" smtClean="0"/>
              <a:t>Even a simple editor like Sublime Text 3 or Notepad++ should be enough to get you started</a:t>
            </a:r>
          </a:p>
        </p:txBody>
      </p:sp>
    </p:spTree>
    <p:extLst>
      <p:ext uri="{BB962C8B-B14F-4D97-AF65-F5344CB8AC3E}">
        <p14:creationId xmlns:p14="http://schemas.microsoft.com/office/powerpoint/2010/main" val="4251942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Add some automation with make</a:t>
            </a:r>
            <a:endParaRPr lang="en-US" dirty="0"/>
          </a:p>
        </p:txBody>
      </p:sp>
      <p:sp>
        <p:nvSpPr>
          <p:cNvPr id="5" name="Θέση περιεχομένου 2"/>
          <p:cNvSpPr>
            <a:spLocks noGrp="1"/>
          </p:cNvSpPr>
          <p:nvPr>
            <p:ph idx="1"/>
          </p:nvPr>
        </p:nvSpPr>
        <p:spPr>
          <a:xfrm>
            <a:off x="357018" y="1371600"/>
            <a:ext cx="8366125" cy="5105400"/>
          </a:xfrm>
        </p:spPr>
        <p:txBody>
          <a:bodyPr/>
          <a:lstStyle/>
          <a:p>
            <a:r>
              <a:rPr lang="en-US" dirty="0" smtClean="0"/>
              <a:t>The </a:t>
            </a:r>
            <a:r>
              <a:rPr lang="en-US" dirty="0"/>
              <a:t>recipe for a target is run only if </a:t>
            </a:r>
            <a:r>
              <a:rPr lang="en-US" dirty="0" smtClean="0"/>
              <a:t>any </a:t>
            </a:r>
            <a:r>
              <a:rPr lang="en-US" dirty="0"/>
              <a:t>of the dependencies is newer than the target, otherwise the target is considered </a:t>
            </a:r>
            <a:r>
              <a:rPr lang="en-US" dirty="0" smtClean="0"/>
              <a:t>up-to-date</a:t>
            </a:r>
          </a:p>
          <a:p>
            <a:r>
              <a:rPr lang="en-US" dirty="0" smtClean="0"/>
              <a:t>Imagine that you have compiled your project, and then you add something more in </a:t>
            </a:r>
            <a:r>
              <a:rPr lang="en-US" dirty="0" err="1" smtClean="0"/>
              <a:t>src</a:t>
            </a:r>
            <a:r>
              <a:rPr lang="en-US" dirty="0" smtClean="0"/>
              <a:t>/main.cpp</a:t>
            </a:r>
          </a:p>
          <a:p>
            <a:r>
              <a:rPr lang="en-US" dirty="0" smtClean="0"/>
              <a:t>Since </a:t>
            </a:r>
            <a:r>
              <a:rPr lang="en-US" dirty="0" err="1" smtClean="0"/>
              <a:t>src</a:t>
            </a:r>
            <a:r>
              <a:rPr lang="en-US" dirty="0" smtClean="0"/>
              <a:t>/main.cpp is not a dependency in any of our library files, the source files of our library will not get compiled and the library will not be re-archived</a:t>
            </a:r>
          </a:p>
          <a:p>
            <a:r>
              <a:rPr lang="en-US" dirty="0"/>
              <a:t>This is very helpful and can save a lot of compilation time in big </a:t>
            </a:r>
            <a:r>
              <a:rPr lang="en-US" dirty="0" smtClean="0"/>
              <a:t>projects</a:t>
            </a:r>
            <a:endParaRPr lang="en-US" dirty="0"/>
          </a:p>
        </p:txBody>
      </p:sp>
    </p:spTree>
    <p:extLst>
      <p:ext uri="{BB962C8B-B14F-4D97-AF65-F5344CB8AC3E}">
        <p14:creationId xmlns:p14="http://schemas.microsoft.com/office/powerpoint/2010/main" val="2180805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Compile</a:t>
            </a:r>
            <a:endParaRPr lang="en-US" dirty="0"/>
          </a:p>
        </p:txBody>
      </p:sp>
      <p:sp>
        <p:nvSpPr>
          <p:cNvPr id="5" name="Θέση περιεχομένου 2"/>
          <p:cNvSpPr>
            <a:spLocks noGrp="1"/>
          </p:cNvSpPr>
          <p:nvPr>
            <p:ph idx="1"/>
          </p:nvPr>
        </p:nvSpPr>
        <p:spPr>
          <a:xfrm>
            <a:off x="357018" y="1371600"/>
            <a:ext cx="8366125" cy="533400"/>
          </a:xfrm>
        </p:spPr>
        <p:txBody>
          <a:bodyPr/>
          <a:lstStyle/>
          <a:p>
            <a:r>
              <a:rPr lang="en-US" dirty="0" smtClean="0"/>
              <a:t>To use the </a:t>
            </a:r>
            <a:r>
              <a:rPr lang="en-US" dirty="0" err="1" smtClean="0"/>
              <a:t>Makefile</a:t>
            </a:r>
            <a:r>
              <a:rPr lang="en-US" dirty="0" smtClean="0"/>
              <a:t> we wrote execute the following</a:t>
            </a:r>
            <a:endParaRPr lang="en-US" dirty="0"/>
          </a:p>
        </p:txBody>
      </p:sp>
      <p:sp>
        <p:nvSpPr>
          <p:cNvPr id="4" name="Text Box 5"/>
          <p:cNvSpPr txBox="1">
            <a:spLocks noChangeArrowheads="1"/>
          </p:cNvSpPr>
          <p:nvPr/>
        </p:nvSpPr>
        <p:spPr bwMode="auto">
          <a:xfrm>
            <a:off x="357017" y="1905000"/>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make bin/main</a:t>
            </a:r>
          </a:p>
        </p:txBody>
      </p:sp>
      <p:sp>
        <p:nvSpPr>
          <p:cNvPr id="6" name="Θέση περιεχομένου 2"/>
          <p:cNvSpPr txBox="1">
            <a:spLocks/>
          </p:cNvSpPr>
          <p:nvPr/>
        </p:nvSpPr>
        <p:spPr bwMode="auto">
          <a:xfrm>
            <a:off x="361174" y="2345622"/>
            <a:ext cx="8366125"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or equivalently</a:t>
            </a:r>
            <a:endParaRPr lang="en-US" kern="0" dirty="0"/>
          </a:p>
        </p:txBody>
      </p:sp>
      <p:sp>
        <p:nvSpPr>
          <p:cNvPr id="7" name="Text Box 5"/>
          <p:cNvSpPr txBox="1">
            <a:spLocks noChangeArrowheads="1"/>
          </p:cNvSpPr>
          <p:nvPr/>
        </p:nvSpPr>
        <p:spPr bwMode="auto">
          <a:xfrm>
            <a:off x="361174" y="2857978"/>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make</a:t>
            </a:r>
          </a:p>
        </p:txBody>
      </p:sp>
      <p:sp>
        <p:nvSpPr>
          <p:cNvPr id="8" name="Θέση περιεχομένου 2"/>
          <p:cNvSpPr txBox="1">
            <a:spLocks/>
          </p:cNvSpPr>
          <p:nvPr/>
        </p:nvSpPr>
        <p:spPr bwMode="auto">
          <a:xfrm>
            <a:off x="357016" y="3319644"/>
            <a:ext cx="8366125" cy="2776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Since bin/main is the first target in our </a:t>
            </a:r>
            <a:r>
              <a:rPr lang="en-US" kern="0" dirty="0" err="1" smtClean="0"/>
              <a:t>Makefile</a:t>
            </a:r>
            <a:r>
              <a:rPr lang="en-US" kern="0" dirty="0" smtClean="0"/>
              <a:t>, </a:t>
            </a:r>
            <a:r>
              <a:rPr lang="en-US" kern="0" dirty="0" smtClean="0"/>
              <a:t>it's </a:t>
            </a:r>
            <a:r>
              <a:rPr lang="en-US" kern="0" dirty="0" smtClean="0"/>
              <a:t>considered the default target, and you </a:t>
            </a:r>
            <a:r>
              <a:rPr lang="en-US" kern="0" dirty="0" smtClean="0"/>
              <a:t>don't </a:t>
            </a:r>
            <a:r>
              <a:rPr lang="en-US" kern="0" dirty="0" smtClean="0"/>
              <a:t>need to specify its name</a:t>
            </a:r>
          </a:p>
          <a:p>
            <a:r>
              <a:rPr lang="en-US" kern="0" dirty="0"/>
              <a:t>If you copied the code correctly you will see </a:t>
            </a:r>
            <a:r>
              <a:rPr lang="en-US" kern="0" dirty="0" smtClean="0"/>
              <a:t>the recipes executed by make</a:t>
            </a:r>
            <a:endParaRPr lang="en-US" kern="0" dirty="0"/>
          </a:p>
          <a:p>
            <a:r>
              <a:rPr lang="en-US" kern="0" dirty="0"/>
              <a:t>We can again run our program and get the same result as </a:t>
            </a:r>
            <a:r>
              <a:rPr lang="en-US" kern="0" dirty="0" smtClean="0"/>
              <a:t>before</a:t>
            </a:r>
            <a:endParaRPr lang="en-US" kern="0" dirty="0"/>
          </a:p>
        </p:txBody>
      </p:sp>
      <p:sp>
        <p:nvSpPr>
          <p:cNvPr id="9" name="Text Box 5"/>
          <p:cNvSpPr txBox="1">
            <a:spLocks noChangeArrowheads="1"/>
          </p:cNvSpPr>
          <p:nvPr/>
        </p:nvSpPr>
        <p:spPr bwMode="auto">
          <a:xfrm>
            <a:off x="357015" y="6096000"/>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Tree>
    <p:extLst>
      <p:ext uri="{BB962C8B-B14F-4D97-AF65-F5344CB8AC3E}">
        <p14:creationId xmlns:p14="http://schemas.microsoft.com/office/powerpoint/2010/main" val="1245412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6" y="1936865"/>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a:t>
            </a:r>
            <a:r>
              <a:rPr lang="en-US" sz="1400" dirty="0" err="1" smtClean="0">
                <a:latin typeface="Courier New" pitchFamily="49" charset="0"/>
              </a:rPr>
              <a:t>Makefile</a:t>
            </a:r>
            <a:endParaRPr lang="en-US" sz="1400" dirty="0" smtClean="0">
              <a:latin typeface="Courier New" pitchFamily="49" charset="0"/>
            </a:endParaRPr>
          </a:p>
        </p:txBody>
      </p:sp>
      <p:sp>
        <p:nvSpPr>
          <p:cNvPr id="5" name="Θέση περιεχομένου 2"/>
          <p:cNvSpPr txBox="1">
            <a:spLocks/>
          </p:cNvSpPr>
          <p:nvPr/>
        </p:nvSpPr>
        <p:spPr bwMode="auto">
          <a:xfrm>
            <a:off x="357018" y="2389338"/>
            <a:ext cx="7896225" cy="165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the changes in </a:t>
            </a:r>
            <a:r>
              <a:rPr lang="en-US" kern="0" dirty="0" err="1" smtClean="0"/>
              <a:t>Makefile</a:t>
            </a:r>
            <a:endParaRPr lang="en-US" kern="0" dirty="0" smtClean="0"/>
          </a:p>
          <a:p>
            <a:r>
              <a:rPr lang="en-US" kern="0" dirty="0" smtClean="0"/>
              <a:t>Notice that we </a:t>
            </a:r>
            <a:r>
              <a:rPr lang="en-US" kern="0" dirty="0" smtClean="0"/>
              <a:t>don't </a:t>
            </a:r>
            <a:r>
              <a:rPr lang="en-US" kern="0" dirty="0" smtClean="0"/>
              <a:t>need to add any of the other files, since we </a:t>
            </a:r>
            <a:r>
              <a:rPr lang="en-US" kern="0" dirty="0" smtClean="0"/>
              <a:t>didn't </a:t>
            </a:r>
            <a:r>
              <a:rPr lang="en-US" kern="0" dirty="0" smtClean="0"/>
              <a:t>change any of them</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7018" y="4161934"/>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'Add </a:t>
            </a:r>
            <a:r>
              <a:rPr lang="en-US" sz="1400" dirty="0" err="1" smtClean="0">
                <a:latin typeface="Courier New" pitchFamily="49" charset="0"/>
              </a:rPr>
              <a:t>Makefile</a:t>
            </a:r>
            <a:r>
              <a:rPr lang="en-US" sz="1400" dirty="0" smtClean="0">
                <a:latin typeface="Courier New" pitchFamily="49" charset="0"/>
              </a:rPr>
              <a:t> for </a:t>
            </a:r>
            <a:r>
              <a:rPr lang="en-US" sz="1400" dirty="0" smtClean="0">
                <a:latin typeface="Courier New" pitchFamily="49" charset="0"/>
              </a:rPr>
              <a:t>automation'</a:t>
            </a:r>
            <a:endParaRPr lang="en-US" sz="1400" dirty="0" smtClean="0">
              <a:latin typeface="Courier New" pitchFamily="49" charset="0"/>
            </a:endParaRPr>
          </a:p>
        </p:txBody>
      </p:sp>
      <p:sp>
        <p:nvSpPr>
          <p:cNvPr id="7" name="Θέση περιεχομένου 2"/>
          <p:cNvSpPr txBox="1">
            <a:spLocks/>
          </p:cNvSpPr>
          <p:nvPr/>
        </p:nvSpPr>
        <p:spPr bwMode="auto">
          <a:xfrm>
            <a:off x="357016" y="4582667"/>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5" y="5162348"/>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1211840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solidFill>
                  <a:schemeClr val="bg2"/>
                </a:solidFill>
              </a:rPr>
              <a:t>Refactoring 1: Move </a:t>
            </a:r>
            <a:r>
              <a:rPr lang="en-US" dirty="0">
                <a:solidFill>
                  <a:schemeClr val="bg2"/>
                </a:solidFill>
              </a:rPr>
              <a:t>our </a:t>
            </a:r>
            <a:r>
              <a:rPr lang="en-US" dirty="0" smtClean="0">
                <a:solidFill>
                  <a:schemeClr val="bg2"/>
                </a:solidFill>
              </a:rPr>
              <a:t>function</a:t>
            </a:r>
          </a:p>
          <a:p>
            <a:r>
              <a:rPr lang="en-US" dirty="0" smtClean="0">
                <a:solidFill>
                  <a:schemeClr val="bg2"/>
                </a:solidFill>
              </a:rPr>
              <a:t>Refactoring 2: Create a header file</a:t>
            </a:r>
          </a:p>
          <a:p>
            <a:r>
              <a:rPr lang="en-US" dirty="0" smtClean="0">
                <a:solidFill>
                  <a:schemeClr val="bg2"/>
                </a:solidFill>
              </a:rPr>
              <a:t>Refactoring 3: Create a static library</a:t>
            </a:r>
          </a:p>
          <a:p>
            <a:r>
              <a:rPr lang="en-US" dirty="0" smtClean="0">
                <a:solidFill>
                  <a:schemeClr val="bg2"/>
                </a:solidFill>
              </a:rPr>
              <a:t>Add some automation with make</a:t>
            </a:r>
          </a:p>
          <a:p>
            <a:r>
              <a:rPr lang="en-US" dirty="0" smtClean="0"/>
              <a:t>Add extra automation with </a:t>
            </a:r>
            <a:r>
              <a:rPr lang="en-US" dirty="0" err="1" smtClean="0"/>
              <a:t>cmake</a:t>
            </a:r>
            <a:endParaRPr lang="en-US" dirty="0" smtClean="0"/>
          </a:p>
          <a:p>
            <a:r>
              <a:rPr lang="en-US" dirty="0">
                <a:solidFill>
                  <a:schemeClr val="bg1">
                    <a:lumMod val="50000"/>
                  </a:schemeClr>
                </a:solidFill>
              </a:rPr>
              <a:t>Template </a:t>
            </a:r>
            <a:r>
              <a:rPr lang="en-US" dirty="0" smtClean="0">
                <a:solidFill>
                  <a:schemeClr val="bg1">
                    <a:lumMod val="50000"/>
                  </a:schemeClr>
                </a:solidFill>
              </a:rPr>
              <a:t>functions</a:t>
            </a:r>
            <a:endParaRPr lang="en-US" dirty="0"/>
          </a:p>
          <a:p>
            <a:endParaRPr lang="en-US" dirty="0" smtClean="0">
              <a:solidFill>
                <a:schemeClr val="bg1">
                  <a:lumMod val="50000"/>
                </a:schemeClr>
              </a:solidFill>
            </a:endParaRPr>
          </a:p>
        </p:txBody>
      </p:sp>
    </p:spTree>
    <p:extLst>
      <p:ext uri="{BB962C8B-B14F-4D97-AF65-F5344CB8AC3E}">
        <p14:creationId xmlns:p14="http://schemas.microsoft.com/office/powerpoint/2010/main" val="29769875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Add extra automation with </a:t>
            </a:r>
            <a:r>
              <a:rPr lang="en-US" dirty="0" err="1" smtClean="0"/>
              <a:t>cmake</a:t>
            </a:r>
            <a:endParaRPr lang="en-US" dirty="0"/>
          </a:p>
        </p:txBody>
      </p:sp>
      <p:sp>
        <p:nvSpPr>
          <p:cNvPr id="10" name="Θέση περιεχομένου 2"/>
          <p:cNvSpPr>
            <a:spLocks noGrp="1"/>
          </p:cNvSpPr>
          <p:nvPr>
            <p:ph idx="1"/>
          </p:nvPr>
        </p:nvSpPr>
        <p:spPr>
          <a:xfrm>
            <a:off x="396875" y="1360863"/>
            <a:ext cx="8289925" cy="5039937"/>
          </a:xfrm>
        </p:spPr>
        <p:txBody>
          <a:bodyPr/>
          <a:lstStyle/>
          <a:p>
            <a:r>
              <a:rPr lang="en-US" dirty="0" smtClean="0"/>
              <a:t>For large projects it might be tedious to write </a:t>
            </a:r>
            <a:r>
              <a:rPr lang="en-US" dirty="0" err="1" smtClean="0"/>
              <a:t>Makefiles</a:t>
            </a:r>
            <a:r>
              <a:rPr lang="en-US" dirty="0" smtClean="0"/>
              <a:t> to compile all source files</a:t>
            </a:r>
          </a:p>
          <a:p>
            <a:r>
              <a:rPr lang="en-US" dirty="0" smtClean="0"/>
              <a:t>To help ourselves, we can use </a:t>
            </a:r>
            <a:r>
              <a:rPr lang="en-US" dirty="0" err="1" smtClean="0"/>
              <a:t>cmake</a:t>
            </a:r>
            <a:r>
              <a:rPr lang="en-US" dirty="0" smtClean="0"/>
              <a:t>, which is a </a:t>
            </a:r>
            <a:r>
              <a:rPr lang="en-US" dirty="0" err="1" smtClean="0"/>
              <a:t>Makefile</a:t>
            </a:r>
            <a:r>
              <a:rPr lang="en-US" dirty="0" smtClean="0"/>
              <a:t> generator</a:t>
            </a:r>
          </a:p>
          <a:p>
            <a:r>
              <a:rPr lang="en-US" dirty="0" smtClean="0"/>
              <a:t>So instead of writing the </a:t>
            </a:r>
            <a:r>
              <a:rPr lang="en-US" dirty="0" err="1" smtClean="0"/>
              <a:t>Makefiles</a:t>
            </a:r>
            <a:r>
              <a:rPr lang="en-US" dirty="0" smtClean="0"/>
              <a:t> ourselves, we just describe to </a:t>
            </a:r>
            <a:r>
              <a:rPr lang="en-US" dirty="0" err="1" smtClean="0"/>
              <a:t>cmake</a:t>
            </a:r>
            <a:r>
              <a:rPr lang="en-US" dirty="0" smtClean="0"/>
              <a:t> the dependencies between our files, and it generates the necessary </a:t>
            </a:r>
            <a:r>
              <a:rPr lang="en-US" dirty="0" err="1" smtClean="0"/>
              <a:t>Makefiles</a:t>
            </a:r>
            <a:endParaRPr lang="en-US" dirty="0" smtClean="0"/>
          </a:p>
          <a:p>
            <a:r>
              <a:rPr lang="en-US" dirty="0" smtClean="0"/>
              <a:t>The description to </a:t>
            </a:r>
            <a:r>
              <a:rPr lang="en-US" dirty="0" err="1" smtClean="0"/>
              <a:t>cmake</a:t>
            </a:r>
            <a:r>
              <a:rPr lang="en-US" dirty="0" smtClean="0"/>
              <a:t> must be in a file called CMakeLists.txt in our project directory, so create it and open it in your editor</a:t>
            </a:r>
          </a:p>
        </p:txBody>
      </p:sp>
    </p:spTree>
    <p:extLst>
      <p:ext uri="{BB962C8B-B14F-4D97-AF65-F5344CB8AC3E}">
        <p14:creationId xmlns:p14="http://schemas.microsoft.com/office/powerpoint/2010/main" val="8089434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Add extra automation with </a:t>
            </a:r>
            <a:r>
              <a:rPr lang="en-US" dirty="0" err="1" smtClean="0"/>
              <a:t>cmake</a:t>
            </a:r>
            <a:endParaRPr lang="en-US" dirty="0"/>
          </a:p>
        </p:txBody>
      </p:sp>
      <p:sp>
        <p:nvSpPr>
          <p:cNvPr id="4" name="Rectangle 3"/>
          <p:cNvSpPr>
            <a:spLocks noChangeArrowheads="1"/>
          </p:cNvSpPr>
          <p:nvPr/>
        </p:nvSpPr>
        <p:spPr bwMode="auto">
          <a:xfrm>
            <a:off x="357018" y="1132796"/>
            <a:ext cx="5339923" cy="2800767"/>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CMakeLists.txt</a:t>
            </a:r>
            <a:endParaRPr lang="en-US" sz="1100" b="0" dirty="0">
              <a:solidFill>
                <a:srgbClr val="000000"/>
              </a:solidFill>
              <a:latin typeface="Consolas" panose="020B0609020204030204" pitchFamily="49" charset="0"/>
            </a:endParaRPr>
          </a:p>
          <a:p>
            <a:r>
              <a:rPr lang="en-US" sz="1100" b="0" dirty="0" err="1">
                <a:solidFill>
                  <a:srgbClr val="0000FF"/>
                </a:solidFill>
                <a:latin typeface="Consolas" panose="020B0609020204030204" pitchFamily="49" charset="0"/>
              </a:rPr>
              <a:t>cmake_minimum_required</a:t>
            </a:r>
            <a:r>
              <a:rPr lang="en-US" sz="1100" b="0" dirty="0">
                <a:solidFill>
                  <a:srgbClr val="000000"/>
                </a:solidFill>
                <a:latin typeface="Consolas" panose="020B0609020204030204" pitchFamily="49" charset="0"/>
              </a:rPr>
              <a:t>(VERSION 3.17)</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FF"/>
                </a:solidFill>
                <a:latin typeface="Consolas" panose="020B0609020204030204" pitchFamily="49" charset="0"/>
              </a:rPr>
              <a:t>project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cpp_tutorial</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add_library</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vector_math</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/vector_math.cpp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/vector_helpers.cpp)</a:t>
            </a:r>
          </a:p>
          <a:p>
            <a:r>
              <a:rPr lang="en-US" sz="1100" b="0" dirty="0" err="1">
                <a:solidFill>
                  <a:srgbClr val="0000FF"/>
                </a:solidFill>
                <a:latin typeface="Consolas" panose="020B0609020204030204" pitchFamily="49" charset="0"/>
              </a:rPr>
              <a:t>target_include_directories</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vector_math</a:t>
            </a:r>
            <a:r>
              <a:rPr lang="en-US" sz="1100" b="0" dirty="0">
                <a:solidFill>
                  <a:srgbClr val="000000"/>
                </a:solidFill>
                <a:latin typeface="Consolas" panose="020B0609020204030204" pitchFamily="49" charset="0"/>
              </a:rPr>
              <a:t> PRIVATE include/)</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add_executable</a:t>
            </a:r>
            <a:r>
              <a:rPr lang="en-US" sz="1100" b="0" dirty="0">
                <a:solidFill>
                  <a:srgbClr val="000000"/>
                </a:solidFill>
                <a:latin typeface="Consolas" panose="020B0609020204030204" pitchFamily="49" charset="0"/>
              </a:rPr>
              <a:t>(main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/main.cpp)</a:t>
            </a:r>
          </a:p>
          <a:p>
            <a:r>
              <a:rPr lang="en-US" sz="1100" b="0" dirty="0" err="1">
                <a:solidFill>
                  <a:srgbClr val="0000FF"/>
                </a:solidFill>
                <a:latin typeface="Consolas" panose="020B0609020204030204" pitchFamily="49" charset="0"/>
              </a:rPr>
              <a:t>target_include_directories</a:t>
            </a:r>
            <a:r>
              <a:rPr lang="en-US" sz="1100" b="0" dirty="0">
                <a:solidFill>
                  <a:srgbClr val="000000"/>
                </a:solidFill>
                <a:latin typeface="Consolas" panose="020B0609020204030204" pitchFamily="49" charset="0"/>
              </a:rPr>
              <a:t>(main PRIVATE include/)</a:t>
            </a:r>
          </a:p>
          <a:p>
            <a:r>
              <a:rPr lang="en-US" sz="1100" b="0" dirty="0" err="1">
                <a:solidFill>
                  <a:srgbClr val="0000FF"/>
                </a:solidFill>
                <a:latin typeface="Consolas" panose="020B0609020204030204" pitchFamily="49" charset="0"/>
              </a:rPr>
              <a:t>target_link_libraries</a:t>
            </a:r>
            <a:r>
              <a:rPr lang="en-US" sz="1100" b="0" dirty="0">
                <a:solidFill>
                  <a:srgbClr val="000000"/>
                </a:solidFill>
                <a:latin typeface="Consolas" panose="020B0609020204030204" pitchFamily="49" charset="0"/>
              </a:rPr>
              <a:t>(main </a:t>
            </a:r>
            <a:r>
              <a:rPr lang="en-US" sz="1100" b="0" dirty="0" err="1">
                <a:solidFill>
                  <a:srgbClr val="000000"/>
                </a:solidFill>
                <a:latin typeface="Consolas" panose="020B0609020204030204" pitchFamily="49" charset="0"/>
              </a:rPr>
              <a:t>vector_math</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FF"/>
                </a:solidFill>
                <a:latin typeface="Consolas" panose="020B0609020204030204" pitchFamily="49" charset="0"/>
              </a:rPr>
              <a:t>install</a:t>
            </a:r>
            <a:r>
              <a:rPr lang="en-US" sz="1100" b="0" dirty="0">
                <a:solidFill>
                  <a:srgbClr val="000000"/>
                </a:solidFill>
                <a:latin typeface="Consolas" panose="020B0609020204030204" pitchFamily="49" charset="0"/>
              </a:rPr>
              <a:t>(TARGETS main </a:t>
            </a:r>
            <a:r>
              <a:rPr lang="en-US" sz="1100" b="0" dirty="0" err="1">
                <a:solidFill>
                  <a:srgbClr val="000000"/>
                </a:solidFill>
                <a:latin typeface="Consolas" panose="020B0609020204030204" pitchFamily="49" charset="0"/>
              </a:rPr>
              <a:t>vector_math</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RUNTIME DESTINATION </a:t>
            </a:r>
            <a:r>
              <a:rPr lang="en-US" sz="1100" b="0" dirty="0">
                <a:solidFill>
                  <a:srgbClr val="0000FF"/>
                </a:solidFill>
                <a:latin typeface="Consolas" panose="020B0609020204030204" pitchFamily="49" charset="0"/>
              </a:rPr>
              <a:t>${CMAKE_SOURCE_DIR}</a:t>
            </a:r>
            <a:r>
              <a:rPr lang="en-US" sz="1100" b="0" dirty="0">
                <a:solidFill>
                  <a:srgbClr val="000000"/>
                </a:solidFill>
                <a:latin typeface="Consolas" panose="020B0609020204030204" pitchFamily="49" charset="0"/>
              </a:rPr>
              <a:t>/bin</a:t>
            </a:r>
          </a:p>
          <a:p>
            <a:r>
              <a:rPr lang="en-US" sz="1100" b="0" dirty="0">
                <a:solidFill>
                  <a:srgbClr val="000000"/>
                </a:solidFill>
                <a:latin typeface="Consolas" panose="020B0609020204030204" pitchFamily="49" charset="0"/>
              </a:rPr>
              <a:t>  ARCHIVE DESTINATION </a:t>
            </a:r>
            <a:r>
              <a:rPr lang="en-US" sz="1100" b="0" dirty="0">
                <a:solidFill>
                  <a:srgbClr val="0000FF"/>
                </a:solidFill>
                <a:latin typeface="Consolas" panose="020B0609020204030204" pitchFamily="49" charset="0"/>
              </a:rPr>
              <a:t>${CMAKE_SOURCE_DIR}</a:t>
            </a:r>
            <a:r>
              <a:rPr lang="en-US" sz="1100" b="0" dirty="0">
                <a:solidFill>
                  <a:srgbClr val="000000"/>
                </a:solidFill>
                <a:latin typeface="Consolas" panose="020B0609020204030204" pitchFamily="49" charset="0"/>
              </a:rPr>
              <a:t>/lib</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a:spLocks noGrp="1"/>
          </p:cNvSpPr>
          <p:nvPr>
            <p:ph idx="1"/>
          </p:nvPr>
        </p:nvSpPr>
        <p:spPr>
          <a:xfrm>
            <a:off x="357018" y="4038600"/>
            <a:ext cx="8289925" cy="855715"/>
          </a:xfrm>
        </p:spPr>
        <p:txBody>
          <a:bodyPr/>
          <a:lstStyle/>
          <a:p>
            <a:r>
              <a:rPr lang="en-US" dirty="0" smtClean="0"/>
              <a:t>To produce the </a:t>
            </a:r>
            <a:r>
              <a:rPr lang="en-US" dirty="0" err="1" smtClean="0"/>
              <a:t>Makefiles</a:t>
            </a:r>
            <a:r>
              <a:rPr lang="en-US" dirty="0" smtClean="0"/>
              <a:t>, create a new directory inside our project directory called build/</a:t>
            </a:r>
            <a:r>
              <a:rPr lang="en-US" dirty="0"/>
              <a:t> </a:t>
            </a:r>
            <a:r>
              <a:rPr lang="en-US" dirty="0" smtClean="0"/>
              <a:t>and cd into it</a:t>
            </a:r>
          </a:p>
        </p:txBody>
      </p:sp>
      <p:sp>
        <p:nvSpPr>
          <p:cNvPr id="6" name="Text Box 5"/>
          <p:cNvSpPr txBox="1">
            <a:spLocks noChangeArrowheads="1"/>
          </p:cNvSpPr>
          <p:nvPr/>
        </p:nvSpPr>
        <p:spPr bwMode="auto">
          <a:xfrm>
            <a:off x="357018" y="4999352"/>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mkdir</a:t>
            </a:r>
            <a:r>
              <a:rPr lang="en-US" sz="1400" dirty="0" smtClean="0">
                <a:latin typeface="Courier New" pitchFamily="49" charset="0"/>
              </a:rPr>
              <a:t> build</a:t>
            </a:r>
          </a:p>
          <a:p>
            <a:r>
              <a:rPr lang="en-US" sz="1400" dirty="0" err="1" smtClean="0">
                <a:latin typeface="Courier New" pitchFamily="49" charset="0"/>
              </a:rPr>
              <a:t>linux</a:t>
            </a:r>
            <a:r>
              <a:rPr lang="en-US" sz="1400" dirty="0" smtClean="0">
                <a:latin typeface="Courier New" pitchFamily="49" charset="0"/>
              </a:rPr>
              <a:t>&gt; cd build</a:t>
            </a:r>
          </a:p>
        </p:txBody>
      </p:sp>
    </p:spTree>
    <p:extLst>
      <p:ext uri="{BB962C8B-B14F-4D97-AF65-F5344CB8AC3E}">
        <p14:creationId xmlns:p14="http://schemas.microsoft.com/office/powerpoint/2010/main" val="9833778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Compile</a:t>
            </a:r>
            <a:endParaRPr lang="en-US" dirty="0"/>
          </a:p>
        </p:txBody>
      </p:sp>
      <p:sp>
        <p:nvSpPr>
          <p:cNvPr id="5" name="Θέση περιεχομένου 2"/>
          <p:cNvSpPr>
            <a:spLocks noGrp="1"/>
          </p:cNvSpPr>
          <p:nvPr>
            <p:ph idx="1"/>
          </p:nvPr>
        </p:nvSpPr>
        <p:spPr>
          <a:xfrm>
            <a:off x="357018" y="1295400"/>
            <a:ext cx="8289925" cy="855715"/>
          </a:xfrm>
        </p:spPr>
        <p:txBody>
          <a:bodyPr/>
          <a:lstStyle/>
          <a:p>
            <a:r>
              <a:rPr lang="en-US" dirty="0" smtClean="0"/>
              <a:t>Now call </a:t>
            </a:r>
            <a:r>
              <a:rPr lang="en-US" dirty="0" err="1" smtClean="0"/>
              <a:t>cmake</a:t>
            </a:r>
            <a:r>
              <a:rPr lang="en-US" dirty="0" smtClean="0"/>
              <a:t> passing as input the path where the CMakeLists.txt file is stored</a:t>
            </a:r>
          </a:p>
        </p:txBody>
      </p:sp>
      <p:sp>
        <p:nvSpPr>
          <p:cNvPr id="6" name="Text Box 5"/>
          <p:cNvSpPr txBox="1">
            <a:spLocks noChangeArrowheads="1"/>
          </p:cNvSpPr>
          <p:nvPr/>
        </p:nvSpPr>
        <p:spPr bwMode="auto">
          <a:xfrm>
            <a:off x="357018" y="2248837"/>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cmake</a:t>
            </a:r>
            <a:r>
              <a:rPr lang="en-US" sz="1400" dirty="0" smtClean="0">
                <a:latin typeface="Courier New" pitchFamily="49" charset="0"/>
              </a:rPr>
              <a:t> ..</a:t>
            </a:r>
          </a:p>
        </p:txBody>
      </p:sp>
      <p:sp>
        <p:nvSpPr>
          <p:cNvPr id="7" name="Θέση περιεχομένου 2"/>
          <p:cNvSpPr txBox="1">
            <a:spLocks/>
          </p:cNvSpPr>
          <p:nvPr/>
        </p:nvSpPr>
        <p:spPr bwMode="auto">
          <a:xfrm>
            <a:off x="357017" y="2654336"/>
            <a:ext cx="8289925" cy="214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show some information messages about the process of </a:t>
            </a:r>
            <a:r>
              <a:rPr lang="en-US" kern="0" dirty="0" err="1" smtClean="0"/>
              <a:t>cmake</a:t>
            </a:r>
            <a:endParaRPr lang="en-US" kern="0" dirty="0" smtClean="0"/>
          </a:p>
          <a:p>
            <a:r>
              <a:rPr lang="en-US" kern="0" dirty="0" smtClean="0"/>
              <a:t>At the end a </a:t>
            </a:r>
            <a:r>
              <a:rPr lang="en-US" kern="0" dirty="0" err="1" smtClean="0"/>
              <a:t>Makefile</a:t>
            </a:r>
            <a:r>
              <a:rPr lang="en-US" kern="0" dirty="0" smtClean="0"/>
              <a:t> will have been created in the current directory</a:t>
            </a:r>
          </a:p>
          <a:p>
            <a:r>
              <a:rPr lang="en-US" kern="0" dirty="0" smtClean="0"/>
              <a:t>Now we run make as before</a:t>
            </a:r>
          </a:p>
        </p:txBody>
      </p:sp>
      <p:sp>
        <p:nvSpPr>
          <p:cNvPr id="8" name="Text Box 5"/>
          <p:cNvSpPr txBox="1">
            <a:spLocks noChangeArrowheads="1"/>
          </p:cNvSpPr>
          <p:nvPr/>
        </p:nvSpPr>
        <p:spPr bwMode="auto">
          <a:xfrm>
            <a:off x="357017" y="4898322"/>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make</a:t>
            </a:r>
          </a:p>
        </p:txBody>
      </p:sp>
      <p:sp>
        <p:nvSpPr>
          <p:cNvPr id="9" name="Θέση περιεχομένου 2"/>
          <p:cNvSpPr txBox="1">
            <a:spLocks/>
          </p:cNvSpPr>
          <p:nvPr/>
        </p:nvSpPr>
        <p:spPr bwMode="auto">
          <a:xfrm>
            <a:off x="357016" y="5303821"/>
            <a:ext cx="8289925" cy="12493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You will notice that the output of the </a:t>
            </a:r>
            <a:r>
              <a:rPr lang="en-US" kern="0" dirty="0" err="1" smtClean="0"/>
              <a:t>Makefile</a:t>
            </a:r>
            <a:r>
              <a:rPr lang="en-US" kern="0" dirty="0" smtClean="0"/>
              <a:t> generated by </a:t>
            </a:r>
            <a:r>
              <a:rPr lang="en-US" kern="0" dirty="0" err="1" smtClean="0"/>
              <a:t>cmake</a:t>
            </a:r>
            <a:r>
              <a:rPr lang="en-US" kern="0" dirty="0" smtClean="0"/>
              <a:t> is much more informative and colorful than the one we wrote by hand</a:t>
            </a:r>
          </a:p>
        </p:txBody>
      </p:sp>
    </p:spTree>
    <p:extLst>
      <p:ext uri="{BB962C8B-B14F-4D97-AF65-F5344CB8AC3E}">
        <p14:creationId xmlns:p14="http://schemas.microsoft.com/office/powerpoint/2010/main" val="28045657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Compile</a:t>
            </a:r>
            <a:endParaRPr lang="en-US" dirty="0"/>
          </a:p>
        </p:txBody>
      </p:sp>
      <p:sp>
        <p:nvSpPr>
          <p:cNvPr id="5" name="Θέση περιεχομένου 2"/>
          <p:cNvSpPr>
            <a:spLocks noGrp="1"/>
          </p:cNvSpPr>
          <p:nvPr>
            <p:ph idx="1"/>
          </p:nvPr>
        </p:nvSpPr>
        <p:spPr>
          <a:xfrm>
            <a:off x="357018" y="1295400"/>
            <a:ext cx="8289925" cy="855715"/>
          </a:xfrm>
        </p:spPr>
        <p:txBody>
          <a:bodyPr/>
          <a:lstStyle/>
          <a:p>
            <a:r>
              <a:rPr lang="en-US" dirty="0" smtClean="0"/>
              <a:t>As a lest step, in order to place the executable inside bin/ and the library inside lib/ run the following</a:t>
            </a:r>
          </a:p>
        </p:txBody>
      </p:sp>
      <p:sp>
        <p:nvSpPr>
          <p:cNvPr id="6" name="Text Box 5"/>
          <p:cNvSpPr txBox="1">
            <a:spLocks noChangeArrowheads="1"/>
          </p:cNvSpPr>
          <p:nvPr/>
        </p:nvSpPr>
        <p:spPr bwMode="auto">
          <a:xfrm>
            <a:off x="357018" y="2248837"/>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make install</a:t>
            </a:r>
          </a:p>
        </p:txBody>
      </p:sp>
      <p:sp>
        <p:nvSpPr>
          <p:cNvPr id="10" name="Θέση περιεχομένου 2"/>
          <p:cNvSpPr txBox="1">
            <a:spLocks/>
          </p:cNvSpPr>
          <p:nvPr/>
        </p:nvSpPr>
        <p:spPr bwMode="auto">
          <a:xfrm>
            <a:off x="357016" y="2657202"/>
            <a:ext cx="8366125" cy="12876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cd back into the root of the project directory</a:t>
            </a:r>
          </a:p>
          <a:p>
            <a:r>
              <a:rPr lang="en-US" kern="0" dirty="0" smtClean="0"/>
              <a:t>We </a:t>
            </a:r>
            <a:r>
              <a:rPr lang="en-US" kern="0" dirty="0"/>
              <a:t>can again run our program and get the same result as </a:t>
            </a:r>
            <a:r>
              <a:rPr lang="en-US" kern="0" dirty="0" smtClean="0"/>
              <a:t>before</a:t>
            </a:r>
            <a:endParaRPr lang="en-US" kern="0" dirty="0"/>
          </a:p>
        </p:txBody>
      </p:sp>
      <p:sp>
        <p:nvSpPr>
          <p:cNvPr id="11" name="Text Box 5"/>
          <p:cNvSpPr txBox="1">
            <a:spLocks noChangeArrowheads="1"/>
          </p:cNvSpPr>
          <p:nvPr/>
        </p:nvSpPr>
        <p:spPr bwMode="auto">
          <a:xfrm>
            <a:off x="357015" y="4045473"/>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
        <p:nvSpPr>
          <p:cNvPr id="12" name="Θέση περιεχομένου 2"/>
          <p:cNvSpPr txBox="1">
            <a:spLocks/>
          </p:cNvSpPr>
          <p:nvPr/>
        </p:nvSpPr>
        <p:spPr bwMode="auto">
          <a:xfrm>
            <a:off x="357015" y="4800600"/>
            <a:ext cx="8289925" cy="855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We can now remove the </a:t>
            </a:r>
            <a:r>
              <a:rPr lang="en-US" kern="0" dirty="0" err="1" smtClean="0"/>
              <a:t>Makefile</a:t>
            </a:r>
            <a:r>
              <a:rPr lang="en-US" kern="0" dirty="0" smtClean="0"/>
              <a:t> we wrote by hand since we will be using </a:t>
            </a:r>
            <a:r>
              <a:rPr lang="en-US" kern="0" dirty="0" err="1" smtClean="0"/>
              <a:t>cmake</a:t>
            </a:r>
            <a:r>
              <a:rPr lang="en-US" kern="0" dirty="0" smtClean="0"/>
              <a:t> to build our code</a:t>
            </a:r>
          </a:p>
        </p:txBody>
      </p:sp>
      <p:sp>
        <p:nvSpPr>
          <p:cNvPr id="13" name="Text Box 5"/>
          <p:cNvSpPr txBox="1">
            <a:spLocks noChangeArrowheads="1"/>
          </p:cNvSpPr>
          <p:nvPr/>
        </p:nvSpPr>
        <p:spPr bwMode="auto">
          <a:xfrm>
            <a:off x="357014" y="5749775"/>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rm</a:t>
            </a:r>
            <a:r>
              <a:rPr lang="en-US" sz="1400" dirty="0" smtClean="0">
                <a:latin typeface="Courier New" pitchFamily="49" charset="0"/>
              </a:rPr>
              <a:t> </a:t>
            </a:r>
            <a:r>
              <a:rPr lang="en-US" sz="1400" dirty="0" err="1" smtClean="0">
                <a:latin typeface="Courier New" pitchFamily="49" charset="0"/>
              </a:rPr>
              <a:t>Makefile</a:t>
            </a:r>
            <a:endParaRPr lang="en-US" sz="1400" dirty="0" smtClean="0">
              <a:latin typeface="Courier New" pitchFamily="49" charset="0"/>
            </a:endParaRPr>
          </a:p>
        </p:txBody>
      </p:sp>
    </p:spTree>
    <p:extLst>
      <p:ext uri="{BB962C8B-B14F-4D97-AF65-F5344CB8AC3E}">
        <p14:creationId xmlns:p14="http://schemas.microsoft.com/office/powerpoint/2010/main" val="13802565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6" y="1936865"/>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CMakeLists.txt </a:t>
            </a:r>
            <a:r>
              <a:rPr lang="en-US" sz="1400" dirty="0" err="1" smtClean="0">
                <a:latin typeface="Courier New" pitchFamily="49" charset="0"/>
              </a:rPr>
              <a:t>Makefile</a:t>
            </a:r>
            <a:endParaRPr lang="en-US" sz="1400" dirty="0" smtClean="0">
              <a:latin typeface="Courier New" pitchFamily="49" charset="0"/>
            </a:endParaRPr>
          </a:p>
        </p:txBody>
      </p:sp>
      <p:sp>
        <p:nvSpPr>
          <p:cNvPr id="5" name="Θέση περιεχομένου 2"/>
          <p:cNvSpPr txBox="1">
            <a:spLocks/>
          </p:cNvSpPr>
          <p:nvPr/>
        </p:nvSpPr>
        <p:spPr bwMode="auto">
          <a:xfrm>
            <a:off x="357018" y="2389338"/>
            <a:ext cx="7896225" cy="13567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the addition of CMakeLists.txt and the removal of </a:t>
            </a:r>
            <a:r>
              <a:rPr lang="en-US" kern="0" dirty="0" err="1" smtClean="0"/>
              <a:t>Makefile</a:t>
            </a:r>
            <a:endParaRPr lang="en-US" kern="0" dirty="0" smtClean="0"/>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7018" y="3746092"/>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'Replace </a:t>
            </a:r>
            <a:r>
              <a:rPr lang="en-US" sz="1400" dirty="0" err="1" smtClean="0">
                <a:latin typeface="Courier New" pitchFamily="49" charset="0"/>
              </a:rPr>
              <a:t>Makefile</a:t>
            </a:r>
            <a:r>
              <a:rPr lang="en-US" sz="1400" dirty="0" smtClean="0">
                <a:latin typeface="Courier New" pitchFamily="49" charset="0"/>
              </a:rPr>
              <a:t> with </a:t>
            </a:r>
            <a:r>
              <a:rPr lang="en-US" sz="1400" dirty="0" smtClean="0">
                <a:latin typeface="Courier New" pitchFamily="49" charset="0"/>
              </a:rPr>
              <a:t>CMakeLists.txt'</a:t>
            </a:r>
            <a:endParaRPr lang="en-US" sz="1400" dirty="0" smtClean="0">
              <a:latin typeface="Courier New" pitchFamily="49" charset="0"/>
            </a:endParaRPr>
          </a:p>
        </p:txBody>
      </p:sp>
      <p:sp>
        <p:nvSpPr>
          <p:cNvPr id="7" name="Θέση περιεχομένου 2"/>
          <p:cNvSpPr txBox="1">
            <a:spLocks/>
          </p:cNvSpPr>
          <p:nvPr/>
        </p:nvSpPr>
        <p:spPr bwMode="auto">
          <a:xfrm>
            <a:off x="357018" y="4428778"/>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5" y="4906026"/>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4146543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96875" y="1362075"/>
            <a:ext cx="8366125" cy="4972050"/>
          </a:xfrm>
        </p:spPr>
        <p:txBody>
          <a:bodyPr/>
          <a:lstStyle/>
          <a:p>
            <a:r>
              <a:rPr lang="en-US" dirty="0" smtClean="0">
                <a:solidFill>
                  <a:schemeClr val="bg2"/>
                </a:solidFill>
              </a:rPr>
              <a:t>Preparation</a:t>
            </a:r>
          </a:p>
          <a:p>
            <a:pPr lvl="1"/>
            <a:r>
              <a:rPr lang="en-US" dirty="0" smtClean="0">
                <a:solidFill>
                  <a:schemeClr val="bg2"/>
                </a:solidFill>
              </a:rPr>
              <a:t>You can do it on Windows too!</a:t>
            </a:r>
          </a:p>
          <a:p>
            <a:pPr lvl="1"/>
            <a:r>
              <a:rPr lang="en-US" dirty="0" smtClean="0">
                <a:solidFill>
                  <a:schemeClr val="bg2"/>
                </a:solidFill>
              </a:rPr>
              <a:t>Install the necessary tools for development</a:t>
            </a:r>
          </a:p>
          <a:p>
            <a:pPr lvl="1"/>
            <a:r>
              <a:rPr lang="en-US" dirty="0" smtClean="0">
                <a:solidFill>
                  <a:schemeClr val="bg2"/>
                </a:solidFill>
              </a:rPr>
              <a:t>Choose an editor</a:t>
            </a:r>
          </a:p>
          <a:p>
            <a:pPr lvl="1"/>
            <a:r>
              <a:rPr lang="en-US" dirty="0">
                <a:solidFill>
                  <a:schemeClr val="bg1">
                    <a:lumMod val="50000"/>
                  </a:schemeClr>
                </a:solidFill>
              </a:rPr>
              <a:t>Create a GitHub </a:t>
            </a:r>
            <a:r>
              <a:rPr lang="en-US" dirty="0" smtClean="0">
                <a:solidFill>
                  <a:schemeClr val="bg1">
                    <a:lumMod val="50000"/>
                  </a:schemeClr>
                </a:solidFill>
              </a:rPr>
              <a:t>repository</a:t>
            </a:r>
            <a:endParaRPr lang="en-US" dirty="0" smtClean="0">
              <a:solidFill>
                <a:schemeClr val="bg2"/>
              </a:solidFill>
            </a:endParaRPr>
          </a:p>
          <a:p>
            <a:r>
              <a:rPr lang="en-US" dirty="0" smtClean="0">
                <a:solidFill>
                  <a:schemeClr val="bg2"/>
                </a:solidFill>
              </a:rPr>
              <a:t>Write our </a:t>
            </a:r>
            <a:r>
              <a:rPr lang="en-US" dirty="0">
                <a:solidFill>
                  <a:schemeClr val="bg2"/>
                </a:solidFill>
              </a:rPr>
              <a:t>first </a:t>
            </a:r>
            <a:r>
              <a:rPr lang="en-US" dirty="0" smtClean="0">
                <a:solidFill>
                  <a:schemeClr val="bg2"/>
                </a:solidFill>
              </a:rPr>
              <a:t>program</a:t>
            </a:r>
          </a:p>
          <a:p>
            <a:r>
              <a:rPr lang="en-US" dirty="0" smtClean="0">
                <a:solidFill>
                  <a:schemeClr val="bg2"/>
                </a:solidFill>
              </a:rPr>
              <a:t>Refactoring 1: Move </a:t>
            </a:r>
            <a:r>
              <a:rPr lang="en-US" dirty="0">
                <a:solidFill>
                  <a:schemeClr val="bg2"/>
                </a:solidFill>
              </a:rPr>
              <a:t>our </a:t>
            </a:r>
            <a:r>
              <a:rPr lang="en-US" dirty="0" smtClean="0">
                <a:solidFill>
                  <a:schemeClr val="bg2"/>
                </a:solidFill>
              </a:rPr>
              <a:t>function</a:t>
            </a:r>
          </a:p>
          <a:p>
            <a:r>
              <a:rPr lang="en-US" dirty="0" smtClean="0">
                <a:solidFill>
                  <a:schemeClr val="bg2"/>
                </a:solidFill>
              </a:rPr>
              <a:t>Refactoring 2: Create a header file</a:t>
            </a:r>
          </a:p>
          <a:p>
            <a:r>
              <a:rPr lang="en-US" dirty="0" smtClean="0">
                <a:solidFill>
                  <a:schemeClr val="bg2"/>
                </a:solidFill>
              </a:rPr>
              <a:t>Refactoring 3: Create a static library</a:t>
            </a:r>
          </a:p>
          <a:p>
            <a:r>
              <a:rPr lang="en-US" dirty="0" smtClean="0">
                <a:solidFill>
                  <a:schemeClr val="bg2"/>
                </a:solidFill>
              </a:rPr>
              <a:t>Add some automation with make</a:t>
            </a:r>
          </a:p>
          <a:p>
            <a:r>
              <a:rPr lang="en-US" dirty="0" smtClean="0">
                <a:solidFill>
                  <a:schemeClr val="bg2"/>
                </a:solidFill>
              </a:rPr>
              <a:t>Add extra automation with </a:t>
            </a:r>
            <a:r>
              <a:rPr lang="en-US" dirty="0" err="1" smtClean="0">
                <a:solidFill>
                  <a:schemeClr val="bg2"/>
                </a:solidFill>
              </a:rPr>
              <a:t>cmake</a:t>
            </a:r>
            <a:endParaRPr lang="en-US" dirty="0" smtClean="0">
              <a:solidFill>
                <a:schemeClr val="bg2"/>
              </a:solidFill>
            </a:endParaRPr>
          </a:p>
          <a:p>
            <a:r>
              <a:rPr lang="en-US" dirty="0"/>
              <a:t>Template </a:t>
            </a:r>
            <a:r>
              <a:rPr lang="en-US" dirty="0" smtClean="0"/>
              <a:t>functions</a:t>
            </a:r>
            <a:endParaRPr lang="en-US" dirty="0"/>
          </a:p>
          <a:p>
            <a:endParaRPr lang="en-US" dirty="0" smtClean="0">
              <a:solidFill>
                <a:schemeClr val="bg1">
                  <a:lumMod val="50000"/>
                </a:schemeClr>
              </a:solidFill>
            </a:endParaRPr>
          </a:p>
        </p:txBody>
      </p:sp>
    </p:spTree>
    <p:extLst>
      <p:ext uri="{BB962C8B-B14F-4D97-AF65-F5344CB8AC3E}">
        <p14:creationId xmlns:p14="http://schemas.microsoft.com/office/powerpoint/2010/main" val="227788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Choose an editor</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6875" y="1143001"/>
            <a:ext cx="7896225" cy="2057400"/>
          </a:xfrm>
        </p:spPr>
        <p:txBody>
          <a:bodyPr/>
          <a:lstStyle/>
          <a:p>
            <a:r>
              <a:rPr lang="en-US" dirty="0" smtClean="0"/>
              <a:t>In case you opted for WSL, install the editor on the host OS so you can have a GUI, by following the instructions at the editors website</a:t>
            </a:r>
          </a:p>
          <a:p>
            <a:r>
              <a:rPr lang="en-US" dirty="0" smtClean="0"/>
              <a:t>In case you want to use vim or you have a full-fledged Linux OS, install your choice through the terminal</a:t>
            </a:r>
            <a:endParaRPr lang="en-US" dirty="0"/>
          </a:p>
        </p:txBody>
      </p:sp>
      <p:sp>
        <p:nvSpPr>
          <p:cNvPr id="4" name="Text Box 5"/>
          <p:cNvSpPr txBox="1">
            <a:spLocks noChangeArrowheads="1"/>
          </p:cNvSpPr>
          <p:nvPr/>
        </p:nvSpPr>
        <p:spPr bwMode="auto">
          <a:xfrm>
            <a:off x="383020" y="3319640"/>
            <a:ext cx="8366125" cy="332398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smtClean="0">
                <a:latin typeface="Courier New" pitchFamily="49" charset="0"/>
              </a:rPr>
              <a:t># installing vim</a:t>
            </a:r>
          </a:p>
          <a:p>
            <a:r>
              <a:rPr lang="en-US" sz="1400" dirty="0" err="1" smtClean="0">
                <a:latin typeface="Courier New" pitchFamily="49" charset="0"/>
              </a:rPr>
              <a:t>linux</a:t>
            </a:r>
            <a:r>
              <a:rPr lang="en-US" sz="1400" dirty="0">
                <a:latin typeface="Courier New" pitchFamily="49" charset="0"/>
              </a:rPr>
              <a:t>&gt; </a:t>
            </a:r>
            <a:r>
              <a:rPr lang="en-US" sz="1400" dirty="0" err="1" smtClean="0">
                <a:latin typeface="Courier New" pitchFamily="49" charset="0"/>
              </a:rPr>
              <a:t>sudo</a:t>
            </a:r>
            <a:r>
              <a:rPr lang="en-US" sz="1400" dirty="0" smtClean="0">
                <a:latin typeface="Courier New" pitchFamily="49" charset="0"/>
              </a:rPr>
              <a:t> apt install vim</a:t>
            </a:r>
          </a:p>
          <a:p>
            <a:endParaRPr lang="en-US" sz="1400" dirty="0" smtClean="0">
              <a:latin typeface="Courier New" pitchFamily="49" charset="0"/>
            </a:endParaRPr>
          </a:p>
          <a:p>
            <a:r>
              <a:rPr lang="en-US" sz="1400" dirty="0" smtClean="0">
                <a:latin typeface="Courier New" pitchFamily="49" charset="0"/>
              </a:rPr>
              <a:t># installing visual studio code</a:t>
            </a:r>
          </a:p>
          <a:p>
            <a:r>
              <a:rPr lang="en-US" sz="1400" dirty="0" err="1" smtClean="0">
                <a:latin typeface="Courier New" pitchFamily="49" charset="0"/>
              </a:rPr>
              <a:t>linux</a:t>
            </a:r>
            <a:r>
              <a:rPr lang="en-US" sz="1400" dirty="0">
                <a:latin typeface="Courier New" pitchFamily="49" charset="0"/>
              </a:rPr>
              <a:t>&gt; </a:t>
            </a:r>
            <a:r>
              <a:rPr lang="en-US" sz="1400" dirty="0" err="1">
                <a:latin typeface="Courier New" pitchFamily="49" charset="0"/>
              </a:rPr>
              <a:t>sudo</a:t>
            </a:r>
            <a:r>
              <a:rPr lang="en-US" sz="1400" dirty="0">
                <a:latin typeface="Courier New" pitchFamily="49" charset="0"/>
              </a:rPr>
              <a:t> apt install </a:t>
            </a:r>
            <a:r>
              <a:rPr lang="en-US" sz="1400" dirty="0" smtClean="0">
                <a:latin typeface="Courier New" pitchFamily="49" charset="0"/>
              </a:rPr>
              <a:t>snap</a:t>
            </a:r>
          </a:p>
          <a:p>
            <a:r>
              <a:rPr lang="en-US" sz="1400" dirty="0" err="1" smtClean="0">
                <a:latin typeface="Courier New" pitchFamily="49" charset="0"/>
              </a:rPr>
              <a:t>linux</a:t>
            </a:r>
            <a:r>
              <a:rPr lang="en-US" sz="1400" dirty="0">
                <a:latin typeface="Courier New" pitchFamily="49" charset="0"/>
              </a:rPr>
              <a:t>&gt; </a:t>
            </a:r>
            <a:r>
              <a:rPr lang="en-US" sz="1400" dirty="0" err="1">
                <a:latin typeface="Courier New" pitchFamily="49" charset="0"/>
              </a:rPr>
              <a:t>sudo</a:t>
            </a:r>
            <a:r>
              <a:rPr lang="en-US" sz="1400" dirty="0">
                <a:latin typeface="Courier New" pitchFamily="49" charset="0"/>
              </a:rPr>
              <a:t> snap install --classic code</a:t>
            </a:r>
            <a:endParaRPr lang="en-US" sz="1400" dirty="0" smtClean="0">
              <a:latin typeface="Courier New" pitchFamily="49" charset="0"/>
            </a:endParaRPr>
          </a:p>
          <a:p>
            <a:endParaRPr lang="en-US" sz="1400" dirty="0" smtClean="0">
              <a:latin typeface="Courier New" pitchFamily="49" charset="0"/>
            </a:endParaRPr>
          </a:p>
          <a:p>
            <a:r>
              <a:rPr lang="en-US" sz="1400" dirty="0" smtClean="0">
                <a:latin typeface="Courier New" pitchFamily="49" charset="0"/>
              </a:rPr>
              <a:t># install sublime text 3</a:t>
            </a:r>
            <a:endParaRPr lang="en-US" sz="1400" dirty="0">
              <a:latin typeface="Courier New" pitchFamily="49" charset="0"/>
            </a:endParaRPr>
          </a:p>
          <a:p>
            <a:r>
              <a:rPr lang="en-US" sz="1400" dirty="0" err="1">
                <a:latin typeface="Courier New" pitchFamily="49" charset="0"/>
              </a:rPr>
              <a:t>linux</a:t>
            </a:r>
            <a:r>
              <a:rPr lang="en-US" sz="1400" dirty="0">
                <a:latin typeface="Courier New" pitchFamily="49" charset="0"/>
              </a:rPr>
              <a:t>&gt; </a:t>
            </a:r>
            <a:r>
              <a:rPr lang="en-US" sz="1400" dirty="0" err="1">
                <a:latin typeface="Courier New" pitchFamily="49" charset="0"/>
              </a:rPr>
              <a:t>wget</a:t>
            </a:r>
            <a:r>
              <a:rPr lang="en-US" sz="1400" dirty="0">
                <a:latin typeface="Courier New" pitchFamily="49" charset="0"/>
              </a:rPr>
              <a:t> -</a:t>
            </a:r>
            <a:r>
              <a:rPr lang="en-US" sz="1400" dirty="0" err="1">
                <a:latin typeface="Courier New" pitchFamily="49" charset="0"/>
              </a:rPr>
              <a:t>qO</a:t>
            </a:r>
            <a:r>
              <a:rPr lang="en-US" sz="1400" dirty="0">
                <a:latin typeface="Courier New" pitchFamily="49" charset="0"/>
              </a:rPr>
              <a:t> - https://download.sublimetext.com/sublimehq-pub.gpg | </a:t>
            </a:r>
            <a:r>
              <a:rPr lang="en-US" sz="1400" dirty="0" err="1">
                <a:latin typeface="Courier New" pitchFamily="49" charset="0"/>
              </a:rPr>
              <a:t>sudo</a:t>
            </a:r>
            <a:r>
              <a:rPr lang="en-US" sz="1400" dirty="0">
                <a:latin typeface="Courier New" pitchFamily="49" charset="0"/>
              </a:rPr>
              <a:t> </a:t>
            </a:r>
            <a:r>
              <a:rPr lang="en-US" sz="1400" dirty="0" smtClean="0">
                <a:latin typeface="Courier New" pitchFamily="49" charset="0"/>
              </a:rPr>
              <a:t>	apt-key </a:t>
            </a:r>
            <a:r>
              <a:rPr lang="en-US" sz="1400" dirty="0">
                <a:latin typeface="Courier New" pitchFamily="49" charset="0"/>
              </a:rPr>
              <a:t>add -</a:t>
            </a:r>
          </a:p>
          <a:p>
            <a:r>
              <a:rPr lang="en-US" sz="1400" dirty="0" err="1">
                <a:latin typeface="Courier New" pitchFamily="49" charset="0"/>
              </a:rPr>
              <a:t>linux</a:t>
            </a:r>
            <a:r>
              <a:rPr lang="en-US" sz="1400" dirty="0">
                <a:latin typeface="Courier New" pitchFamily="49" charset="0"/>
              </a:rPr>
              <a:t>&gt; </a:t>
            </a:r>
            <a:r>
              <a:rPr lang="en-US" sz="1400" dirty="0" err="1">
                <a:latin typeface="Courier New" pitchFamily="49" charset="0"/>
              </a:rPr>
              <a:t>sudo</a:t>
            </a:r>
            <a:r>
              <a:rPr lang="en-US" sz="1400" dirty="0">
                <a:latin typeface="Courier New" pitchFamily="49" charset="0"/>
              </a:rPr>
              <a:t> apt install apt-transport-https</a:t>
            </a:r>
          </a:p>
          <a:p>
            <a:r>
              <a:rPr lang="en-US" sz="1400" dirty="0" err="1">
                <a:latin typeface="Courier New" pitchFamily="49" charset="0"/>
              </a:rPr>
              <a:t>linux</a:t>
            </a:r>
            <a:r>
              <a:rPr lang="en-US" sz="1400" dirty="0">
                <a:latin typeface="Courier New" pitchFamily="49" charset="0"/>
              </a:rPr>
              <a:t>&gt; echo "deb https://download.sublimetext.com/ apt/stable/" | </a:t>
            </a:r>
            <a:r>
              <a:rPr lang="en-US" sz="1400" dirty="0" err="1">
                <a:latin typeface="Courier New" pitchFamily="49" charset="0"/>
              </a:rPr>
              <a:t>sudo</a:t>
            </a:r>
            <a:r>
              <a:rPr lang="en-US" sz="1400" dirty="0">
                <a:latin typeface="Courier New" pitchFamily="49" charset="0"/>
              </a:rPr>
              <a:t> tee  </a:t>
            </a:r>
            <a:r>
              <a:rPr lang="en-US" sz="1400" dirty="0" smtClean="0">
                <a:latin typeface="Courier New" pitchFamily="49" charset="0"/>
              </a:rPr>
              <a:t>   	/</a:t>
            </a:r>
            <a:r>
              <a:rPr lang="en-US" sz="1400" dirty="0" err="1">
                <a:latin typeface="Courier New" pitchFamily="49" charset="0"/>
              </a:rPr>
              <a:t>etc</a:t>
            </a:r>
            <a:r>
              <a:rPr lang="en-US" sz="1400" dirty="0">
                <a:latin typeface="Courier New" pitchFamily="49" charset="0"/>
              </a:rPr>
              <a:t>/apt/</a:t>
            </a:r>
            <a:r>
              <a:rPr lang="en-US" sz="1400" dirty="0" err="1">
                <a:latin typeface="Courier New" pitchFamily="49" charset="0"/>
              </a:rPr>
              <a:t>sources.list.d</a:t>
            </a:r>
            <a:r>
              <a:rPr lang="en-US" sz="1400" dirty="0">
                <a:latin typeface="Courier New" pitchFamily="49" charset="0"/>
              </a:rPr>
              <a:t>/sublime-</a:t>
            </a:r>
            <a:r>
              <a:rPr lang="en-US" sz="1400" dirty="0" err="1">
                <a:latin typeface="Courier New" pitchFamily="49" charset="0"/>
              </a:rPr>
              <a:t>text.list</a:t>
            </a:r>
            <a:endParaRPr lang="en-US" sz="1400" dirty="0">
              <a:latin typeface="Courier New" pitchFamily="49" charset="0"/>
            </a:endParaRPr>
          </a:p>
          <a:p>
            <a:r>
              <a:rPr lang="en-US" sz="1400" dirty="0" err="1">
                <a:latin typeface="Courier New" pitchFamily="49" charset="0"/>
              </a:rPr>
              <a:t>linux</a:t>
            </a:r>
            <a:r>
              <a:rPr lang="en-US" sz="1400" dirty="0">
                <a:latin typeface="Courier New" pitchFamily="49" charset="0"/>
              </a:rPr>
              <a:t>&gt; </a:t>
            </a:r>
            <a:r>
              <a:rPr lang="en-US" sz="1400" dirty="0" err="1">
                <a:latin typeface="Courier New" pitchFamily="49" charset="0"/>
              </a:rPr>
              <a:t>sudo</a:t>
            </a:r>
            <a:r>
              <a:rPr lang="en-US" sz="1400" dirty="0">
                <a:latin typeface="Courier New" pitchFamily="49" charset="0"/>
              </a:rPr>
              <a:t> apt update</a:t>
            </a:r>
          </a:p>
          <a:p>
            <a:r>
              <a:rPr lang="en-US" sz="1400" dirty="0" err="1">
                <a:latin typeface="Courier New" pitchFamily="49" charset="0"/>
              </a:rPr>
              <a:t>linux</a:t>
            </a:r>
            <a:r>
              <a:rPr lang="en-US" sz="1400" dirty="0">
                <a:latin typeface="Courier New" pitchFamily="49" charset="0"/>
              </a:rPr>
              <a:t>&gt; </a:t>
            </a:r>
            <a:r>
              <a:rPr lang="en-US" sz="1400" dirty="0" err="1">
                <a:latin typeface="Courier New" pitchFamily="49" charset="0"/>
              </a:rPr>
              <a:t>sudo</a:t>
            </a:r>
            <a:r>
              <a:rPr lang="en-US" sz="1400" dirty="0">
                <a:latin typeface="Courier New" pitchFamily="49" charset="0"/>
              </a:rPr>
              <a:t> apt install sublime-text</a:t>
            </a:r>
            <a:endParaRPr lang="en-US" sz="1400" dirty="0" smtClean="0">
              <a:latin typeface="Courier New" pitchFamily="49" charset="0"/>
            </a:endParaRPr>
          </a:p>
        </p:txBody>
      </p:sp>
    </p:spTree>
    <p:extLst>
      <p:ext uri="{BB962C8B-B14F-4D97-AF65-F5344CB8AC3E}">
        <p14:creationId xmlns:p14="http://schemas.microsoft.com/office/powerpoint/2010/main" val="3451761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Template functions</a:t>
            </a:r>
            <a:endParaRPr lang="en-US" dirty="0"/>
          </a:p>
        </p:txBody>
      </p:sp>
      <p:sp>
        <p:nvSpPr>
          <p:cNvPr id="3" name="Θέση περιεχομένου 2"/>
          <p:cNvSpPr>
            <a:spLocks noGrp="1"/>
          </p:cNvSpPr>
          <p:nvPr>
            <p:ph idx="1"/>
          </p:nvPr>
        </p:nvSpPr>
        <p:spPr/>
        <p:txBody>
          <a:bodyPr/>
          <a:lstStyle/>
          <a:p>
            <a:r>
              <a:rPr lang="en-US" dirty="0" smtClean="0"/>
              <a:t>Let's </a:t>
            </a:r>
            <a:r>
              <a:rPr lang="en-US" dirty="0" smtClean="0"/>
              <a:t>go back to the beginning</a:t>
            </a:r>
          </a:p>
          <a:p>
            <a:r>
              <a:rPr lang="en-US" dirty="0" smtClean="0"/>
              <a:t>We created the </a:t>
            </a:r>
            <a:r>
              <a:rPr lang="en-US" dirty="0" err="1" smtClean="0"/>
              <a:t>sum_vecs</a:t>
            </a:r>
            <a:r>
              <a:rPr lang="en-US" dirty="0" smtClean="0"/>
              <a:t>() and </a:t>
            </a:r>
            <a:r>
              <a:rPr lang="en-US" dirty="0" err="1" smtClean="0"/>
              <a:t>print_vec</a:t>
            </a:r>
            <a:r>
              <a:rPr lang="en-US" dirty="0" smtClean="0"/>
              <a:t>() function to accept vectors that contain elements of type </a:t>
            </a:r>
            <a:r>
              <a:rPr lang="en-US" dirty="0" err="1" smtClean="0"/>
              <a:t>int</a:t>
            </a:r>
            <a:endParaRPr lang="en-US" dirty="0" smtClean="0"/>
          </a:p>
          <a:p>
            <a:r>
              <a:rPr lang="en-US" dirty="0" smtClean="0"/>
              <a:t>What if we wanted our library to support vectors of all types that support the operator +?</a:t>
            </a:r>
          </a:p>
          <a:p>
            <a:r>
              <a:rPr lang="en-US" dirty="0" smtClean="0"/>
              <a:t>To achieve that we will use template functions</a:t>
            </a:r>
          </a:p>
        </p:txBody>
      </p:sp>
    </p:spTree>
    <p:extLst>
      <p:ext uri="{BB962C8B-B14F-4D97-AF65-F5344CB8AC3E}">
        <p14:creationId xmlns:p14="http://schemas.microsoft.com/office/powerpoint/2010/main" val="39918324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Template functions</a:t>
            </a:r>
            <a:endParaRPr lang="en-US" dirty="0"/>
          </a:p>
        </p:txBody>
      </p:sp>
      <p:sp>
        <p:nvSpPr>
          <p:cNvPr id="3" name="Θέση περιεχομένου 2"/>
          <p:cNvSpPr>
            <a:spLocks noGrp="1"/>
          </p:cNvSpPr>
          <p:nvPr>
            <p:ph idx="1"/>
          </p:nvPr>
        </p:nvSpPr>
        <p:spPr/>
        <p:txBody>
          <a:bodyPr/>
          <a:lstStyle/>
          <a:p>
            <a:r>
              <a:rPr lang="en-US" dirty="0" smtClean="0"/>
              <a:t>When template functions are used, they expect an additional argument, which is the type of the objects they will manipulate</a:t>
            </a:r>
          </a:p>
          <a:p>
            <a:r>
              <a:rPr lang="en-US" dirty="0" smtClean="0"/>
              <a:t>Because we want the user to be able to use our library with whatever data types support the operator +, and because the compiler needs to know the implementation of the functions in order to substitute the user defined type, we can no longer create a static library, and our library has to be “header only”</a:t>
            </a:r>
          </a:p>
          <a:p>
            <a:r>
              <a:rPr lang="en-US" dirty="0" smtClean="0"/>
              <a:t>Change your include/</a:t>
            </a:r>
            <a:r>
              <a:rPr lang="en-US" dirty="0" err="1" smtClean="0"/>
              <a:t>vector_math.h</a:t>
            </a:r>
            <a:r>
              <a:rPr lang="en-US" dirty="0" smtClean="0"/>
              <a:t> as follows</a:t>
            </a:r>
          </a:p>
        </p:txBody>
      </p:sp>
    </p:spTree>
    <p:extLst>
      <p:ext uri="{BB962C8B-B14F-4D97-AF65-F5344CB8AC3E}">
        <p14:creationId xmlns:p14="http://schemas.microsoft.com/office/powerpoint/2010/main" val="142852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Template functions</a:t>
            </a:r>
            <a:endParaRPr lang="en-US" dirty="0"/>
          </a:p>
        </p:txBody>
      </p:sp>
      <p:sp>
        <p:nvSpPr>
          <p:cNvPr id="4" name="Rectangle 3"/>
          <p:cNvSpPr>
            <a:spLocks noChangeArrowheads="1"/>
          </p:cNvSpPr>
          <p:nvPr/>
        </p:nvSpPr>
        <p:spPr bwMode="auto">
          <a:xfrm>
            <a:off x="357018" y="1034229"/>
            <a:ext cx="6494085" cy="4493538"/>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a:t>
            </a:r>
            <a:r>
              <a:rPr lang="en-US" sz="1100" b="0" dirty="0" err="1">
                <a:solidFill>
                  <a:srgbClr val="008000"/>
                </a:solidFill>
                <a:latin typeface="Consolas" panose="020B0609020204030204" pitchFamily="49" charset="0"/>
              </a:rPr>
              <a:t>vector_math.h</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a:t>
            </a:r>
            <a:r>
              <a:rPr lang="en-US" sz="1100" b="0" dirty="0" smtClean="0">
                <a:solidFill>
                  <a:srgbClr val="A31515"/>
                </a:solidFill>
                <a:latin typeface="Consolas" panose="020B0609020204030204" pitchFamily="49" charset="0"/>
              </a:rPr>
              <a:t>&gt;</a:t>
            </a: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smtClean="0">
                <a:solidFill>
                  <a:srgbClr val="A31515"/>
                </a:solidFill>
                <a:latin typeface="Consolas" panose="020B0609020204030204" pitchFamily="49" charset="0"/>
              </a:rPr>
              <a:t>&lt;</a:t>
            </a:r>
            <a:r>
              <a:rPr lang="en-US" sz="1100" b="0" dirty="0" err="1" smtClean="0">
                <a:solidFill>
                  <a:srgbClr val="A31515"/>
                </a:solidFill>
                <a:latin typeface="Consolas" panose="020B0609020204030204" pitchFamily="49" charset="0"/>
              </a:rPr>
              <a:t>iostream</a:t>
            </a:r>
            <a:r>
              <a:rPr lang="en-US" sz="1100" b="0" dirty="0" smtClean="0">
                <a:solidFill>
                  <a:srgbClr val="A31515"/>
                </a:solidFill>
                <a:latin typeface="Consolas" panose="020B0609020204030204" pitchFamily="49" charset="0"/>
              </a:rPr>
              <a:t>&gt;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return a vector that is the element-wise addition of left and right</a:t>
            </a:r>
            <a:endParaRPr lang="en-US" sz="1100" b="0" dirty="0">
              <a:solidFill>
                <a:srgbClr val="000000"/>
              </a:solidFill>
              <a:latin typeface="Consolas" panose="020B0609020204030204" pitchFamily="49" charset="0"/>
            </a:endParaRPr>
          </a:p>
          <a:p>
            <a:r>
              <a:rPr lang="en-US" sz="1100" b="0" dirty="0">
                <a:solidFill>
                  <a:srgbClr val="0000FF"/>
                </a:solidFill>
                <a:latin typeface="Consolas" panose="020B0609020204030204" pitchFamily="49" charset="0"/>
              </a:rPr>
              <a:t>template</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typename</a:t>
            </a:r>
            <a:r>
              <a:rPr lang="en-US" sz="1100" b="0" dirty="0">
                <a:solidFill>
                  <a:srgbClr val="000000"/>
                </a:solidFill>
                <a:latin typeface="Consolas" panose="020B0609020204030204" pitchFamily="49" charset="0"/>
              </a:rPr>
              <a:t> </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a:t>
            </a:r>
          </a:p>
          <a:p>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err="1">
                <a:solidFill>
                  <a:srgbClr val="001080"/>
                </a:solidFill>
                <a:latin typeface="Consolas" panose="020B0609020204030204" pitchFamily="49" charset="0"/>
              </a:rPr>
              <a:t>left</a:t>
            </a:r>
            <a:r>
              <a:rPr lang="en-US" sz="1100" b="0" dirty="0" err="1">
                <a:solidFill>
                  <a:srgbClr val="000000"/>
                </a:solidFill>
                <a:latin typeface="Consolas" panose="020B0609020204030204" pitchFamily="49" charset="0"/>
              </a:rPr>
              <a:t>.</a:t>
            </a:r>
            <a:r>
              <a:rPr lang="en-US" sz="1100" b="0" dirty="0" err="1">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::vector&lt;T&gt; </a:t>
            </a:r>
            <a:r>
              <a:rPr lang="en-US" sz="1100" b="0" dirty="0">
                <a:solidFill>
                  <a:srgbClr val="795E26"/>
                </a:solidFill>
                <a:latin typeface="Consolas" panose="020B0609020204030204" pitchFamily="49" charset="0"/>
              </a:rPr>
              <a:t>result</a:t>
            </a:r>
            <a:r>
              <a:rPr lang="en-US" sz="1100" b="0" dirty="0">
                <a:solidFill>
                  <a:srgbClr val="000000"/>
                </a:solidFill>
                <a:latin typeface="Consolas" panose="020B0609020204030204" pitchFamily="49" charset="0"/>
              </a:rPr>
              <a:t>(size);</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001080"/>
                </a:solidFill>
                <a:latin typeface="Consolas" panose="020B0609020204030204" pitchFamily="49" charset="0"/>
              </a:rPr>
              <a:t>result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left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01080"/>
                </a:solidFill>
                <a:latin typeface="Consolas" panose="020B0609020204030204" pitchFamily="49" charset="0"/>
              </a:rPr>
              <a:t>right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result;</a:t>
            </a:r>
          </a:p>
          <a:p>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print a vector element by element in one line</a:t>
            </a:r>
            <a:endParaRPr lang="en-US" sz="1100" b="0" dirty="0">
              <a:solidFill>
                <a:srgbClr val="000000"/>
              </a:solidFill>
              <a:latin typeface="Consolas" panose="020B0609020204030204" pitchFamily="49" charset="0"/>
            </a:endParaRPr>
          </a:p>
          <a:p>
            <a:r>
              <a:rPr lang="en-US" sz="1100" b="0" dirty="0">
                <a:solidFill>
                  <a:srgbClr val="0000FF"/>
                </a:solidFill>
                <a:latin typeface="Consolas" panose="020B0609020204030204" pitchFamily="49" charset="0"/>
              </a:rPr>
              <a:t>template</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typename</a:t>
            </a:r>
            <a:r>
              <a:rPr lang="en-US" sz="1100" b="0" dirty="0">
                <a:solidFill>
                  <a:srgbClr val="000000"/>
                </a:solidFill>
                <a:latin typeface="Consolas" panose="020B0609020204030204" pitchFamily="49" charset="0"/>
              </a:rPr>
              <a:t> </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a:t>
            </a:r>
          </a:p>
          <a:p>
            <a:r>
              <a:rPr lang="en-US" sz="1100" b="0" dirty="0">
                <a:solidFill>
                  <a:srgbClr val="0000FF"/>
                </a:solidFill>
                <a:latin typeface="Consolas" panose="020B0609020204030204" pitchFamily="49" charset="0"/>
              </a:rPr>
              <a:t>void</a:t>
            </a:r>
            <a:r>
              <a:rPr lang="en-US" sz="1100" b="0" dirty="0">
                <a:solidFill>
                  <a:srgbClr val="000000"/>
                </a:solidFill>
                <a:latin typeface="Consolas" panose="020B0609020204030204" pitchFamily="49" charset="0"/>
              </a:rPr>
              <a:t> </a:t>
            </a:r>
            <a:r>
              <a:rPr lang="en-US" sz="1100" b="0" dirty="0" err="1">
                <a:solidFill>
                  <a:srgbClr val="795E26"/>
                </a:solidFill>
                <a:latin typeface="Consolas" panose="020B0609020204030204" pitchFamily="49" charset="0"/>
              </a:rPr>
              <a:t>print_vec</a:t>
            </a:r>
            <a:r>
              <a:rPr lang="en-US" sz="1100" b="0" dirty="0">
                <a:solidFill>
                  <a:srgbClr val="000000"/>
                </a:solidFill>
                <a:latin typeface="Consolas" panose="020B0609020204030204" pitchFamily="49" charset="0"/>
              </a:rPr>
              <a:t>(</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a:solidFill>
                  <a:srgbClr val="267F99"/>
                </a:solidFill>
                <a:latin typeface="Consolas" panose="020B0609020204030204" pitchFamily="49" charset="0"/>
              </a:rPr>
              <a:t>vector</a:t>
            </a:r>
            <a:r>
              <a:rPr lang="en-US" sz="1100" b="0" dirty="0">
                <a:solidFill>
                  <a:srgbClr val="000000"/>
                </a:solidFill>
                <a:latin typeface="Consolas" panose="020B0609020204030204" pitchFamily="49" charset="0"/>
              </a:rPr>
              <a:t>&lt;</a:t>
            </a:r>
            <a:r>
              <a:rPr lang="en-US" sz="1100" b="0" dirty="0">
                <a:solidFill>
                  <a:srgbClr val="267F99"/>
                </a:solidFill>
                <a:latin typeface="Consolas" panose="020B0609020204030204" pitchFamily="49" charset="0"/>
              </a:rPr>
              <a:t>T</a:t>
            </a:r>
            <a:r>
              <a:rPr lang="en-US" sz="1100" b="0" dirty="0">
                <a:solidFill>
                  <a:srgbClr val="000000"/>
                </a:solidFill>
                <a:latin typeface="Consolas" panose="020B0609020204030204" pitchFamily="49" charset="0"/>
              </a:rPr>
              <a:t>&gt; </a:t>
            </a:r>
            <a:r>
              <a:rPr lang="en-US" sz="1100" b="0" dirty="0" err="1">
                <a:solidFill>
                  <a:srgbClr val="0000FF"/>
                </a:solidFill>
                <a:latin typeface="Consolas" panose="020B0609020204030204" pitchFamily="49" charset="0"/>
              </a:rPr>
              <a:t>const</a:t>
            </a:r>
            <a:r>
              <a:rPr lang="en-US" sz="1100" b="0" dirty="0">
                <a:solidFill>
                  <a:srgbClr val="000000"/>
                </a:solidFill>
                <a:latin typeface="Consolas" panose="020B0609020204030204" pitchFamily="49" charset="0"/>
              </a:rPr>
              <a:t> </a:t>
            </a:r>
            <a:r>
              <a:rPr lang="en-US" sz="1100" b="0" dirty="0">
                <a:solidFill>
                  <a:srgbClr val="0000FF"/>
                </a:solidFill>
                <a:latin typeface="Consolas" panose="020B0609020204030204" pitchFamily="49" charset="0"/>
              </a:rPr>
              <a:t>&amp;</a:t>
            </a:r>
            <a:r>
              <a:rPr lang="en-US" sz="1100" b="0" dirty="0" err="1">
                <a:solidFill>
                  <a:srgbClr val="001080"/>
                </a:solidFill>
                <a:latin typeface="Consolas" panose="020B0609020204030204" pitchFamily="49" charset="0"/>
              </a:rPr>
              <a:t>vec</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size = </a:t>
            </a:r>
            <a:r>
              <a:rPr lang="en-US" sz="1100" b="0" dirty="0" err="1">
                <a:solidFill>
                  <a:srgbClr val="001080"/>
                </a:solidFill>
                <a:latin typeface="Consolas" panose="020B0609020204030204" pitchFamily="49" charset="0"/>
              </a:rPr>
              <a:t>vec</a:t>
            </a:r>
            <a:r>
              <a:rPr lang="en-US" sz="1100" b="0" dirty="0" err="1">
                <a:solidFill>
                  <a:srgbClr val="000000"/>
                </a:solidFill>
                <a:latin typeface="Consolas" panose="020B0609020204030204" pitchFamily="49" charset="0"/>
              </a:rPr>
              <a:t>.</a:t>
            </a:r>
            <a:r>
              <a:rPr lang="en-US" sz="1100" b="0" dirty="0" err="1">
                <a:solidFill>
                  <a:srgbClr val="795E26"/>
                </a:solidFill>
                <a:latin typeface="Consolas" panose="020B0609020204030204" pitchFamily="49" charset="0"/>
              </a:rPr>
              <a:t>size</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for</a:t>
            </a:r>
            <a:r>
              <a:rPr lang="en-US" sz="1100" b="0" dirty="0">
                <a:solidFill>
                  <a:srgbClr val="000000"/>
                </a:solidFill>
                <a:latin typeface="Consolas" panose="020B0609020204030204" pitchFamily="49" charset="0"/>
              </a:rPr>
              <a:t> (</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 size; ++</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err="1">
                <a:solidFill>
                  <a:srgbClr val="001080"/>
                </a:solidFill>
                <a:latin typeface="Consolas" panose="020B0609020204030204" pitchFamily="49" charset="0"/>
              </a:rPr>
              <a:t>vec</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i</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 "</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cout</a:t>
            </a:r>
            <a:r>
              <a:rPr lang="en-US" sz="1100" b="0" dirty="0">
                <a:solidFill>
                  <a:srgbClr val="000000"/>
                </a:solidFill>
                <a:latin typeface="Consolas" panose="020B0609020204030204" pitchFamily="49" charset="0"/>
              </a:rPr>
              <a:t> &lt;&lt; </a:t>
            </a:r>
            <a:r>
              <a:rPr lang="en-US" sz="1100" b="0" dirty="0">
                <a:solidFill>
                  <a:srgbClr val="A31515"/>
                </a:solidFill>
                <a:latin typeface="Consolas" panose="020B0609020204030204" pitchFamily="49" charset="0"/>
              </a:rPr>
              <a:t>"</a:t>
            </a:r>
            <a:r>
              <a:rPr lang="en-US" sz="1100" b="0" dirty="0">
                <a:solidFill>
                  <a:srgbClr val="EE0000"/>
                </a:solidFill>
                <a:latin typeface="Consolas" panose="020B0609020204030204" pitchFamily="49" charset="0"/>
              </a:rPr>
              <a:t>\n</a:t>
            </a:r>
            <a:r>
              <a:rPr lang="en-US" sz="1100" b="0" dirty="0">
                <a:solidFill>
                  <a:srgbClr val="A31515"/>
                </a:solidFill>
                <a:latin typeface="Consolas" panose="020B0609020204030204" pitchFamily="49" charset="0"/>
              </a:rPr>
              <a:t>"</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302145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Template functions</a:t>
            </a:r>
            <a:endParaRPr lang="en-US" dirty="0"/>
          </a:p>
        </p:txBody>
      </p:sp>
      <p:sp>
        <p:nvSpPr>
          <p:cNvPr id="3" name="Θέση περιεχομένου 2"/>
          <p:cNvSpPr>
            <a:spLocks noGrp="1"/>
          </p:cNvSpPr>
          <p:nvPr>
            <p:ph idx="1"/>
          </p:nvPr>
        </p:nvSpPr>
        <p:spPr>
          <a:xfrm>
            <a:off x="396875" y="1362075"/>
            <a:ext cx="7896225" cy="923925"/>
          </a:xfrm>
        </p:spPr>
        <p:txBody>
          <a:bodyPr/>
          <a:lstStyle/>
          <a:p>
            <a:r>
              <a:rPr lang="en-US" dirty="0" smtClean="0"/>
              <a:t>We  also need to update our </a:t>
            </a:r>
            <a:r>
              <a:rPr lang="en-US" dirty="0" err="1" smtClean="0"/>
              <a:t>src</a:t>
            </a:r>
            <a:r>
              <a:rPr lang="en-US" dirty="0" smtClean="0"/>
              <a:t>/main.cpp as follows to provide the type to the function templates</a:t>
            </a:r>
          </a:p>
        </p:txBody>
      </p:sp>
      <p:sp>
        <p:nvSpPr>
          <p:cNvPr id="4" name="Rectangle 3"/>
          <p:cNvSpPr>
            <a:spLocks noChangeArrowheads="1"/>
          </p:cNvSpPr>
          <p:nvPr/>
        </p:nvSpPr>
        <p:spPr bwMode="auto">
          <a:xfrm>
            <a:off x="361174" y="2619674"/>
            <a:ext cx="4185761" cy="2462213"/>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main.cpp</a:t>
            </a:r>
            <a:endParaRPr lang="en-US" sz="1100" b="0" dirty="0">
              <a:solidFill>
                <a:srgbClr val="000000"/>
              </a:solidFill>
              <a:latin typeface="Consolas" panose="020B0609020204030204" pitchFamily="49" charset="0"/>
            </a:endParaRPr>
          </a:p>
          <a:p>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a:t>
            </a:r>
            <a:r>
              <a:rPr lang="en-US" sz="1100" b="0" dirty="0" err="1">
                <a:solidFill>
                  <a:srgbClr val="A31515"/>
                </a:solidFill>
                <a:latin typeface="Consolas" panose="020B0609020204030204" pitchFamily="49" charset="0"/>
              </a:rPr>
              <a:t>vector_math.h</a:t>
            </a:r>
            <a:r>
              <a:rPr lang="en-US" sz="1100" b="0" dirty="0">
                <a:solidFill>
                  <a:srgbClr val="A31515"/>
                </a:solidFill>
                <a:latin typeface="Consolas" panose="020B0609020204030204" pitchFamily="49" charset="0"/>
              </a:rPr>
              <a:t>"</a:t>
            </a:r>
            <a:endParaRPr lang="en-US" sz="1100" b="0" dirty="0">
              <a:solidFill>
                <a:srgbClr val="000000"/>
              </a:solidFill>
              <a:latin typeface="Consolas" panose="020B0609020204030204" pitchFamily="49" charset="0"/>
            </a:endParaRPr>
          </a:p>
          <a:p>
            <a:r>
              <a:rPr lang="en-US" sz="1100" b="0" dirty="0" smtClean="0">
                <a:solidFill>
                  <a:srgbClr val="AF00DB"/>
                </a:solidFill>
                <a:latin typeface="Consolas" panose="020B0609020204030204" pitchFamily="49" charset="0"/>
              </a:rPr>
              <a:t>#</a:t>
            </a:r>
            <a:r>
              <a:rPr lang="en-US" sz="1100" b="0" dirty="0">
                <a:solidFill>
                  <a:srgbClr val="AF00DB"/>
                </a:solidFill>
                <a:latin typeface="Consolas" panose="020B0609020204030204" pitchFamily="49" charset="0"/>
              </a:rPr>
              <a:t>include</a:t>
            </a:r>
            <a:r>
              <a:rPr lang="en-US" sz="1100" b="0" dirty="0">
                <a:solidFill>
                  <a:srgbClr val="0000FF"/>
                </a:solidFill>
                <a:latin typeface="Consolas" panose="020B0609020204030204" pitchFamily="49" charset="0"/>
              </a:rPr>
              <a:t> </a:t>
            </a:r>
            <a:r>
              <a:rPr lang="en-US" sz="1100" b="0" dirty="0">
                <a:solidFill>
                  <a:srgbClr val="A31515"/>
                </a:solidFill>
                <a:latin typeface="Consolas" panose="020B0609020204030204" pitchFamily="49" charset="0"/>
              </a:rPr>
              <a:t>&lt;vector&gt;</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 </a:t>
            </a:r>
            <a:r>
              <a:rPr lang="en-US" sz="1100" b="0" dirty="0">
                <a:solidFill>
                  <a:srgbClr val="795E26"/>
                </a:solidFill>
                <a:latin typeface="Consolas" panose="020B0609020204030204" pitchFamily="49" charset="0"/>
              </a:rPr>
              <a:t>main</a:t>
            </a:r>
            <a:r>
              <a:rPr lang="en-US" sz="1100" b="0" dirty="0">
                <a:solidFill>
                  <a:srgbClr val="000000"/>
                </a:solidFill>
                <a:latin typeface="Consolas" panose="020B0609020204030204" pitchFamily="49" charset="0"/>
              </a:rPr>
              <a:t>() {</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vec1{</a:t>
            </a:r>
            <a:r>
              <a:rPr lang="en-US" sz="1100" b="0" dirty="0">
                <a:solidFill>
                  <a:srgbClr val="098658"/>
                </a:solidFill>
                <a:latin typeface="Consolas" panose="020B0609020204030204" pitchFamily="49" charset="0"/>
              </a:rPr>
              <a:t>1</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2</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3</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4</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5</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vec2{</a:t>
            </a:r>
            <a:r>
              <a:rPr lang="en-US" sz="1100" b="0" dirty="0">
                <a:solidFill>
                  <a:srgbClr val="098658"/>
                </a:solidFill>
                <a:latin typeface="Consolas" panose="020B0609020204030204" pitchFamily="49" charset="0"/>
              </a:rPr>
              <a:t>6</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7</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8</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9</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10</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t>
            </a:r>
            <a:r>
              <a:rPr lang="en-US" sz="1100" b="0" dirty="0" err="1">
                <a:solidFill>
                  <a:srgbClr val="267F99"/>
                </a:solidFill>
                <a:latin typeface="Consolas" panose="020B0609020204030204" pitchFamily="49" charset="0"/>
              </a:rPr>
              <a:t>std</a:t>
            </a:r>
            <a:r>
              <a:rPr lang="en-US" sz="1100" b="0" dirty="0">
                <a:solidFill>
                  <a:srgbClr val="000000"/>
                </a:solidFill>
                <a:latin typeface="Consolas" panose="020B0609020204030204" pitchFamily="49" charset="0"/>
              </a:rPr>
              <a:t>::vector&lt;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 vec3 = </a:t>
            </a:r>
            <a:r>
              <a:rPr lang="en-US" sz="1100" b="0" dirty="0" err="1">
                <a:solidFill>
                  <a:srgbClr val="795E26"/>
                </a:solidFill>
                <a:latin typeface="Consolas" panose="020B0609020204030204" pitchFamily="49" charset="0"/>
              </a:rPr>
              <a:t>sum_vecs</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&gt;(vec1, vec2);</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8000"/>
                </a:solidFill>
                <a:latin typeface="Consolas" panose="020B0609020204030204" pitchFamily="49" charset="0"/>
              </a:rPr>
              <a:t>  // print the resulting vector</a:t>
            </a:r>
            <a:endParaRPr lang="en-US" sz="1100" b="0" dirty="0">
              <a:solidFill>
                <a:srgbClr val="000000"/>
              </a:solidFill>
              <a:latin typeface="Consolas" panose="020B0609020204030204" pitchFamily="49" charset="0"/>
            </a:endParaRPr>
          </a:p>
          <a:p>
            <a:r>
              <a:rPr lang="en-US" sz="1100" b="0" dirty="0">
                <a:solidFill>
                  <a:srgbClr val="000000"/>
                </a:solidFill>
                <a:latin typeface="Consolas" panose="020B0609020204030204" pitchFamily="49" charset="0"/>
              </a:rPr>
              <a:t>  </a:t>
            </a:r>
            <a:r>
              <a:rPr lang="en-US" sz="1100" b="0" dirty="0" err="1">
                <a:solidFill>
                  <a:srgbClr val="795E26"/>
                </a:solidFill>
                <a:latin typeface="Consolas" panose="020B0609020204030204" pitchFamily="49" charset="0"/>
              </a:rPr>
              <a:t>print_vec</a:t>
            </a:r>
            <a:r>
              <a:rPr lang="en-US" sz="1100" b="0" dirty="0">
                <a:solidFill>
                  <a:srgbClr val="000000"/>
                </a:solidFill>
                <a:latin typeface="Consolas" panose="020B0609020204030204" pitchFamily="49" charset="0"/>
              </a:rPr>
              <a:t>&lt;</a:t>
            </a:r>
            <a:r>
              <a:rPr lang="en-US" sz="1100" b="0" dirty="0" err="1">
                <a:solidFill>
                  <a:srgbClr val="0000FF"/>
                </a:solidFill>
                <a:latin typeface="Consolas" panose="020B0609020204030204" pitchFamily="49" charset="0"/>
              </a:rPr>
              <a:t>int</a:t>
            </a:r>
            <a:r>
              <a:rPr lang="en-US" sz="1100" b="0" dirty="0">
                <a:solidFill>
                  <a:srgbClr val="000000"/>
                </a:solidFill>
                <a:latin typeface="Consolas" panose="020B0609020204030204" pitchFamily="49" charset="0"/>
              </a:rPr>
              <a:t>&gt;(vec3);</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00"/>
                </a:solidFill>
                <a:latin typeface="Consolas" panose="020B0609020204030204" pitchFamily="49" charset="0"/>
              </a:rPr>
              <a:t>  </a:t>
            </a:r>
            <a:r>
              <a:rPr lang="en-US" sz="1100" b="0" dirty="0">
                <a:solidFill>
                  <a:srgbClr val="AF00DB"/>
                </a:solidFill>
                <a:latin typeface="Consolas" panose="020B0609020204030204" pitchFamily="49" charset="0"/>
              </a:rPr>
              <a:t>return</a:t>
            </a:r>
            <a:r>
              <a:rPr lang="en-US" sz="1100" b="0" dirty="0">
                <a:solidFill>
                  <a:srgbClr val="000000"/>
                </a:solidFill>
                <a:latin typeface="Consolas" panose="020B0609020204030204" pitchFamily="49" charset="0"/>
              </a:rPr>
              <a:t> </a:t>
            </a:r>
            <a:r>
              <a:rPr lang="en-US" sz="1100" b="0" dirty="0">
                <a:solidFill>
                  <a:srgbClr val="098658"/>
                </a:solidFill>
                <a:latin typeface="Consolas" panose="020B0609020204030204" pitchFamily="49" charset="0"/>
              </a:rPr>
              <a:t>0</a:t>
            </a:r>
            <a:r>
              <a:rPr lang="en-US" sz="1100" b="0" dirty="0">
                <a:solidFill>
                  <a:srgbClr val="000000"/>
                </a:solidFill>
                <a:latin typeface="Consolas" panose="020B0609020204030204" pitchFamily="49" charset="0"/>
              </a:rPr>
              <a:t>;</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878078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Template functions</a:t>
            </a:r>
            <a:endParaRPr lang="en-US" dirty="0"/>
          </a:p>
        </p:txBody>
      </p:sp>
      <p:sp>
        <p:nvSpPr>
          <p:cNvPr id="3" name="Θέση περιεχομένου 2"/>
          <p:cNvSpPr>
            <a:spLocks noGrp="1"/>
          </p:cNvSpPr>
          <p:nvPr>
            <p:ph idx="1"/>
          </p:nvPr>
        </p:nvSpPr>
        <p:spPr>
          <a:xfrm>
            <a:off x="396875" y="1362075"/>
            <a:ext cx="7896225" cy="923925"/>
          </a:xfrm>
        </p:spPr>
        <p:txBody>
          <a:bodyPr/>
          <a:lstStyle/>
          <a:p>
            <a:r>
              <a:rPr lang="en-US" dirty="0" smtClean="0"/>
              <a:t>Also, since we are no longer compiling a static library, we must update our CMakeLists.txt</a:t>
            </a:r>
          </a:p>
        </p:txBody>
      </p:sp>
      <p:sp>
        <p:nvSpPr>
          <p:cNvPr id="4" name="Rectangle 3"/>
          <p:cNvSpPr>
            <a:spLocks noChangeArrowheads="1"/>
          </p:cNvSpPr>
          <p:nvPr/>
        </p:nvSpPr>
        <p:spPr bwMode="auto">
          <a:xfrm>
            <a:off x="396875" y="2280016"/>
            <a:ext cx="3954929" cy="2123658"/>
          </a:xfrm>
          <a:prstGeom prst="rect">
            <a:avLst/>
          </a:prstGeom>
          <a:solidFill>
            <a:srgbClr val="F6F5BD"/>
          </a:solidFill>
          <a:ln w="12700">
            <a:solidFill>
              <a:schemeClr val="tx1"/>
            </a:solidFill>
            <a:miter lim="800000"/>
            <a:headEnd/>
            <a:tailEnd/>
          </a:ln>
          <a:effectLst/>
        </p:spPr>
        <p:txBody>
          <a:bodyPr wrap="none" anchor="ctr">
            <a:spAutoFit/>
          </a:bodyPr>
          <a:lstStyle/>
          <a:p>
            <a:r>
              <a:rPr lang="en-US" sz="1100" b="0" dirty="0">
                <a:solidFill>
                  <a:srgbClr val="008000"/>
                </a:solidFill>
                <a:latin typeface="Consolas" panose="020B0609020204030204" pitchFamily="49" charset="0"/>
              </a:rPr>
              <a:t># CMakeLists.txt</a:t>
            </a:r>
            <a:endParaRPr lang="en-US" sz="1100" b="0" dirty="0">
              <a:solidFill>
                <a:srgbClr val="000000"/>
              </a:solidFill>
              <a:latin typeface="Consolas" panose="020B0609020204030204" pitchFamily="49" charset="0"/>
            </a:endParaRPr>
          </a:p>
          <a:p>
            <a:r>
              <a:rPr lang="en-US" sz="1100" b="0" dirty="0" err="1">
                <a:solidFill>
                  <a:srgbClr val="0000FF"/>
                </a:solidFill>
                <a:latin typeface="Consolas" panose="020B0609020204030204" pitchFamily="49" charset="0"/>
              </a:rPr>
              <a:t>cmake_minimum_required</a:t>
            </a:r>
            <a:r>
              <a:rPr lang="en-US" sz="1100" b="0" dirty="0">
                <a:solidFill>
                  <a:srgbClr val="000000"/>
                </a:solidFill>
                <a:latin typeface="Consolas" panose="020B0609020204030204" pitchFamily="49" charset="0"/>
              </a:rPr>
              <a:t>(VERSION 3.17)</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FF"/>
                </a:solidFill>
                <a:latin typeface="Consolas" panose="020B0609020204030204" pitchFamily="49" charset="0"/>
              </a:rPr>
              <a:t>project</a:t>
            </a:r>
            <a:r>
              <a:rPr lang="en-US" sz="1100" b="0" dirty="0">
                <a:solidFill>
                  <a:srgbClr val="000000"/>
                </a:solidFill>
                <a:latin typeface="Consolas" panose="020B0609020204030204" pitchFamily="49" charset="0"/>
              </a:rPr>
              <a:t>(</a:t>
            </a:r>
            <a:r>
              <a:rPr lang="en-US" sz="1100" b="0" dirty="0" err="1">
                <a:solidFill>
                  <a:srgbClr val="000000"/>
                </a:solidFill>
                <a:latin typeface="Consolas" panose="020B0609020204030204" pitchFamily="49" charset="0"/>
              </a:rPr>
              <a:t>cpp_tutorial</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err="1">
                <a:solidFill>
                  <a:srgbClr val="0000FF"/>
                </a:solidFill>
                <a:latin typeface="Consolas" panose="020B0609020204030204" pitchFamily="49" charset="0"/>
              </a:rPr>
              <a:t>add_executable</a:t>
            </a:r>
            <a:r>
              <a:rPr lang="en-US" sz="1100" b="0" dirty="0">
                <a:solidFill>
                  <a:srgbClr val="000000"/>
                </a:solidFill>
                <a:latin typeface="Consolas" panose="020B0609020204030204" pitchFamily="49" charset="0"/>
              </a:rPr>
              <a:t>(main </a:t>
            </a:r>
            <a:r>
              <a:rPr lang="en-US" sz="1100" b="0" dirty="0" err="1">
                <a:solidFill>
                  <a:srgbClr val="000000"/>
                </a:solidFill>
                <a:latin typeface="Consolas" panose="020B0609020204030204" pitchFamily="49" charset="0"/>
              </a:rPr>
              <a:t>src</a:t>
            </a:r>
            <a:r>
              <a:rPr lang="en-US" sz="1100" b="0" dirty="0">
                <a:solidFill>
                  <a:srgbClr val="000000"/>
                </a:solidFill>
                <a:latin typeface="Consolas" panose="020B0609020204030204" pitchFamily="49" charset="0"/>
              </a:rPr>
              <a:t>/main.cpp)</a:t>
            </a:r>
          </a:p>
          <a:p>
            <a:r>
              <a:rPr lang="en-US" sz="1100" b="0" dirty="0" err="1">
                <a:solidFill>
                  <a:srgbClr val="0000FF"/>
                </a:solidFill>
                <a:latin typeface="Consolas" panose="020B0609020204030204" pitchFamily="49" charset="0"/>
              </a:rPr>
              <a:t>target_include_directories</a:t>
            </a:r>
            <a:r>
              <a:rPr lang="en-US" sz="1100" b="0" dirty="0">
                <a:solidFill>
                  <a:srgbClr val="000000"/>
                </a:solidFill>
                <a:latin typeface="Consolas" panose="020B0609020204030204" pitchFamily="49" charset="0"/>
              </a:rPr>
              <a:t>(main PRIVATE include/)</a:t>
            </a:r>
          </a:p>
          <a:p>
            <a:r>
              <a:rPr lang="en-US" sz="1100" b="0" dirty="0" err="1">
                <a:solidFill>
                  <a:srgbClr val="0000FF"/>
                </a:solidFill>
                <a:latin typeface="Consolas" panose="020B0609020204030204" pitchFamily="49" charset="0"/>
              </a:rPr>
              <a:t>target_link_libraries</a:t>
            </a:r>
            <a:r>
              <a:rPr lang="en-US" sz="1100" b="0" dirty="0">
                <a:solidFill>
                  <a:srgbClr val="000000"/>
                </a:solidFill>
                <a:latin typeface="Consolas" panose="020B0609020204030204" pitchFamily="49" charset="0"/>
              </a:rPr>
              <a:t>(main </a:t>
            </a:r>
            <a:r>
              <a:rPr lang="en-US" sz="1100" b="0" dirty="0" err="1">
                <a:solidFill>
                  <a:srgbClr val="000000"/>
                </a:solidFill>
                <a:latin typeface="Consolas" panose="020B0609020204030204" pitchFamily="49" charset="0"/>
              </a:rPr>
              <a:t>vector_math</a:t>
            </a:r>
            <a:r>
              <a:rPr lang="en-US" sz="1100" b="0" dirty="0">
                <a:solidFill>
                  <a:srgbClr val="000000"/>
                </a:solidFill>
                <a:latin typeface="Consolas" panose="020B0609020204030204" pitchFamily="49" charset="0"/>
              </a:rPr>
              <a:t>)</a:t>
            </a:r>
          </a:p>
          <a:p>
            <a:r>
              <a:rPr lang="en-US" sz="1100" b="0" dirty="0">
                <a:solidFill>
                  <a:srgbClr val="000000"/>
                </a:solidFill>
                <a:latin typeface="Consolas" panose="020B0609020204030204" pitchFamily="49" charset="0"/>
              </a:rPr>
              <a:t/>
            </a:r>
            <a:br>
              <a:rPr lang="en-US" sz="1100" b="0" dirty="0">
                <a:solidFill>
                  <a:srgbClr val="000000"/>
                </a:solidFill>
                <a:latin typeface="Consolas" panose="020B0609020204030204" pitchFamily="49" charset="0"/>
              </a:rPr>
            </a:br>
            <a:r>
              <a:rPr lang="en-US" sz="1100" b="0" dirty="0">
                <a:solidFill>
                  <a:srgbClr val="0000FF"/>
                </a:solidFill>
                <a:latin typeface="Consolas" panose="020B0609020204030204" pitchFamily="49" charset="0"/>
              </a:rPr>
              <a:t>install</a:t>
            </a:r>
            <a:r>
              <a:rPr lang="en-US" sz="1100" b="0" dirty="0">
                <a:solidFill>
                  <a:srgbClr val="000000"/>
                </a:solidFill>
                <a:latin typeface="Consolas" panose="020B0609020204030204" pitchFamily="49" charset="0"/>
              </a:rPr>
              <a:t>(TARGETS main</a:t>
            </a:r>
          </a:p>
          <a:p>
            <a:r>
              <a:rPr lang="en-US" sz="1100" b="0" dirty="0">
                <a:solidFill>
                  <a:srgbClr val="000000"/>
                </a:solidFill>
                <a:latin typeface="Consolas" panose="020B0609020204030204" pitchFamily="49" charset="0"/>
              </a:rPr>
              <a:t>  RUNTIME DESTINATION </a:t>
            </a:r>
            <a:r>
              <a:rPr lang="en-US" sz="1100" b="0" dirty="0">
                <a:solidFill>
                  <a:srgbClr val="0000FF"/>
                </a:solidFill>
                <a:latin typeface="Consolas" panose="020B0609020204030204" pitchFamily="49" charset="0"/>
              </a:rPr>
              <a:t>${CMAKE_SOURCE_DIR}</a:t>
            </a:r>
            <a:r>
              <a:rPr lang="en-US" sz="1100" b="0" dirty="0">
                <a:solidFill>
                  <a:srgbClr val="000000"/>
                </a:solidFill>
                <a:latin typeface="Consolas" panose="020B0609020204030204" pitchFamily="49" charset="0"/>
              </a:rPr>
              <a:t>/bin</a:t>
            </a:r>
          </a:p>
          <a:p>
            <a:r>
              <a:rPr lang="en-US" sz="1100" b="0" dirty="0" smtClean="0">
                <a:solidFill>
                  <a:srgbClr val="000000"/>
                </a:solidFill>
                <a:latin typeface="Consolas" panose="020B0609020204030204" pitchFamily="49" charset="0"/>
              </a:rPr>
              <a:t>)</a:t>
            </a:r>
            <a:endParaRPr lang="en-US" sz="1100" b="0" dirty="0">
              <a:solidFill>
                <a:srgbClr val="000000"/>
              </a:solidFill>
              <a:latin typeface="Consolas" panose="020B0609020204030204" pitchFamily="49" charset="0"/>
            </a:endParaRPr>
          </a:p>
        </p:txBody>
      </p:sp>
      <p:sp>
        <p:nvSpPr>
          <p:cNvPr id="5" name="Θέση περιεχομένου 2"/>
          <p:cNvSpPr txBox="1">
            <a:spLocks/>
          </p:cNvSpPr>
          <p:nvPr/>
        </p:nvSpPr>
        <p:spPr bwMode="auto">
          <a:xfrm>
            <a:off x="357018" y="4397690"/>
            <a:ext cx="7896225" cy="92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We can also remove the no-longer-used </a:t>
            </a:r>
            <a:r>
              <a:rPr lang="en-US" kern="0" dirty="0" err="1" smtClean="0"/>
              <a:t>cpp</a:t>
            </a:r>
            <a:r>
              <a:rPr lang="en-US" kern="0" dirty="0" smtClean="0"/>
              <a:t> files of our library</a:t>
            </a:r>
          </a:p>
        </p:txBody>
      </p:sp>
      <p:sp>
        <p:nvSpPr>
          <p:cNvPr id="6" name="Text Box 5"/>
          <p:cNvSpPr txBox="1">
            <a:spLocks noChangeArrowheads="1"/>
          </p:cNvSpPr>
          <p:nvPr/>
        </p:nvSpPr>
        <p:spPr bwMode="auto">
          <a:xfrm>
            <a:off x="357016" y="5321615"/>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rm</a:t>
            </a:r>
            <a:r>
              <a:rPr lang="en-US" sz="1400" dirty="0" smtClean="0">
                <a:latin typeface="Courier New" pitchFamily="49" charset="0"/>
              </a:rPr>
              <a:t> </a:t>
            </a:r>
            <a:r>
              <a:rPr lang="en-US" sz="1400" dirty="0" err="1" smtClean="0">
                <a:latin typeface="Courier New" pitchFamily="49" charset="0"/>
              </a:rPr>
              <a:t>src</a:t>
            </a:r>
            <a:r>
              <a:rPr lang="en-US" sz="1400" dirty="0" smtClean="0">
                <a:latin typeface="Courier New" pitchFamily="49" charset="0"/>
              </a:rPr>
              <a:t>/vector_math.cpp </a:t>
            </a:r>
            <a:r>
              <a:rPr lang="en-US" sz="1400" dirty="0" err="1" smtClean="0">
                <a:latin typeface="Courier New" pitchFamily="49" charset="0"/>
              </a:rPr>
              <a:t>src</a:t>
            </a:r>
            <a:r>
              <a:rPr lang="en-US" sz="1400" dirty="0" smtClean="0">
                <a:latin typeface="Courier New" pitchFamily="49" charset="0"/>
              </a:rPr>
              <a:t>/vector_helpers.cpp</a:t>
            </a:r>
          </a:p>
        </p:txBody>
      </p:sp>
    </p:spTree>
    <p:extLst>
      <p:ext uri="{BB962C8B-B14F-4D97-AF65-F5344CB8AC3E}">
        <p14:creationId xmlns:p14="http://schemas.microsoft.com/office/powerpoint/2010/main" val="40881312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357018" y="435678"/>
            <a:ext cx="8405982" cy="762000"/>
          </a:xfrm>
        </p:spPr>
        <p:txBody>
          <a:bodyPr/>
          <a:lstStyle/>
          <a:p>
            <a:r>
              <a:rPr lang="en-US" dirty="0" smtClean="0"/>
              <a:t>Compile</a:t>
            </a:r>
            <a:endParaRPr lang="en-US" dirty="0"/>
          </a:p>
        </p:txBody>
      </p:sp>
      <p:sp>
        <p:nvSpPr>
          <p:cNvPr id="6" name="Text Box 5"/>
          <p:cNvSpPr txBox="1">
            <a:spLocks noChangeArrowheads="1"/>
          </p:cNvSpPr>
          <p:nvPr/>
        </p:nvSpPr>
        <p:spPr bwMode="auto">
          <a:xfrm>
            <a:off x="357018" y="1295400"/>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cd build</a:t>
            </a:r>
          </a:p>
          <a:p>
            <a:r>
              <a:rPr lang="en-US" sz="1400" dirty="0" err="1">
                <a:latin typeface="Courier New" pitchFamily="49" charset="0"/>
              </a:rPr>
              <a:t>linux</a:t>
            </a:r>
            <a:r>
              <a:rPr lang="en-US" sz="1400" dirty="0">
                <a:latin typeface="Courier New" pitchFamily="49" charset="0"/>
              </a:rPr>
              <a:t>&gt; </a:t>
            </a:r>
            <a:r>
              <a:rPr lang="en-US" sz="1400" dirty="0" err="1">
                <a:latin typeface="Courier New" pitchFamily="49" charset="0"/>
              </a:rPr>
              <a:t>cmake</a:t>
            </a:r>
            <a:r>
              <a:rPr lang="en-US" sz="1400" dirty="0">
                <a:latin typeface="Courier New" pitchFamily="49" charset="0"/>
              </a:rPr>
              <a:t> </a:t>
            </a:r>
            <a:r>
              <a:rPr lang="en-US" sz="1400" dirty="0" smtClean="0">
                <a:latin typeface="Courier New" pitchFamily="49" charset="0"/>
              </a:rPr>
              <a:t>..</a:t>
            </a:r>
            <a:endParaRPr lang="en-US" sz="1400" dirty="0">
              <a:latin typeface="Courier New" pitchFamily="49" charset="0"/>
            </a:endParaRPr>
          </a:p>
        </p:txBody>
      </p:sp>
      <p:sp>
        <p:nvSpPr>
          <p:cNvPr id="7" name="Θέση περιεχομένου 2"/>
          <p:cNvSpPr txBox="1">
            <a:spLocks/>
          </p:cNvSpPr>
          <p:nvPr/>
        </p:nvSpPr>
        <p:spPr bwMode="auto">
          <a:xfrm>
            <a:off x="357015" y="1974868"/>
            <a:ext cx="8289925" cy="13779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At the end a new </a:t>
            </a:r>
            <a:r>
              <a:rPr lang="en-US" kern="0" dirty="0" err="1" smtClean="0"/>
              <a:t>Makefile</a:t>
            </a:r>
            <a:r>
              <a:rPr lang="en-US" kern="0" dirty="0" smtClean="0"/>
              <a:t> will have been created in the current directory</a:t>
            </a:r>
          </a:p>
          <a:p>
            <a:r>
              <a:rPr lang="en-US" kern="0" dirty="0" smtClean="0"/>
              <a:t>Now we run make as before</a:t>
            </a:r>
          </a:p>
        </p:txBody>
      </p:sp>
      <p:sp>
        <p:nvSpPr>
          <p:cNvPr id="8" name="Text Box 5"/>
          <p:cNvSpPr txBox="1">
            <a:spLocks noChangeArrowheads="1"/>
          </p:cNvSpPr>
          <p:nvPr/>
        </p:nvSpPr>
        <p:spPr bwMode="auto">
          <a:xfrm>
            <a:off x="357017" y="3247438"/>
            <a:ext cx="8366125" cy="523220"/>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make</a:t>
            </a:r>
          </a:p>
          <a:p>
            <a:r>
              <a:rPr lang="en-US" sz="1400" dirty="0" err="1">
                <a:latin typeface="Courier New" pitchFamily="49" charset="0"/>
              </a:rPr>
              <a:t>linux</a:t>
            </a:r>
            <a:r>
              <a:rPr lang="en-US" sz="1400" dirty="0">
                <a:latin typeface="Courier New" pitchFamily="49" charset="0"/>
              </a:rPr>
              <a:t>&gt; </a:t>
            </a:r>
            <a:r>
              <a:rPr lang="en-US" sz="1400" dirty="0" smtClean="0">
                <a:latin typeface="Courier New" pitchFamily="49" charset="0"/>
              </a:rPr>
              <a:t>make</a:t>
            </a:r>
            <a:r>
              <a:rPr lang="en-US" sz="1400" dirty="0">
                <a:latin typeface="Courier New" pitchFamily="49" charset="0"/>
              </a:rPr>
              <a:t> </a:t>
            </a:r>
            <a:r>
              <a:rPr lang="en-US" sz="1400" dirty="0" smtClean="0">
                <a:latin typeface="Courier New" pitchFamily="49" charset="0"/>
              </a:rPr>
              <a:t>install</a:t>
            </a:r>
            <a:endParaRPr lang="en-US" sz="1400" dirty="0">
              <a:latin typeface="Courier New" pitchFamily="49" charset="0"/>
            </a:endParaRPr>
          </a:p>
        </p:txBody>
      </p:sp>
      <p:sp>
        <p:nvSpPr>
          <p:cNvPr id="12" name="Θέση περιεχομένου 2"/>
          <p:cNvSpPr txBox="1">
            <a:spLocks/>
          </p:cNvSpPr>
          <p:nvPr/>
        </p:nvSpPr>
        <p:spPr bwMode="auto">
          <a:xfrm>
            <a:off x="357018" y="3877092"/>
            <a:ext cx="8366125" cy="12876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cd back into the root of the project directory</a:t>
            </a:r>
          </a:p>
          <a:p>
            <a:r>
              <a:rPr lang="en-US" kern="0" dirty="0" smtClean="0"/>
              <a:t>We </a:t>
            </a:r>
            <a:r>
              <a:rPr lang="en-US" kern="0" dirty="0"/>
              <a:t>can again run our program and get the same result as </a:t>
            </a:r>
            <a:r>
              <a:rPr lang="en-US" kern="0" dirty="0" smtClean="0"/>
              <a:t>before</a:t>
            </a:r>
            <a:endParaRPr lang="en-US" kern="0" dirty="0"/>
          </a:p>
        </p:txBody>
      </p:sp>
      <p:sp>
        <p:nvSpPr>
          <p:cNvPr id="13" name="Text Box 5"/>
          <p:cNvSpPr txBox="1">
            <a:spLocks noChangeArrowheads="1"/>
          </p:cNvSpPr>
          <p:nvPr/>
        </p:nvSpPr>
        <p:spPr bwMode="auto">
          <a:xfrm>
            <a:off x="357015" y="5198123"/>
            <a:ext cx="8366125" cy="738664"/>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a:latin typeface="Courier New" pitchFamily="49" charset="0"/>
              </a:rPr>
              <a:t>linux</a:t>
            </a:r>
            <a:r>
              <a:rPr lang="en-US" sz="1400" dirty="0">
                <a:latin typeface="Courier New" pitchFamily="49" charset="0"/>
              </a:rPr>
              <a:t>&gt; </a:t>
            </a:r>
            <a:r>
              <a:rPr lang="en-US" sz="1400" dirty="0" smtClean="0">
                <a:latin typeface="Courier New" pitchFamily="49" charset="0"/>
              </a:rPr>
              <a:t>cd ..</a:t>
            </a:r>
          </a:p>
          <a:p>
            <a:r>
              <a:rPr lang="en-US" sz="1400" dirty="0" err="1" smtClean="0">
                <a:latin typeface="Courier New" pitchFamily="49" charset="0"/>
              </a:rPr>
              <a:t>linux</a:t>
            </a:r>
            <a:r>
              <a:rPr lang="en-US" sz="1400" dirty="0" smtClean="0">
                <a:latin typeface="Courier New" pitchFamily="49" charset="0"/>
              </a:rPr>
              <a:t>&gt; ./bin/main</a:t>
            </a:r>
          </a:p>
          <a:p>
            <a:r>
              <a:rPr lang="en-US" sz="1400" dirty="0" smtClean="0">
                <a:latin typeface="Courier New" pitchFamily="49" charset="0"/>
              </a:rPr>
              <a:t>7 9 11 13 15</a:t>
            </a:r>
          </a:p>
        </p:txBody>
      </p:sp>
    </p:spTree>
    <p:extLst>
      <p:ext uri="{BB962C8B-B14F-4D97-AF65-F5344CB8AC3E}">
        <p14:creationId xmlns:p14="http://schemas.microsoft.com/office/powerpoint/2010/main" val="26680198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Commit</a:t>
            </a:r>
            <a:endParaRPr lang="en-US" dirty="0"/>
          </a:p>
        </p:txBody>
      </p:sp>
      <p:sp>
        <p:nvSpPr>
          <p:cNvPr id="3" name="Θέση περιεχομένου 2"/>
          <p:cNvSpPr>
            <a:spLocks noGrp="1"/>
          </p:cNvSpPr>
          <p:nvPr>
            <p:ph idx="1"/>
          </p:nvPr>
        </p:nvSpPr>
        <p:spPr>
          <a:xfrm>
            <a:off x="396875" y="1362075"/>
            <a:ext cx="7896225" cy="466725"/>
          </a:xfrm>
        </p:spPr>
        <p:txBody>
          <a:bodyPr/>
          <a:lstStyle/>
          <a:p>
            <a:r>
              <a:rPr lang="en-US" dirty="0" smtClean="0"/>
              <a:t>Inside our project directory, execute the following</a:t>
            </a:r>
            <a:endParaRPr lang="en-US" dirty="0"/>
          </a:p>
        </p:txBody>
      </p:sp>
      <p:sp>
        <p:nvSpPr>
          <p:cNvPr id="4" name="Text Box 5"/>
          <p:cNvSpPr txBox="1">
            <a:spLocks noChangeArrowheads="1"/>
          </p:cNvSpPr>
          <p:nvPr/>
        </p:nvSpPr>
        <p:spPr bwMode="auto">
          <a:xfrm>
            <a:off x="357016" y="1936865"/>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add -u</a:t>
            </a:r>
          </a:p>
        </p:txBody>
      </p:sp>
      <p:sp>
        <p:nvSpPr>
          <p:cNvPr id="5" name="Θέση περιεχομένου 2"/>
          <p:cNvSpPr txBox="1">
            <a:spLocks/>
          </p:cNvSpPr>
          <p:nvPr/>
        </p:nvSpPr>
        <p:spPr bwMode="auto">
          <a:xfrm>
            <a:off x="357018" y="2389338"/>
            <a:ext cx="7896225" cy="13567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This will record all the changes to the files </a:t>
            </a:r>
            <a:r>
              <a:rPr lang="en-US" kern="0" dirty="0" err="1" smtClean="0"/>
              <a:t>git</a:t>
            </a:r>
            <a:r>
              <a:rPr lang="en-US" kern="0" dirty="0" smtClean="0"/>
              <a:t> is already tracking, and since we </a:t>
            </a:r>
            <a:r>
              <a:rPr lang="en-US" kern="0" dirty="0" smtClean="0"/>
              <a:t>didn't </a:t>
            </a:r>
            <a:r>
              <a:rPr lang="en-US" kern="0" dirty="0" smtClean="0"/>
              <a:t>add any new files this makes our job much easier</a:t>
            </a:r>
          </a:p>
          <a:p>
            <a:r>
              <a:rPr lang="en-US" kern="0" dirty="0" smtClean="0"/>
              <a:t>Commit the change with a short message to describe it</a:t>
            </a:r>
            <a:endParaRPr lang="en-US" kern="0" dirty="0"/>
          </a:p>
        </p:txBody>
      </p:sp>
      <p:sp>
        <p:nvSpPr>
          <p:cNvPr id="6" name="Text Box 5"/>
          <p:cNvSpPr txBox="1">
            <a:spLocks noChangeArrowheads="1"/>
          </p:cNvSpPr>
          <p:nvPr/>
        </p:nvSpPr>
        <p:spPr bwMode="auto">
          <a:xfrm>
            <a:off x="354244" y="4098834"/>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commit </a:t>
            </a:r>
            <a:r>
              <a:rPr lang="en-US" sz="1400" dirty="0" smtClean="0">
                <a:latin typeface="Courier New" pitchFamily="49" charset="0"/>
              </a:rPr>
              <a:t>-m 'Refactor </a:t>
            </a:r>
            <a:r>
              <a:rPr lang="en-US" sz="1400" dirty="0" smtClean="0">
                <a:latin typeface="Courier New" pitchFamily="49" charset="0"/>
              </a:rPr>
              <a:t>our library to a template, header-only </a:t>
            </a:r>
            <a:r>
              <a:rPr lang="en-US" sz="1400" dirty="0" smtClean="0">
                <a:latin typeface="Courier New" pitchFamily="49" charset="0"/>
              </a:rPr>
              <a:t>one'</a:t>
            </a:r>
            <a:endParaRPr lang="en-US" sz="1400" dirty="0" smtClean="0">
              <a:latin typeface="Courier New" pitchFamily="49" charset="0"/>
            </a:endParaRPr>
          </a:p>
        </p:txBody>
      </p:sp>
      <p:sp>
        <p:nvSpPr>
          <p:cNvPr id="7" name="Θέση περιεχομένου 2"/>
          <p:cNvSpPr txBox="1">
            <a:spLocks/>
          </p:cNvSpPr>
          <p:nvPr/>
        </p:nvSpPr>
        <p:spPr bwMode="auto">
          <a:xfrm>
            <a:off x="357018" y="4428778"/>
            <a:ext cx="7896225"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smtClean="0"/>
              <a:t>Push our commit to GitHub</a:t>
            </a:r>
            <a:endParaRPr lang="en-US" kern="0" dirty="0"/>
          </a:p>
        </p:txBody>
      </p:sp>
      <p:sp>
        <p:nvSpPr>
          <p:cNvPr id="8" name="Text Box 5"/>
          <p:cNvSpPr txBox="1">
            <a:spLocks noChangeArrowheads="1"/>
          </p:cNvSpPr>
          <p:nvPr/>
        </p:nvSpPr>
        <p:spPr bwMode="auto">
          <a:xfrm>
            <a:off x="357015" y="4906026"/>
            <a:ext cx="8366125" cy="307777"/>
          </a:xfrm>
          <a:prstGeom prst="rect">
            <a:avLst/>
          </a:prstGeom>
          <a:solidFill>
            <a:schemeClr val="bg1">
              <a:lumMod val="85000"/>
            </a:schemeClr>
          </a:solidFill>
          <a:ln w="25400">
            <a:noFill/>
            <a:miter lim="800000"/>
            <a:headEnd/>
            <a:tailEnd/>
          </a:ln>
          <a:effectLst/>
        </p:spPr>
        <p:txBody>
          <a:bodyPr wrap="square" anchor="ctr">
            <a:spAutoFit/>
          </a:bodyPr>
          <a:lstStyle/>
          <a:p>
            <a:r>
              <a:rPr lang="en-US" sz="1400" dirty="0" err="1" smtClean="0">
                <a:latin typeface="Courier New" pitchFamily="49" charset="0"/>
              </a:rPr>
              <a:t>linux</a:t>
            </a:r>
            <a:r>
              <a:rPr lang="en-US" sz="1400" dirty="0" smtClean="0">
                <a:latin typeface="Courier New" pitchFamily="49" charset="0"/>
              </a:rPr>
              <a:t>&gt; </a:t>
            </a:r>
            <a:r>
              <a:rPr lang="en-US" sz="1400" dirty="0" err="1" smtClean="0">
                <a:latin typeface="Courier New" pitchFamily="49" charset="0"/>
              </a:rPr>
              <a:t>git</a:t>
            </a:r>
            <a:r>
              <a:rPr lang="en-US" sz="1400" dirty="0" smtClean="0">
                <a:latin typeface="Courier New" pitchFamily="49" charset="0"/>
              </a:rPr>
              <a:t> push origin master</a:t>
            </a:r>
          </a:p>
        </p:txBody>
      </p:sp>
    </p:spTree>
    <p:extLst>
      <p:ext uri="{BB962C8B-B14F-4D97-AF65-F5344CB8AC3E}">
        <p14:creationId xmlns:p14="http://schemas.microsoft.com/office/powerpoint/2010/main" val="14051382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96875" y="2362199"/>
            <a:ext cx="7896225" cy="1143001"/>
          </a:xfrm>
        </p:spPr>
        <p:txBody>
          <a:bodyPr/>
          <a:lstStyle/>
          <a:p>
            <a:pPr marL="0" indent="0" algn="ctr">
              <a:buNone/>
            </a:pPr>
            <a:r>
              <a:rPr lang="en-US" sz="6600" dirty="0" smtClean="0"/>
              <a:t>THE END</a:t>
            </a:r>
            <a:endParaRPr lang="en-US" sz="6600" dirty="0"/>
          </a:p>
        </p:txBody>
      </p:sp>
    </p:spTree>
    <p:extLst>
      <p:ext uri="{BB962C8B-B14F-4D97-AF65-F5344CB8AC3E}">
        <p14:creationId xmlns:p14="http://schemas.microsoft.com/office/powerpoint/2010/main" val="145444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2D7-E009-F045-B197-4555DF1970F5}"/>
              </a:ext>
            </a:extLst>
          </p:cNvPr>
          <p:cNvSpPr>
            <a:spLocks noGrp="1"/>
          </p:cNvSpPr>
          <p:nvPr>
            <p:ph type="title"/>
          </p:nvPr>
        </p:nvSpPr>
        <p:spPr/>
        <p:txBody>
          <a:bodyPr/>
          <a:lstStyle/>
          <a:p>
            <a:r>
              <a:rPr lang="en-US" dirty="0" smtClean="0"/>
              <a:t>Choose an editor</a:t>
            </a:r>
            <a:endParaRPr lang="en-US" dirty="0"/>
          </a:p>
        </p:txBody>
      </p:sp>
      <p:sp>
        <p:nvSpPr>
          <p:cNvPr id="3" name="Content Placeholder 2">
            <a:extLst>
              <a:ext uri="{FF2B5EF4-FFF2-40B4-BE49-F238E27FC236}">
                <a16:creationId xmlns:a16="http://schemas.microsoft.com/office/drawing/2014/main" id="{8C7ECA87-790C-DF4E-9090-0C375686043C}"/>
              </a:ext>
            </a:extLst>
          </p:cNvPr>
          <p:cNvSpPr>
            <a:spLocks noGrp="1"/>
          </p:cNvSpPr>
          <p:nvPr>
            <p:ph idx="1"/>
          </p:nvPr>
        </p:nvSpPr>
        <p:spPr>
          <a:xfrm>
            <a:off x="396875" y="1362075"/>
            <a:ext cx="8366125" cy="4972050"/>
          </a:xfrm>
        </p:spPr>
        <p:txBody>
          <a:bodyPr/>
          <a:lstStyle/>
          <a:p>
            <a:r>
              <a:rPr lang="en-US" dirty="0" smtClean="0"/>
              <a:t>Try to stay away from a full fledged IDE (Integrated Development Environment) for small projects (&lt;1000 Lines of Code)</a:t>
            </a:r>
          </a:p>
          <a:p>
            <a:r>
              <a:rPr lang="en-US" dirty="0" smtClean="0"/>
              <a:t>They have a lot of options and will confuse you with their complexity</a:t>
            </a:r>
          </a:p>
          <a:p>
            <a:r>
              <a:rPr lang="en-US" dirty="0" smtClean="0"/>
              <a:t>They hide a lot of details behind the scenes, and you will never learn the underlying concepts of compiling your own code</a:t>
            </a:r>
          </a:p>
          <a:p>
            <a:r>
              <a:rPr lang="en-US" dirty="0" smtClean="0"/>
              <a:t>Most of them are not free</a:t>
            </a:r>
          </a:p>
          <a:p>
            <a:r>
              <a:rPr lang="en-US" dirty="0" smtClean="0"/>
              <a:t>Popular C++ IDEs: Visual Studio, Eclipse, </a:t>
            </a:r>
            <a:r>
              <a:rPr lang="en-US" dirty="0" err="1" smtClean="0"/>
              <a:t>CLion</a:t>
            </a:r>
            <a:r>
              <a:rPr lang="en-US" dirty="0" smtClean="0"/>
              <a:t>, NetBeans</a:t>
            </a:r>
          </a:p>
        </p:txBody>
      </p:sp>
    </p:spTree>
    <p:extLst>
      <p:ext uri="{BB962C8B-B14F-4D97-AF65-F5344CB8AC3E}">
        <p14:creationId xmlns:p14="http://schemas.microsoft.com/office/powerpoint/2010/main" val="2214591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Create a GitHub repository</a:t>
            </a:r>
          </a:p>
        </p:txBody>
      </p:sp>
      <p:sp>
        <p:nvSpPr>
          <p:cNvPr id="3" name="Θέση περιεχομένου 2"/>
          <p:cNvSpPr>
            <a:spLocks noGrp="1"/>
          </p:cNvSpPr>
          <p:nvPr>
            <p:ph idx="1"/>
          </p:nvPr>
        </p:nvSpPr>
        <p:spPr/>
        <p:txBody>
          <a:bodyPr/>
          <a:lstStyle/>
          <a:p>
            <a:r>
              <a:rPr lang="en-US" dirty="0"/>
              <a:t>Go to github.com and create an account if you </a:t>
            </a:r>
            <a:r>
              <a:rPr lang="en-US" dirty="0" smtClean="0"/>
              <a:t>don't </a:t>
            </a:r>
            <a:r>
              <a:rPr lang="en-US" dirty="0"/>
              <a:t>have one already</a:t>
            </a:r>
          </a:p>
          <a:p>
            <a:pPr lvl="1"/>
            <a:r>
              <a:rPr lang="en-US" dirty="0"/>
              <a:t>GitHub is a free, online repository host, which you can use to sync your project among many computers and collaborate with others</a:t>
            </a:r>
          </a:p>
          <a:p>
            <a:pPr lvl="1"/>
            <a:r>
              <a:rPr lang="en-US" dirty="0"/>
              <a:t>You can create public repositories, which are viewable by others, or private repositories that are viewable only by you</a:t>
            </a:r>
          </a:p>
          <a:p>
            <a:r>
              <a:rPr lang="en-US" dirty="0"/>
              <a:t>Other free and well-known repository hosts are: gitlab.com and bitbucket.org</a:t>
            </a:r>
          </a:p>
          <a:p>
            <a:pPr marL="0" indent="0">
              <a:buNone/>
            </a:pPr>
            <a:endParaRPr lang="en-US" dirty="0"/>
          </a:p>
        </p:txBody>
      </p:sp>
    </p:spTree>
    <p:extLst>
      <p:ext uri="{BB962C8B-B14F-4D97-AF65-F5344CB8AC3E}">
        <p14:creationId xmlns:p14="http://schemas.microsoft.com/office/powerpoint/2010/main" val="393192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Create a GitHub repository</a:t>
            </a:r>
          </a:p>
        </p:txBody>
      </p:sp>
      <p:sp>
        <p:nvSpPr>
          <p:cNvPr id="3" name="Θέση περιεχομένου 2"/>
          <p:cNvSpPr>
            <a:spLocks noGrp="1"/>
          </p:cNvSpPr>
          <p:nvPr>
            <p:ph idx="1"/>
          </p:nvPr>
        </p:nvSpPr>
        <p:spPr>
          <a:xfrm>
            <a:off x="396875" y="1362075"/>
            <a:ext cx="8366125" cy="466725"/>
          </a:xfrm>
        </p:spPr>
        <p:txBody>
          <a:bodyPr/>
          <a:lstStyle/>
          <a:p>
            <a:r>
              <a:rPr lang="en-US" dirty="0"/>
              <a:t>Click on the green “New” button on the top left</a:t>
            </a:r>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923" y="1993197"/>
            <a:ext cx="2588127" cy="1219200"/>
          </a:xfrm>
          <a:prstGeom prst="rect">
            <a:avLst/>
          </a:prstGeom>
        </p:spPr>
      </p:pic>
      <p:sp>
        <p:nvSpPr>
          <p:cNvPr id="5" name="Θέση περιεχομένου 2"/>
          <p:cNvSpPr txBox="1">
            <a:spLocks/>
          </p:cNvSpPr>
          <p:nvPr/>
        </p:nvSpPr>
        <p:spPr bwMode="auto">
          <a:xfrm>
            <a:off x="396875" y="3379565"/>
            <a:ext cx="8366125" cy="3097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Enter a name for your repo (something like “</a:t>
            </a:r>
            <a:r>
              <a:rPr lang="en-US" kern="0" dirty="0" err="1"/>
              <a:t>cpp_tutorial</a:t>
            </a:r>
            <a:r>
              <a:rPr lang="en-US" kern="0" dirty="0" smtClean="0"/>
              <a:t>”)</a:t>
            </a:r>
            <a:endParaRPr lang="en-US" kern="0" dirty="0"/>
          </a:p>
          <a:p>
            <a:r>
              <a:rPr lang="en-US" kern="0" dirty="0"/>
              <a:t>Optionally, add a small description of what your project is about. The description will show up next to your repo when people search for public </a:t>
            </a:r>
            <a:r>
              <a:rPr lang="en-US" kern="0" dirty="0" smtClean="0"/>
              <a:t>repos</a:t>
            </a:r>
            <a:endParaRPr lang="en-US" kern="0" dirty="0"/>
          </a:p>
          <a:p>
            <a:r>
              <a:rPr lang="en-US" kern="0" dirty="0"/>
              <a:t>You can also choose if you repository will be public or private</a:t>
            </a:r>
          </a:p>
          <a:p>
            <a:r>
              <a:rPr lang="en-US" kern="0" dirty="0"/>
              <a:t>We will use a public repo since we want to show our </a:t>
            </a:r>
            <a:r>
              <a:rPr lang="en-US" kern="0" dirty="0" err="1"/>
              <a:t>git-fu</a:t>
            </a:r>
            <a:endParaRPr lang="en-US" kern="0" dirty="0"/>
          </a:p>
          <a:p>
            <a:r>
              <a:rPr lang="en-US" dirty="0"/>
              <a:t>Finally click the green “Create repository” at the bottom</a:t>
            </a:r>
          </a:p>
          <a:p>
            <a:endParaRPr lang="en-US" kern="0" dirty="0"/>
          </a:p>
        </p:txBody>
      </p:sp>
    </p:spTree>
    <p:extLst>
      <p:ext uri="{BB962C8B-B14F-4D97-AF65-F5344CB8AC3E}">
        <p14:creationId xmlns:p14="http://schemas.microsoft.com/office/powerpoint/2010/main" val="24888124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headEnd/>
          <a:tailEnd/>
        </a:ln>
        <a:effectLst/>
      </a:spPr>
      <a:bodyPr wrap="none" anchor="ctr">
        <a:spAutoFit/>
      </a:bodyPr>
      <a:lstStyle>
        <a:defPP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16909</TotalTime>
  <Words>4402</Words>
  <Application>Microsoft Office PowerPoint</Application>
  <PresentationFormat>Προβολή στην οθόνη (4:3)</PresentationFormat>
  <Paragraphs>624</Paragraphs>
  <Slides>67</Slides>
  <Notes>9</Notes>
  <HiddenSlides>0</HiddenSlides>
  <MMClips>0</MMClips>
  <ScaleCrop>false</ScaleCrop>
  <HeadingPairs>
    <vt:vector size="6" baseType="variant">
      <vt:variant>
        <vt:lpstr>Γραμματοσειρές που χρησιμοποιούνται</vt:lpstr>
      </vt:variant>
      <vt:variant>
        <vt:i4>11</vt:i4>
      </vt:variant>
      <vt:variant>
        <vt:lpstr>Θέμα</vt:lpstr>
      </vt:variant>
      <vt:variant>
        <vt:i4>1</vt:i4>
      </vt:variant>
      <vt:variant>
        <vt:lpstr>Τίτλοι διαφανειών</vt:lpstr>
      </vt:variant>
      <vt:variant>
        <vt:i4>67</vt:i4>
      </vt:variant>
    </vt:vector>
  </HeadingPairs>
  <TitlesOfParts>
    <vt:vector size="79" baseType="lpstr">
      <vt:lpstr>ＭＳ Ｐゴシック</vt:lpstr>
      <vt:lpstr>Arial</vt:lpstr>
      <vt:lpstr>Arial Narrow</vt:lpstr>
      <vt:lpstr>Calibri</vt:lpstr>
      <vt:lpstr>Century Gothic</vt:lpstr>
      <vt:lpstr>Consolas</vt:lpstr>
      <vt:lpstr>Courier New</vt:lpstr>
      <vt:lpstr>Tahoma</vt:lpstr>
      <vt:lpstr>Times New Roman</vt:lpstr>
      <vt:lpstr>Wingdings</vt:lpstr>
      <vt:lpstr>Wingdings 2</vt:lpstr>
      <vt:lpstr>template2007</vt:lpstr>
      <vt:lpstr>Basics of Linux terminal and C++ using gcc, git, make and cmake  by Christos Gkantidis, Software R&amp;D Engineer at Mentor, a Siemens business</vt:lpstr>
      <vt:lpstr>Overview</vt:lpstr>
      <vt:lpstr>You can do it on Windows too!</vt:lpstr>
      <vt:lpstr>Install the necessary tools for development</vt:lpstr>
      <vt:lpstr>Choose an editor</vt:lpstr>
      <vt:lpstr>Choose an editor</vt:lpstr>
      <vt:lpstr>Choose an editor</vt:lpstr>
      <vt:lpstr>Create a GitHub repository</vt:lpstr>
      <vt:lpstr>Create a GitHub repository</vt:lpstr>
      <vt:lpstr>Create a GitHub repository</vt:lpstr>
      <vt:lpstr>Create a GitHub repository</vt:lpstr>
      <vt:lpstr>Create a GitHub repository</vt:lpstr>
      <vt:lpstr>Create a GitHub repository</vt:lpstr>
      <vt:lpstr>Overview</vt:lpstr>
      <vt:lpstr>Write our first program</vt:lpstr>
      <vt:lpstr>Write our first program</vt:lpstr>
      <vt:lpstr>Write our first program</vt:lpstr>
      <vt:lpstr>Write our first program</vt:lpstr>
      <vt:lpstr>Write our first program</vt:lpstr>
      <vt:lpstr>Compile</vt:lpstr>
      <vt:lpstr>Compile</vt:lpstr>
      <vt:lpstr>Compile</vt:lpstr>
      <vt:lpstr>Commit</vt:lpstr>
      <vt:lpstr>Overview</vt:lpstr>
      <vt:lpstr>Refactoring 1: Move our function</vt:lpstr>
      <vt:lpstr>Refactoring 1: Move our function</vt:lpstr>
      <vt:lpstr>Refactoring 1: Move our function</vt:lpstr>
      <vt:lpstr>Compile</vt:lpstr>
      <vt:lpstr>Commit</vt:lpstr>
      <vt:lpstr>Overview</vt:lpstr>
      <vt:lpstr>Refactoring 2: Create a header file</vt:lpstr>
      <vt:lpstr>Refactoring 2: Create a header file</vt:lpstr>
      <vt:lpstr>Refactoring 2: Create a header file</vt:lpstr>
      <vt:lpstr>Compile</vt:lpstr>
      <vt:lpstr>Commit</vt:lpstr>
      <vt:lpstr>Overview</vt:lpstr>
      <vt:lpstr>Refactoring 3: Create a static library</vt:lpstr>
      <vt:lpstr>Refactoring 3: Create a static library</vt:lpstr>
      <vt:lpstr>Refactoring 3: Create a static library</vt:lpstr>
      <vt:lpstr>Refactoring 3: Create a static library</vt:lpstr>
      <vt:lpstr>Compile</vt:lpstr>
      <vt:lpstr>Compile</vt:lpstr>
      <vt:lpstr>Compile</vt:lpstr>
      <vt:lpstr>Compile</vt:lpstr>
      <vt:lpstr>Compile</vt:lpstr>
      <vt:lpstr>Commit</vt:lpstr>
      <vt:lpstr>Overview</vt:lpstr>
      <vt:lpstr>Add some automation with make</vt:lpstr>
      <vt:lpstr>Add some automation with make</vt:lpstr>
      <vt:lpstr>Add some automation with make</vt:lpstr>
      <vt:lpstr>Compile</vt:lpstr>
      <vt:lpstr>Commit</vt:lpstr>
      <vt:lpstr>Overview</vt:lpstr>
      <vt:lpstr>Add extra automation with cmake</vt:lpstr>
      <vt:lpstr>Add extra automation with cmake</vt:lpstr>
      <vt:lpstr>Compile</vt:lpstr>
      <vt:lpstr>Compile</vt:lpstr>
      <vt:lpstr>Commit</vt:lpstr>
      <vt:lpstr>Overview</vt:lpstr>
      <vt:lpstr>Template functions</vt:lpstr>
      <vt:lpstr>Template functions</vt:lpstr>
      <vt:lpstr>Template functions</vt:lpstr>
      <vt:lpstr>Template functions</vt:lpstr>
      <vt:lpstr>Template functions</vt:lpstr>
      <vt:lpstr>Compile</vt:lpstr>
      <vt:lpstr>Commit</vt:lpstr>
      <vt:lpstr>Παρουσίαση του PowerPoint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Christos Gantidis</cp:lastModifiedBy>
  <cp:revision>1114</cp:revision>
  <cp:lastPrinted>1999-09-20T15:19:18Z</cp:lastPrinted>
  <dcterms:created xsi:type="dcterms:W3CDTF">2011-01-05T18:00:48Z</dcterms:created>
  <dcterms:modified xsi:type="dcterms:W3CDTF">2020-10-04T20:22:12Z</dcterms:modified>
</cp:coreProperties>
</file>