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804487b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804487b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804487b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804487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7804487b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7804487b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7826d4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7826d4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7826d45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7826d45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826d45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7826d45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826d45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826d45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826d45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826d45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826d45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826d45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826d45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826d45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7804487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7804487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7826d45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7826d45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7826d45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7826d45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826d456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826d456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7826d45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7826d45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826d456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826d456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7826d45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7826d45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7826d456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7826d456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7e65093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7e65093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7826d45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7826d45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804487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7804487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804487b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804487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804487b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804487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804487b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7804487b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804487b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804487b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804487b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804487b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804487b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804487b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Descriptor: Open University Learning Analytics dataset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958950"/>
            <a:ext cx="82221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15"/>
              <a:t>Jakub Kuzilek</a:t>
            </a:r>
            <a:endParaRPr sz="2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15"/>
              <a:t>Martin Hlost</a:t>
            </a:r>
            <a:r>
              <a:rPr lang="el" sz="2215"/>
              <a:t>a</a:t>
            </a:r>
            <a:endParaRPr sz="2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15"/>
              <a:t>Zdenek Zdrahal</a:t>
            </a:r>
            <a:endParaRPr sz="2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Knowledge Media Institute, The Open University, UK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Czech Technical University, Czech Republic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Pedagogy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067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B1) Why is this Knowledge Important to Us?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Measuring students' interaction behaviors, performance and satisfaction with their university courses, the university and the professors are able to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efficiently evaluate their teaching methods and the overall program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. Thus, they are able to </a:t>
            </a:r>
            <a:r>
              <a:rPr lang="el" u="sng">
                <a:solidFill>
                  <a:srgbClr val="000000"/>
                </a:solidFill>
                <a:highlight>
                  <a:srgbClr val="FFFFFF"/>
                </a:highlight>
              </a:rPr>
              <a:t>optimize different procedures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 that best fit the students and benefit them the greatest.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B2) Who is the Analytic For?</a:t>
            </a:r>
            <a:r>
              <a:rPr lang="el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The analytic is for the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university’s students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as well as for the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teacher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because the decisions making after the analysis will </a:t>
            </a:r>
            <a:r>
              <a:rPr lang="el" u="sng">
                <a:solidFill>
                  <a:srgbClr val="000000"/>
                </a:solidFill>
                <a:highlight>
                  <a:srgbClr val="FFFFFF"/>
                </a:highlight>
              </a:rPr>
              <a:t>benefit both.</a:t>
            </a: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Assessment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C1) Where Does the Data Collection Happen? (Context)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The data collection is happening online for the aim of The Open University (OU) via the VLE.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C2) When Does the Data Collection &amp; Feedback, Occur? (Temporal Context)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The Open University Learning Analytics dataset (OULAD) contains a subset of the OU student data </a:t>
            </a:r>
            <a:r>
              <a:rPr b="1" lang="el">
                <a:solidFill>
                  <a:srgbClr val="000000"/>
                </a:solidFill>
              </a:rPr>
              <a:t>from 2013 and 2014</a:t>
            </a:r>
            <a:r>
              <a:rPr lang="el">
                <a:solidFill>
                  <a:srgbClr val="000000"/>
                </a:solidFill>
              </a:rPr>
              <a:t>. The analysis was made by Jakub Kuzilek, Martin Hlosta and Zdenek Zdrahal (Knowledge Media Institute -The Open University and Czech Technical University).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Human-Centered Learning Analytics (HC-LA) approach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NO</a:t>
            </a:r>
            <a:r>
              <a:rPr lang="el">
                <a:solidFill>
                  <a:srgbClr val="000000"/>
                </a:solidFill>
              </a:rPr>
              <a:t> human-centered learning analytics approach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 u="sng">
                <a:solidFill>
                  <a:srgbClr val="000000"/>
                </a:solidFill>
              </a:rPr>
              <a:t>simple </a:t>
            </a:r>
            <a:r>
              <a:rPr lang="el">
                <a:solidFill>
                  <a:srgbClr val="000000"/>
                </a:solidFill>
              </a:rPr>
              <a:t>educational and demographic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 u="sng">
                <a:solidFill>
                  <a:srgbClr val="000000"/>
                </a:solidFill>
              </a:rPr>
              <a:t>no active contribution </a:t>
            </a:r>
            <a:r>
              <a:rPr lang="el">
                <a:solidFill>
                  <a:srgbClr val="000000"/>
                </a:solidFill>
              </a:rPr>
              <a:t>of the students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 u="sng">
                <a:solidFill>
                  <a:srgbClr val="000000"/>
                </a:solidFill>
              </a:rPr>
              <a:t>no collaboration</a:t>
            </a:r>
            <a:r>
              <a:rPr lang="el">
                <a:solidFill>
                  <a:srgbClr val="000000"/>
                </a:solidFill>
              </a:rPr>
              <a:t> </a:t>
            </a:r>
            <a:r>
              <a:rPr lang="el">
                <a:solidFill>
                  <a:srgbClr val="000000"/>
                </a:solidFill>
              </a:rPr>
              <a:t>between university - students - researchers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>
                <a:solidFill>
                  <a:srgbClr val="000000"/>
                </a:solidFill>
              </a:rPr>
              <a:t>simple chi-squared tests comparing old with new 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/>
              <a:t>Our approach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500"/>
              <a:buAutoNum type="arabicPeriod"/>
            </a:pPr>
            <a:r>
              <a:rPr lang="el" sz="2500">
                <a:solidFill>
                  <a:srgbClr val="20124D"/>
                </a:solidFill>
              </a:rPr>
              <a:t>Descriptive analytics</a:t>
            </a:r>
            <a:endParaRPr sz="2500">
              <a:solidFill>
                <a:srgbClr val="20124D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500"/>
              <a:buAutoNum type="arabicPeriod"/>
            </a:pPr>
            <a:r>
              <a:rPr lang="el" sz="2500">
                <a:solidFill>
                  <a:srgbClr val="20124D"/>
                </a:solidFill>
              </a:rPr>
              <a:t>Hypothesis Testing</a:t>
            </a:r>
            <a:endParaRPr sz="2500">
              <a:solidFill>
                <a:srgbClr val="20124D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500"/>
              <a:buAutoNum type="arabicPeriod"/>
            </a:pPr>
            <a:r>
              <a:rPr lang="el" sz="2500">
                <a:solidFill>
                  <a:srgbClr val="20124D"/>
                </a:solidFill>
              </a:rPr>
              <a:t>Linear Regression</a:t>
            </a:r>
            <a:endParaRPr sz="2500">
              <a:solidFill>
                <a:srgbClr val="20124D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500"/>
              <a:buAutoNum type="arabicPeriod"/>
            </a:pPr>
            <a:r>
              <a:rPr lang="el" sz="2500">
                <a:solidFill>
                  <a:srgbClr val="20124D"/>
                </a:solidFill>
              </a:rPr>
              <a:t>Polynomial Regression</a:t>
            </a:r>
            <a:endParaRPr sz="2500">
              <a:solidFill>
                <a:srgbClr val="20124D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500"/>
              <a:buAutoNum type="arabicPeriod"/>
            </a:pPr>
            <a:r>
              <a:rPr lang="el" sz="2500">
                <a:solidFill>
                  <a:srgbClr val="20124D"/>
                </a:solidFill>
              </a:rPr>
              <a:t>Classification</a:t>
            </a:r>
            <a:endParaRPr sz="25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Descriptive Analytics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100474"/>
            <a:ext cx="6406100" cy="37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510300" y="1721250"/>
            <a:ext cx="232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Boxplot of scores: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Min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Max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Median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Outliers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Descriptive Analytics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" y="1387252"/>
            <a:ext cx="6701075" cy="34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Descriptive Analytics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-2289" l="-8348" r="12166" t="6107"/>
          <a:stretch/>
        </p:blipFill>
        <p:spPr>
          <a:xfrm>
            <a:off x="1559775" y="1017800"/>
            <a:ext cx="4313920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Pie: Education of students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Descriptive Analytics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Bar chart: students’ final result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" y="1171275"/>
            <a:ext cx="6538447" cy="3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Descriptive Analytics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449649" cy="32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Hypothesis Testing (1)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1794325"/>
            <a:ext cx="8901001" cy="30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43000" y="1103625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Does disability affect the mean </a:t>
            </a: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assessment</a:t>
            </a: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 score?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Open University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2603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>
                <a:solidFill>
                  <a:srgbClr val="000000"/>
                </a:solidFill>
              </a:rPr>
              <a:t>One of the largest distance learning universities worldwide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>
                <a:solidFill>
                  <a:srgbClr val="000000"/>
                </a:solidFill>
              </a:rPr>
              <a:t>Around 170,000 students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00" y="299450"/>
            <a:ext cx="4267200" cy="19842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148250" y="4851000"/>
            <a:ext cx="51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/>
              <a:t>https://www.classcentral.com/university/tou</a:t>
            </a:r>
            <a:endParaRPr sz="7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13475" y="2440125"/>
            <a:ext cx="42603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Open University Learning Analytics dataset (OULAD):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000000"/>
                </a:solidFill>
              </a:rPr>
              <a:t>Contains a subset of the Open University student data from 2013 and 2014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Hypothesis Testing (2)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243000" y="1103625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Does previous education affect the mean assessment score?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4368"/>
            <a:ext cx="9143999" cy="229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Linear Regression (1)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-3402000" y="5143500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Does sum clicks affect the mean assessment score?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013"/>
            <a:ext cx="9143999" cy="22266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60300" y="1124313"/>
            <a:ext cx="9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Does the sum </a:t>
            </a:r>
            <a:r>
              <a:rPr lang="el"/>
              <a:t>clicks</a:t>
            </a:r>
            <a:r>
              <a:rPr lang="el"/>
              <a:t> affect the mean score?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217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Polynomial </a:t>
            </a:r>
            <a:r>
              <a:rPr lang="el"/>
              <a:t>Regression (</a:t>
            </a:r>
            <a:r>
              <a:rPr lang="el"/>
              <a:t>2</a:t>
            </a:r>
            <a:r>
              <a:rPr lang="el"/>
              <a:t>)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151875" y="43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150"/>
            <a:ext cx="5489925" cy="36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364500" y="767938"/>
            <a:ext cx="9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Does the sum clicks affect the mean score?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Scatter plot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0" y="931500"/>
            <a:ext cx="8753551" cy="39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Linear Regression (2)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5" y="1575396"/>
            <a:ext cx="8990476" cy="25313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243000" y="1103625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Does the weight of each assessment affect the mean each assessment score of all students?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Polynomial </a:t>
            </a:r>
            <a:r>
              <a:rPr lang="el"/>
              <a:t>Regression (2)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243000" y="1103625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Does the weight of each assessment affect the mean each assessment score of all students?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" y="1458025"/>
            <a:ext cx="5890313" cy="34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Scatter plot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5" y="1017800"/>
            <a:ext cx="6348376" cy="35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Classification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22987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073763"/>
                </a:solidFill>
              </a:rPr>
              <a:t>Input: region, age</a:t>
            </a:r>
            <a:endParaRPr sz="20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2000">
                <a:solidFill>
                  <a:srgbClr val="073763"/>
                </a:solidFill>
              </a:rPr>
              <a:t>Output: Final result (pass, fail, distinction, withdrawn)</a:t>
            </a:r>
            <a:endParaRPr sz="2000">
              <a:solidFill>
                <a:srgbClr val="073763"/>
              </a:solidFill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" y="2379925"/>
            <a:ext cx="7781901" cy="1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460950" y="1015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 for your attention!</a:t>
            </a:r>
            <a:endParaRPr/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460950" y="1960350"/>
            <a:ext cx="8222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15"/>
              <a:t>Questions?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" type="subTitle"/>
          </p:nvPr>
        </p:nvSpPr>
        <p:spPr>
          <a:xfrm>
            <a:off x="460950" y="3479625"/>
            <a:ext cx="82221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515"/>
              <a:t>Γκόγκος Χρίστος</a:t>
            </a:r>
            <a:endParaRPr sz="351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515"/>
              <a:t>Παπαδοπούλου Δανάη</a:t>
            </a:r>
            <a:endParaRPr sz="351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515"/>
              <a:t>Σουλιώτης Νικόλαος</a:t>
            </a:r>
            <a:endParaRPr sz="35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l" sz="2700"/>
              <a:t>Open University Learning Analytics dataset (OULAD)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078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0" y="2166750"/>
            <a:ext cx="4324700" cy="22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800"/>
            <a:ext cx="4404168" cy="20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902875" y="3057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dataset structure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164900" y="44170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Detailed dataset structure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22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 preparation process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0" y="835875"/>
            <a:ext cx="4418874" cy="40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selection 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● The number of students in the selected module is </a:t>
            </a:r>
            <a:r>
              <a:rPr b="1" lang="el">
                <a:solidFill>
                  <a:srgbClr val="000000"/>
                </a:solidFill>
              </a:rPr>
              <a:t>larger than 500.</a:t>
            </a:r>
            <a:r>
              <a:rPr lang="el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● </a:t>
            </a:r>
            <a:r>
              <a:rPr b="1" lang="el">
                <a:solidFill>
                  <a:srgbClr val="000000"/>
                </a:solidFill>
              </a:rPr>
              <a:t>VLE data are available </a:t>
            </a:r>
            <a:r>
              <a:rPr lang="el">
                <a:solidFill>
                  <a:srgbClr val="000000"/>
                </a:solidFill>
              </a:rPr>
              <a:t>for the module (since not all the modules are studied via VLE).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● The module has a significant number of </a:t>
            </a:r>
            <a:r>
              <a:rPr b="1" lang="el">
                <a:solidFill>
                  <a:srgbClr val="000000"/>
                </a:solidFill>
              </a:rPr>
              <a:t>failing students.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→</a:t>
            </a:r>
            <a:r>
              <a:rPr b="1" lang="el">
                <a:solidFill>
                  <a:srgbClr val="000000"/>
                </a:solidFill>
              </a:rPr>
              <a:t>7 modules</a:t>
            </a:r>
            <a:r>
              <a:rPr lang="el">
                <a:solidFill>
                  <a:srgbClr val="000000"/>
                </a:solidFill>
              </a:rPr>
              <a:t>: 4 Science, Technology, Engineering, and Mathematics (STEM) modules and 3 Social Sciences modules.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000000"/>
                </a:solidFill>
              </a:rPr>
              <a:t>The total number of students in the selected modules is </a:t>
            </a:r>
            <a:r>
              <a:rPr b="1" lang="el">
                <a:solidFill>
                  <a:srgbClr val="000000"/>
                </a:solidFill>
              </a:rPr>
              <a:t>38,239.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</a:t>
            </a:r>
            <a:r>
              <a:rPr lang="el"/>
              <a:t>anonymization</a:t>
            </a:r>
            <a:r>
              <a:rPr lang="el"/>
              <a:t>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08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During the admission process, students </a:t>
            </a:r>
            <a:r>
              <a:rPr b="1" lang="el">
                <a:solidFill>
                  <a:srgbClr val="000000"/>
                </a:solidFill>
              </a:rPr>
              <a:t>are informed</a:t>
            </a:r>
            <a:r>
              <a:rPr lang="el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l">
                <a:solidFill>
                  <a:srgbClr val="000000"/>
                </a:solidFill>
              </a:rPr>
              <a:t>Data Protection Policy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l">
                <a:solidFill>
                  <a:srgbClr val="000000"/>
                </a:solidFill>
              </a:rPr>
              <a:t>Policy on Ethical use of Student Data for Learning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The first step </a:t>
            </a:r>
            <a:r>
              <a:rPr b="1" lang="el">
                <a:solidFill>
                  <a:srgbClr val="000000"/>
                </a:solidFill>
              </a:rPr>
              <a:t>removed private information:</a:t>
            </a:r>
            <a:r>
              <a:rPr lang="el">
                <a:solidFill>
                  <a:srgbClr val="000000"/>
                </a:solidFill>
              </a:rPr>
              <a:t> social security number, dates of birth and unique identifiers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Module names have been </a:t>
            </a:r>
            <a:r>
              <a:rPr b="1" lang="el">
                <a:solidFill>
                  <a:srgbClr val="000000"/>
                </a:solidFill>
              </a:rPr>
              <a:t>replaced</a:t>
            </a:r>
            <a:r>
              <a:rPr lang="el">
                <a:solidFill>
                  <a:srgbClr val="000000"/>
                </a:solidFill>
              </a:rPr>
              <a:t> by semantic-free symbols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ARX anonymization tool</a:t>
            </a:r>
            <a:r>
              <a:rPr lang="el">
                <a:solidFill>
                  <a:srgbClr val="000000"/>
                </a:solidFill>
              </a:rPr>
              <a:t> for attributes like gender, highest education level, age, region and disability was applied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237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Technical Validation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916000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They</a:t>
            </a:r>
            <a:r>
              <a:rPr lang="el">
                <a:solidFill>
                  <a:srgbClr val="000000"/>
                </a:solidFill>
              </a:rPr>
              <a:t> compared the OULAD data with the corresponding data from 2015.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They employed Chi-squared test of goodwill or Wilcoxon rank sum test, depending the type of attributes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Outcomes: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slight differences between OULAD CCC module and corresponding data from the year 2015 (caused by a different number of students registered for module each year)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largest difference can be observed in index of multiple deprivation </a:t>
            </a:r>
            <a:r>
              <a:rPr lang="el">
                <a:solidFill>
                  <a:srgbClr val="000000"/>
                </a:solidFill>
              </a:rPr>
              <a:t>(because it is correlated with the postcode of student home, which changes rapidly)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P-value ranges from 0.15 to 0.93 →  no statistically significant difference between distributions of OULAD and testing data → dataset is still actual and reflect the current student population well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237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Technical Validation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75" y="845225"/>
            <a:ext cx="4170975" cy="40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Epistemology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A1) What Are We Measuring?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We are measuring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student interaction behaviors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performance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and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satisfaction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in the Virtual Learning Environment (VLE) at The Open University.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A2) How Are We Measuring?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We are measuring </a:t>
            </a:r>
            <a:r>
              <a:rPr lang="el" u="sng">
                <a:solidFill>
                  <a:srgbClr val="000000"/>
                </a:solidFill>
              </a:rPr>
              <a:t>behaviors </a:t>
            </a:r>
            <a:r>
              <a:rPr lang="el">
                <a:solidFill>
                  <a:srgbClr val="000000"/>
                </a:solidFill>
              </a:rPr>
              <a:t>via Learning Management Systems (</a:t>
            </a:r>
            <a:r>
              <a:rPr b="1" lang="el">
                <a:solidFill>
                  <a:srgbClr val="000000"/>
                </a:solidFill>
              </a:rPr>
              <a:t>LMS</a:t>
            </a:r>
            <a:r>
              <a:rPr lang="el">
                <a:solidFill>
                  <a:srgbClr val="000000"/>
                </a:solidFill>
              </a:rPr>
              <a:t>)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 along with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ed tech tool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 analytics, </a:t>
            </a:r>
            <a:r>
              <a:rPr lang="el" u="sng">
                <a:solidFill>
                  <a:srgbClr val="000000"/>
                </a:solidFill>
                <a:highlight>
                  <a:srgbClr val="FFFFFF"/>
                </a:highlight>
              </a:rPr>
              <a:t>performance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via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student scores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and </a:t>
            </a:r>
            <a:r>
              <a:rPr lang="el" u="sng">
                <a:solidFill>
                  <a:srgbClr val="000000"/>
                </a:solidFill>
                <a:highlight>
                  <a:srgbClr val="FFFFFF"/>
                </a:highlight>
              </a:rPr>
              <a:t>satisfaction 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via </a:t>
            </a:r>
            <a:r>
              <a:rPr b="1" lang="el">
                <a:solidFill>
                  <a:srgbClr val="000000"/>
                </a:solidFill>
                <a:highlight>
                  <a:srgbClr val="FFFFFF"/>
                </a:highlight>
              </a:rPr>
              <a:t>surveys</a:t>
            </a:r>
            <a:r>
              <a:rPr lang="el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