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66" r:id="rId3"/>
    <p:sldId id="267" r:id="rId4"/>
    <p:sldId id="261" r:id="rId5"/>
    <p:sldId id="258" r:id="rId6"/>
    <p:sldId id="268" r:id="rId7"/>
    <p:sldId id="269"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58" d="100"/>
          <a:sy n="58" d="100"/>
        </p:scale>
        <p:origin x="98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6A906-446B-4B7B-82E8-60EEB85FA1AB}" type="datetimeFigureOut">
              <a:rPr lang="en-US" smtClean="0"/>
              <a:t>5/28/2025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C3558-F313-4CAD-95D4-A9D5595BF1DA}" type="slidenum">
              <a:rPr lang="en-US" smtClean="0"/>
              <a:t>‹#›</a:t>
            </a:fld>
            <a:endParaRPr lang="en-US"/>
          </a:p>
        </p:txBody>
      </p:sp>
    </p:spTree>
    <p:extLst>
      <p:ext uri="{BB962C8B-B14F-4D97-AF65-F5344CB8AC3E}">
        <p14:creationId xmlns:p14="http://schemas.microsoft.com/office/powerpoint/2010/main" val="369141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0C3558-F313-4CAD-95D4-A9D5595BF1DA}" type="slidenum">
              <a:rPr lang="en-US" smtClean="0"/>
              <a:t>2</a:t>
            </a:fld>
            <a:endParaRPr lang="en-US"/>
          </a:p>
        </p:txBody>
      </p:sp>
    </p:spTree>
    <p:extLst>
      <p:ext uri="{BB962C8B-B14F-4D97-AF65-F5344CB8AC3E}">
        <p14:creationId xmlns:p14="http://schemas.microsoft.com/office/powerpoint/2010/main" val="438850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5/28/2025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5/28/2025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2000"/>
                <a:satMod val="150000"/>
                <a:lumMod val="15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12D9E-25DF-186B-F71E-555FF4D9D84C}"/>
              </a:ext>
            </a:extLst>
          </p:cNvPr>
          <p:cNvSpPr>
            <a:spLocks noGrp="1"/>
          </p:cNvSpPr>
          <p:nvPr>
            <p:ph type="ctrTitle"/>
          </p:nvPr>
        </p:nvSpPr>
        <p:spPr>
          <a:xfrm>
            <a:off x="1876425" y="1113282"/>
            <a:ext cx="3734941" cy="2396681"/>
          </a:xfrm>
        </p:spPr>
        <p:txBody>
          <a:bodyPr>
            <a:normAutofit/>
          </a:bodyPr>
          <a:lstStyle/>
          <a:p>
            <a:r>
              <a:rPr lang="en-US" sz="4400"/>
              <a:t>SMART HOUSE PRESENTATION</a:t>
            </a:r>
            <a:endParaRPr lang="en-ZA" sz="4400"/>
          </a:p>
        </p:txBody>
      </p:sp>
      <p:sp>
        <p:nvSpPr>
          <p:cNvPr id="3" name="Subtitle 2">
            <a:extLst>
              <a:ext uri="{FF2B5EF4-FFF2-40B4-BE49-F238E27FC236}">
                <a16:creationId xmlns:a16="http://schemas.microsoft.com/office/drawing/2014/main" id="{A389F2A5-BA0D-4953-4E56-60FAD33E2431}"/>
              </a:ext>
            </a:extLst>
          </p:cNvPr>
          <p:cNvSpPr>
            <a:spLocks noGrp="1"/>
          </p:cNvSpPr>
          <p:nvPr>
            <p:ph type="subTitle" idx="1"/>
          </p:nvPr>
        </p:nvSpPr>
        <p:spPr>
          <a:xfrm>
            <a:off x="1876425" y="3602038"/>
            <a:ext cx="3734942" cy="2052720"/>
          </a:xfrm>
        </p:spPr>
        <p:txBody>
          <a:bodyPr>
            <a:normAutofit/>
          </a:bodyPr>
          <a:lstStyle/>
          <a:p>
            <a:pPr>
              <a:lnSpc>
                <a:spcPct val="110000"/>
              </a:lnSpc>
            </a:pPr>
            <a:r>
              <a:rPr lang="en-US" sz="1300" b="1" dirty="0">
                <a:solidFill>
                  <a:schemeClr val="tx1"/>
                </a:solidFill>
              </a:rPr>
              <a:t>PD1315D – Group 6A</a:t>
            </a:r>
          </a:p>
          <a:p>
            <a:pPr>
              <a:lnSpc>
                <a:spcPct val="110000"/>
              </a:lnSpc>
            </a:pPr>
            <a:r>
              <a:rPr lang="en-US" sz="1300" b="1" dirty="0">
                <a:solidFill>
                  <a:schemeClr val="tx1"/>
                </a:solidFill>
              </a:rPr>
              <a:t>LECTURERS: DT MATSHIBA &amp; SN MNGOMEZULU </a:t>
            </a:r>
          </a:p>
          <a:p>
            <a:pPr>
              <a:lnSpc>
                <a:spcPct val="110000"/>
              </a:lnSpc>
            </a:pPr>
            <a:r>
              <a:rPr lang="en-US" sz="1300" b="1" dirty="0">
                <a:solidFill>
                  <a:schemeClr val="tx1"/>
                </a:solidFill>
              </a:rPr>
              <a:t>Group members: MASHELE cm, SHAKUDYIWA n, </a:t>
            </a:r>
            <a:r>
              <a:rPr lang="en-US" sz="1300" b="1" dirty="0" err="1">
                <a:solidFill>
                  <a:schemeClr val="tx1"/>
                </a:solidFill>
              </a:rPr>
              <a:t>Shibiti</a:t>
            </a:r>
            <a:r>
              <a:rPr lang="en-US" sz="1300" b="1" dirty="0">
                <a:solidFill>
                  <a:schemeClr val="tx1"/>
                </a:solidFill>
              </a:rPr>
              <a:t> </a:t>
            </a:r>
            <a:r>
              <a:rPr lang="en-US" sz="1300" b="1" dirty="0" err="1">
                <a:solidFill>
                  <a:schemeClr val="tx1"/>
                </a:solidFill>
              </a:rPr>
              <a:t>nc</a:t>
            </a:r>
            <a:r>
              <a:rPr lang="en-US" sz="1300" b="1" dirty="0">
                <a:solidFill>
                  <a:schemeClr val="tx1"/>
                </a:solidFill>
              </a:rPr>
              <a:t>, </a:t>
            </a:r>
            <a:r>
              <a:rPr lang="en-US" sz="1300" b="1" dirty="0" err="1">
                <a:solidFill>
                  <a:schemeClr val="tx1"/>
                </a:solidFill>
              </a:rPr>
              <a:t>makwakwa</a:t>
            </a:r>
            <a:r>
              <a:rPr lang="en-US" sz="1300" b="1" dirty="0">
                <a:solidFill>
                  <a:schemeClr val="tx1"/>
                </a:solidFill>
              </a:rPr>
              <a:t> d, Maluleke </a:t>
            </a:r>
            <a:r>
              <a:rPr lang="en-US" sz="1300" b="1" dirty="0" err="1">
                <a:solidFill>
                  <a:schemeClr val="tx1"/>
                </a:solidFill>
              </a:rPr>
              <a:t>vr</a:t>
            </a:r>
            <a:r>
              <a:rPr lang="en-US" sz="1300" b="1" dirty="0">
                <a:solidFill>
                  <a:schemeClr val="tx1"/>
                </a:solidFill>
              </a:rPr>
              <a:t>, </a:t>
            </a:r>
            <a:r>
              <a:rPr lang="en-US" sz="1300" b="1" dirty="0" err="1">
                <a:solidFill>
                  <a:schemeClr val="tx1"/>
                </a:solidFill>
              </a:rPr>
              <a:t>nhlebela</a:t>
            </a:r>
            <a:r>
              <a:rPr lang="en-US" sz="1300" b="1" dirty="0">
                <a:solidFill>
                  <a:schemeClr val="tx1"/>
                </a:solidFill>
              </a:rPr>
              <a:t> s</a:t>
            </a:r>
          </a:p>
          <a:p>
            <a:pPr>
              <a:lnSpc>
                <a:spcPct val="110000"/>
              </a:lnSpc>
            </a:pPr>
            <a:r>
              <a:rPr lang="en-US" sz="1300" b="1" dirty="0">
                <a:solidFill>
                  <a:schemeClr val="tx1"/>
                </a:solidFill>
              </a:rPr>
              <a:t>Department of computer systems engineering</a:t>
            </a:r>
          </a:p>
          <a:p>
            <a:pPr>
              <a:lnSpc>
                <a:spcPct val="110000"/>
              </a:lnSpc>
            </a:pPr>
            <a:endParaRPr lang="en-US" sz="1300" dirty="0"/>
          </a:p>
          <a:p>
            <a:pPr>
              <a:lnSpc>
                <a:spcPct val="110000"/>
              </a:lnSpc>
            </a:pPr>
            <a:endParaRPr lang="en-US" sz="1300" dirty="0"/>
          </a:p>
          <a:p>
            <a:pPr>
              <a:lnSpc>
                <a:spcPct val="110000"/>
              </a:lnSpc>
            </a:pPr>
            <a:endParaRPr lang="en-US" sz="1300" dirty="0"/>
          </a:p>
          <a:p>
            <a:pPr>
              <a:lnSpc>
                <a:spcPct val="110000"/>
              </a:lnSpc>
            </a:pPr>
            <a:endParaRPr lang="en-ZA" sz="1300" dirty="0"/>
          </a:p>
        </p:txBody>
      </p:sp>
      <p:sp>
        <p:nvSpPr>
          <p:cNvPr id="55" name="Round Diagonal Corner Rectangle 6">
            <a:extLst>
              <a:ext uri="{FF2B5EF4-FFF2-40B4-BE49-F238E27FC236}">
                <a16:creationId xmlns:a16="http://schemas.microsoft.com/office/drawing/2014/main" id="{0A44B0EE-5ECA-402C-96C9-C5F8A31D5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background with blue text&#10;&#10;AI-generated content may be incorrect.">
            <a:extLst>
              <a:ext uri="{FF2B5EF4-FFF2-40B4-BE49-F238E27FC236}">
                <a16:creationId xmlns:a16="http://schemas.microsoft.com/office/drawing/2014/main" id="{2290DC1C-3FCD-F024-84F2-B03A8C9242F9}"/>
              </a:ext>
            </a:extLst>
          </p:cNvPr>
          <p:cNvPicPr>
            <a:picLocks noChangeAspect="1"/>
          </p:cNvPicPr>
          <p:nvPr/>
        </p:nvPicPr>
        <p:blipFill>
          <a:blip r:embed="rId3"/>
          <a:stretch>
            <a:fillRect/>
          </a:stretch>
        </p:blipFill>
        <p:spPr>
          <a:xfrm>
            <a:off x="6421396" y="1537225"/>
            <a:ext cx="4635583" cy="1405116"/>
          </a:xfrm>
          <a:prstGeom prst="rect">
            <a:avLst/>
          </a:prstGeom>
        </p:spPr>
      </p:pic>
      <p:pic>
        <p:nvPicPr>
          <p:cNvPr id="7" name="Picture 6" descr="A group of men standing in front of a wooden box&#10;&#10;AI-generated content may be incorrect.">
            <a:extLst>
              <a:ext uri="{FF2B5EF4-FFF2-40B4-BE49-F238E27FC236}">
                <a16:creationId xmlns:a16="http://schemas.microsoft.com/office/drawing/2014/main" id="{BCC6725C-D087-49E9-09F9-3FC6F7C23327}"/>
              </a:ext>
            </a:extLst>
          </p:cNvPr>
          <p:cNvPicPr>
            <a:picLocks noChangeAspect="1"/>
          </p:cNvPicPr>
          <p:nvPr/>
        </p:nvPicPr>
        <p:blipFill>
          <a:blip r:embed="rId4"/>
          <a:stretch>
            <a:fillRect/>
          </a:stretch>
        </p:blipFill>
        <p:spPr>
          <a:xfrm>
            <a:off x="6421396" y="3652093"/>
            <a:ext cx="1437950" cy="1917266"/>
          </a:xfrm>
          <a:prstGeom prst="rect">
            <a:avLst/>
          </a:prstGeom>
        </p:spPr>
      </p:pic>
      <p:pic>
        <p:nvPicPr>
          <p:cNvPr id="4" name="Content Placeholder 10" descr="A group of men standing in a room">
            <a:extLst>
              <a:ext uri="{FF2B5EF4-FFF2-40B4-BE49-F238E27FC236}">
                <a16:creationId xmlns:a16="http://schemas.microsoft.com/office/drawing/2014/main" id="{C67F6DE6-597F-E177-4C64-7C8E72F3EE7C}"/>
              </a:ext>
            </a:extLst>
          </p:cNvPr>
          <p:cNvPicPr>
            <a:picLocks noChangeAspect="1"/>
          </p:cNvPicPr>
          <p:nvPr/>
        </p:nvPicPr>
        <p:blipFill>
          <a:blip r:embed="rId5"/>
          <a:stretch>
            <a:fillRect/>
          </a:stretch>
        </p:blipFill>
        <p:spPr>
          <a:xfrm>
            <a:off x="8020212" y="3652093"/>
            <a:ext cx="1437950" cy="1917266"/>
          </a:xfrm>
          <a:prstGeom prst="rect">
            <a:avLst/>
          </a:prstGeom>
        </p:spPr>
      </p:pic>
      <p:pic>
        <p:nvPicPr>
          <p:cNvPr id="6" name="Picture 5" descr="A group of men standing in a room&#10;&#10;AI-generated content may be incorrect.">
            <a:extLst>
              <a:ext uri="{FF2B5EF4-FFF2-40B4-BE49-F238E27FC236}">
                <a16:creationId xmlns:a16="http://schemas.microsoft.com/office/drawing/2014/main" id="{125C563A-D9EA-6E67-657D-07D7B269B128}"/>
              </a:ext>
            </a:extLst>
          </p:cNvPr>
          <p:cNvPicPr>
            <a:picLocks noChangeAspect="1"/>
          </p:cNvPicPr>
          <p:nvPr/>
        </p:nvPicPr>
        <p:blipFill>
          <a:blip r:embed="rId6"/>
          <a:stretch>
            <a:fillRect/>
          </a:stretch>
        </p:blipFill>
        <p:spPr>
          <a:xfrm>
            <a:off x="9619029" y="3652093"/>
            <a:ext cx="1437950" cy="1917266"/>
          </a:xfrm>
          <a:prstGeom prst="rect">
            <a:avLst/>
          </a:prstGeom>
        </p:spPr>
      </p:pic>
    </p:spTree>
    <p:extLst>
      <p:ext uri="{BB962C8B-B14F-4D97-AF65-F5344CB8AC3E}">
        <p14:creationId xmlns:p14="http://schemas.microsoft.com/office/powerpoint/2010/main" val="56703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6" presetClass="entr" presetSubtype="21" fill="hold" nodeType="with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par>
                                <p:cTn id="12" presetID="22" presetClass="entr" presetSubtype="4" fill="hold" nodeType="withEffect">
                                  <p:stCondLst>
                                    <p:cond delay="200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08C4-8E46-D435-9FB3-C854EA681561}"/>
              </a:ext>
            </a:extLst>
          </p:cNvPr>
          <p:cNvSpPr>
            <a:spLocks noGrp="1"/>
          </p:cNvSpPr>
          <p:nvPr>
            <p:ph type="title"/>
          </p:nvPr>
        </p:nvSpPr>
        <p:spPr/>
        <p:txBody>
          <a:bodyPr/>
          <a:lstStyle/>
          <a:p>
            <a:r>
              <a:rPr lang="en-US" dirty="0"/>
              <a:t>conclusion</a:t>
            </a:r>
            <a:endParaRPr lang="en-ZA" dirty="0"/>
          </a:p>
        </p:txBody>
      </p:sp>
      <p:sp>
        <p:nvSpPr>
          <p:cNvPr id="3" name="Content Placeholder 2">
            <a:extLst>
              <a:ext uri="{FF2B5EF4-FFF2-40B4-BE49-F238E27FC236}">
                <a16:creationId xmlns:a16="http://schemas.microsoft.com/office/drawing/2014/main" id="{74516D00-EB18-01CD-5C16-1B206D7F6F4A}"/>
              </a:ext>
            </a:extLst>
          </p:cNvPr>
          <p:cNvSpPr>
            <a:spLocks noGrp="1"/>
          </p:cNvSpPr>
          <p:nvPr>
            <p:ph idx="1"/>
          </p:nvPr>
        </p:nvSpPr>
        <p:spPr/>
        <p:txBody>
          <a:bodyPr>
            <a:normAutofit/>
          </a:bodyPr>
          <a:lstStyle/>
          <a:p>
            <a:pPr marL="0" indent="0">
              <a:buNone/>
            </a:pPr>
            <a:r>
              <a:rPr lang="en-US" dirty="0"/>
              <a:t>This smart home project successfully demonstrated how common household appliances can be controlled wirelessly using the ESP32 microcontroller and a mobile app developed with MIT App Inventor. The system provides a simple, cost-effective solution for improving home convenience, safety, and energy efficiency. Despite a few challenges during development, the project achieved its goals and lays the foundation for future upgrades such as Wi-Fi control, voice commands, and automation through sensors.</a:t>
            </a:r>
          </a:p>
          <a:p>
            <a:endParaRPr lang="en-ZA" dirty="0"/>
          </a:p>
        </p:txBody>
      </p:sp>
    </p:spTree>
    <p:extLst>
      <p:ext uri="{BB962C8B-B14F-4D97-AF65-F5344CB8AC3E}">
        <p14:creationId xmlns:p14="http://schemas.microsoft.com/office/powerpoint/2010/main" val="405684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down)">
                                      <p:cBhvr>
                                        <p:cTn id="23" dur="580">
                                          <p:stCondLst>
                                            <p:cond delay="0"/>
                                          </p:stCondLst>
                                        </p:cTn>
                                        <p:tgtEl>
                                          <p:spTgt spid="3">
                                            <p:txEl>
                                              <p:pRg st="0" end="0"/>
                                            </p:txEl>
                                          </p:spTgt>
                                        </p:tgtEl>
                                      </p:cBhvr>
                                    </p:animEffect>
                                    <p:anim calcmode="lin" valueType="num">
                                      <p:cBhvr>
                                        <p:cTn id="2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0" end="0"/>
                                            </p:txEl>
                                          </p:spTgt>
                                        </p:tgtEl>
                                      </p:cBhvr>
                                      <p:to x="100000" y="60000"/>
                                    </p:animScale>
                                    <p:animScale>
                                      <p:cBhvr>
                                        <p:cTn id="30" dur="166" decel="50000">
                                          <p:stCondLst>
                                            <p:cond delay="676"/>
                                          </p:stCondLst>
                                        </p:cTn>
                                        <p:tgtEl>
                                          <p:spTgt spid="3">
                                            <p:txEl>
                                              <p:pRg st="0" end="0"/>
                                            </p:txEl>
                                          </p:spTgt>
                                        </p:tgtEl>
                                      </p:cBhvr>
                                      <p:to x="100000" y="100000"/>
                                    </p:animScale>
                                    <p:animScale>
                                      <p:cBhvr>
                                        <p:cTn id="31" dur="26">
                                          <p:stCondLst>
                                            <p:cond delay="1312"/>
                                          </p:stCondLst>
                                        </p:cTn>
                                        <p:tgtEl>
                                          <p:spTgt spid="3">
                                            <p:txEl>
                                              <p:pRg st="0" end="0"/>
                                            </p:txEl>
                                          </p:spTgt>
                                        </p:tgtEl>
                                      </p:cBhvr>
                                      <p:to x="100000" y="80000"/>
                                    </p:animScale>
                                    <p:animScale>
                                      <p:cBhvr>
                                        <p:cTn id="32" dur="166" decel="50000">
                                          <p:stCondLst>
                                            <p:cond delay="1338"/>
                                          </p:stCondLst>
                                        </p:cTn>
                                        <p:tgtEl>
                                          <p:spTgt spid="3">
                                            <p:txEl>
                                              <p:pRg st="0" end="0"/>
                                            </p:txEl>
                                          </p:spTgt>
                                        </p:tgtEl>
                                      </p:cBhvr>
                                      <p:to x="100000" y="100000"/>
                                    </p:animScale>
                                    <p:animScale>
                                      <p:cBhvr>
                                        <p:cTn id="33" dur="26">
                                          <p:stCondLst>
                                            <p:cond delay="1642"/>
                                          </p:stCondLst>
                                        </p:cTn>
                                        <p:tgtEl>
                                          <p:spTgt spid="3">
                                            <p:txEl>
                                              <p:pRg st="0" end="0"/>
                                            </p:txEl>
                                          </p:spTgt>
                                        </p:tgtEl>
                                      </p:cBhvr>
                                      <p:to x="100000" y="90000"/>
                                    </p:animScale>
                                    <p:animScale>
                                      <p:cBhvr>
                                        <p:cTn id="34" dur="166" decel="50000">
                                          <p:stCondLst>
                                            <p:cond delay="1668"/>
                                          </p:stCondLst>
                                        </p:cTn>
                                        <p:tgtEl>
                                          <p:spTgt spid="3">
                                            <p:txEl>
                                              <p:pRg st="0" end="0"/>
                                            </p:txEl>
                                          </p:spTgt>
                                        </p:tgtEl>
                                      </p:cBhvr>
                                      <p:to x="100000" y="100000"/>
                                    </p:animScale>
                                    <p:animScale>
                                      <p:cBhvr>
                                        <p:cTn id="35" dur="26">
                                          <p:stCondLst>
                                            <p:cond delay="1808"/>
                                          </p:stCondLst>
                                        </p:cTn>
                                        <p:tgtEl>
                                          <p:spTgt spid="3">
                                            <p:txEl>
                                              <p:pRg st="0" end="0"/>
                                            </p:txEl>
                                          </p:spTgt>
                                        </p:tgtEl>
                                      </p:cBhvr>
                                      <p:to x="100000" y="95000"/>
                                    </p:animScale>
                                    <p:animScale>
                                      <p:cBhvr>
                                        <p:cTn id="36"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3DD3-296E-E6F4-E777-AFDE6DA18C10}"/>
              </a:ext>
            </a:extLst>
          </p:cNvPr>
          <p:cNvSpPr>
            <a:spLocks noGrp="1"/>
          </p:cNvSpPr>
          <p:nvPr>
            <p:ph type="title"/>
          </p:nvPr>
        </p:nvSpPr>
        <p:spPr/>
        <p:txBody>
          <a:bodyPr/>
          <a:lstStyle/>
          <a:p>
            <a:r>
              <a:rPr lang="en-GB" dirty="0"/>
              <a:t>contents</a:t>
            </a:r>
            <a:endParaRPr lang="en-US" dirty="0"/>
          </a:p>
        </p:txBody>
      </p:sp>
      <p:sp>
        <p:nvSpPr>
          <p:cNvPr id="3" name="Content Placeholder 2">
            <a:extLst>
              <a:ext uri="{FF2B5EF4-FFF2-40B4-BE49-F238E27FC236}">
                <a16:creationId xmlns:a16="http://schemas.microsoft.com/office/drawing/2014/main" id="{0E1DFD9D-AFA5-1645-674C-3ABFAD3FEB72}"/>
              </a:ext>
            </a:extLst>
          </p:cNvPr>
          <p:cNvSpPr>
            <a:spLocks noGrp="1"/>
          </p:cNvSpPr>
          <p:nvPr>
            <p:ph idx="1"/>
          </p:nvPr>
        </p:nvSpPr>
        <p:spPr/>
        <p:txBody>
          <a:bodyPr>
            <a:normAutofit fontScale="85000" lnSpcReduction="20000"/>
          </a:bodyPr>
          <a:lstStyle/>
          <a:p>
            <a:r>
              <a:rPr lang="en-US" dirty="0"/>
              <a:t>Introduction</a:t>
            </a:r>
          </a:p>
          <a:p>
            <a:r>
              <a:rPr lang="en-US" dirty="0"/>
              <a:t>System Overview</a:t>
            </a:r>
          </a:p>
          <a:p>
            <a:r>
              <a:rPr lang="en-US" sz="2400" dirty="0"/>
              <a:t>Application &amp; Microcontroller </a:t>
            </a:r>
            <a:r>
              <a:rPr lang="en-US" dirty="0"/>
              <a:t>U</a:t>
            </a:r>
            <a:r>
              <a:rPr lang="en-US" sz="2400" dirty="0"/>
              <a:t>sed</a:t>
            </a:r>
            <a:endParaRPr lang="en-US" dirty="0"/>
          </a:p>
          <a:p>
            <a:r>
              <a:rPr lang="en-US" dirty="0"/>
              <a:t>Block &amp; Circuit Diagram</a:t>
            </a:r>
          </a:p>
          <a:p>
            <a:r>
              <a:rPr lang="en-US" dirty="0"/>
              <a:t>Code Snippet</a:t>
            </a:r>
          </a:p>
          <a:p>
            <a:r>
              <a:rPr lang="en-US" dirty="0"/>
              <a:t>Future Improvements</a:t>
            </a:r>
          </a:p>
          <a:p>
            <a:r>
              <a:rPr lang="en-US" dirty="0"/>
              <a:t>Challenges Faced</a:t>
            </a:r>
          </a:p>
          <a:p>
            <a:r>
              <a:rPr lang="en-US" dirty="0"/>
              <a:t>Conclusion</a:t>
            </a:r>
          </a:p>
        </p:txBody>
      </p:sp>
    </p:spTree>
    <p:extLst>
      <p:ext uri="{BB962C8B-B14F-4D97-AF65-F5344CB8AC3E}">
        <p14:creationId xmlns:p14="http://schemas.microsoft.com/office/powerpoint/2010/main" val="3586518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D6B2-0ACA-3F47-147D-CD93A7ADBD4A}"/>
              </a:ext>
            </a:extLst>
          </p:cNvPr>
          <p:cNvSpPr>
            <a:spLocks noGrp="1"/>
          </p:cNvSpPr>
          <p:nvPr>
            <p:ph type="title"/>
          </p:nvPr>
        </p:nvSpPr>
        <p:spPr/>
        <p:txBody>
          <a:bodyPr/>
          <a:lstStyle/>
          <a:p>
            <a:r>
              <a:rPr lang="en-GB" dirty="0"/>
              <a:t>introduction</a:t>
            </a:r>
            <a:endParaRPr lang="en-US" dirty="0"/>
          </a:p>
        </p:txBody>
      </p:sp>
      <p:sp>
        <p:nvSpPr>
          <p:cNvPr id="3" name="Content Placeholder 2">
            <a:extLst>
              <a:ext uri="{FF2B5EF4-FFF2-40B4-BE49-F238E27FC236}">
                <a16:creationId xmlns:a16="http://schemas.microsoft.com/office/drawing/2014/main" id="{20908115-57B9-797D-9194-E6D42A5B0F24}"/>
              </a:ext>
            </a:extLst>
          </p:cNvPr>
          <p:cNvSpPr>
            <a:spLocks noGrp="1"/>
          </p:cNvSpPr>
          <p:nvPr>
            <p:ph idx="1"/>
          </p:nvPr>
        </p:nvSpPr>
        <p:spPr>
          <a:xfrm>
            <a:off x="1141413" y="2249487"/>
            <a:ext cx="10227314" cy="3510290"/>
          </a:xfrm>
        </p:spPr>
        <p:txBody>
          <a:bodyPr>
            <a:normAutofit/>
          </a:bodyPr>
          <a:lstStyle/>
          <a:p>
            <a:pPr marL="0" indent="0">
              <a:buNone/>
            </a:pPr>
            <a:r>
              <a:rPr lang="en-GB" dirty="0"/>
              <a:t>This report documents the design and development of a Bluetooth-controlled smart home automation system. The aim of the system is to enable wireless control of common household appliances such as lights and all indoor appliances through Bluetooth communication. The project uses an ESP32 microcontroller for its integrated Bluetooth capabilities, allowing for compact, efficient, and reliable operation. This smart system enhances convenience, energy efficiency, and safety in residential environments.</a:t>
            </a:r>
          </a:p>
          <a:p>
            <a:pPr marL="0" indent="0">
              <a:buNone/>
            </a:pPr>
            <a:endParaRPr lang="en-US" dirty="0"/>
          </a:p>
        </p:txBody>
      </p:sp>
    </p:spTree>
    <p:extLst>
      <p:ext uri="{BB962C8B-B14F-4D97-AF65-F5344CB8AC3E}">
        <p14:creationId xmlns:p14="http://schemas.microsoft.com/office/powerpoint/2010/main" val="396181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35456-3F3E-1C9B-3EC9-3D800B64896E}"/>
              </a:ext>
            </a:extLst>
          </p:cNvPr>
          <p:cNvSpPr>
            <a:spLocks noGrp="1"/>
          </p:cNvSpPr>
          <p:nvPr>
            <p:ph type="title"/>
          </p:nvPr>
        </p:nvSpPr>
        <p:spPr>
          <a:xfrm>
            <a:off x="1141413" y="618518"/>
            <a:ext cx="9905998" cy="1125441"/>
          </a:xfrm>
        </p:spPr>
        <p:txBody>
          <a:bodyPr/>
          <a:lstStyle/>
          <a:p>
            <a:r>
              <a:rPr lang="en-US" dirty="0"/>
              <a:t>System </a:t>
            </a:r>
            <a:r>
              <a:rPr lang="en-US" dirty="0" err="1"/>
              <a:t>OvervIEW</a:t>
            </a:r>
            <a:endParaRPr lang="en-ZA" dirty="0"/>
          </a:p>
        </p:txBody>
      </p:sp>
      <p:sp>
        <p:nvSpPr>
          <p:cNvPr id="3" name="Content Placeholder 2">
            <a:extLst>
              <a:ext uri="{FF2B5EF4-FFF2-40B4-BE49-F238E27FC236}">
                <a16:creationId xmlns:a16="http://schemas.microsoft.com/office/drawing/2014/main" id="{CAA66CA6-617A-D967-0B11-BD961C4D3CC2}"/>
              </a:ext>
            </a:extLst>
          </p:cNvPr>
          <p:cNvSpPr>
            <a:spLocks noGrp="1"/>
          </p:cNvSpPr>
          <p:nvPr>
            <p:ph idx="1"/>
          </p:nvPr>
        </p:nvSpPr>
        <p:spPr>
          <a:xfrm>
            <a:off x="1055802" y="1743960"/>
            <a:ext cx="10454326" cy="5033912"/>
          </a:xfrm>
        </p:spPr>
        <p:txBody>
          <a:bodyPr>
            <a:noAutofit/>
          </a:bodyPr>
          <a:lstStyle/>
          <a:p>
            <a:pPr marL="0" indent="0">
              <a:buNone/>
            </a:pPr>
            <a:r>
              <a:rPr lang="en-GB" dirty="0"/>
              <a:t>The system allows users to wirelessly control various home appliances such as lights, a fridge, AC, stove, and a TV using a Bluetooth connection. We used an ESP32 microcontroller because of its built-in Bluetooth, making it compact and efficient. Commands are sent from a mobile device to the ESP32 in the form of simple numbers. The microcontroller decodes each command to determine which device to control and whether to turn it ON or OFF.</a:t>
            </a:r>
          </a:p>
          <a:p>
            <a:pPr marL="0" indent="0">
              <a:buNone/>
            </a:pPr>
            <a:r>
              <a:rPr lang="en-GB" dirty="0"/>
              <a:t>Each device is connected through a GPIO pin and activated using digital signals. When a device is turned ON, a timer starts, and if no further action is taken, the system automatically turns the device OFF after 30 seconds to save power and prevent hazards.</a:t>
            </a:r>
          </a:p>
          <a:p>
            <a:pPr marL="0" indent="0">
              <a:buNone/>
            </a:pPr>
            <a:endParaRPr lang="en-GB" dirty="0"/>
          </a:p>
          <a:p>
            <a:pPr marL="0" indent="0">
              <a:buNone/>
            </a:pPr>
            <a:endParaRPr lang="en-GB" dirty="0"/>
          </a:p>
          <a:p>
            <a:pPr marL="0" indent="0">
              <a:buNone/>
            </a:pPr>
            <a:endParaRPr lang="en-ZA" dirty="0"/>
          </a:p>
        </p:txBody>
      </p:sp>
    </p:spTree>
    <p:extLst>
      <p:ext uri="{BB962C8B-B14F-4D97-AF65-F5344CB8AC3E}">
        <p14:creationId xmlns:p14="http://schemas.microsoft.com/office/powerpoint/2010/main" val="314270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2000"/>
                <a:satMod val="150000"/>
                <a:lumMod val="15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6259C-98C0-BC75-62FC-80E1D2D6D970}"/>
              </a:ext>
            </a:extLst>
          </p:cNvPr>
          <p:cNvSpPr>
            <a:spLocks noGrp="1"/>
          </p:cNvSpPr>
          <p:nvPr>
            <p:ph type="title"/>
          </p:nvPr>
        </p:nvSpPr>
        <p:spPr>
          <a:xfrm>
            <a:off x="134911" y="0"/>
            <a:ext cx="5692031" cy="2097088"/>
          </a:xfrm>
        </p:spPr>
        <p:txBody>
          <a:bodyPr>
            <a:normAutofit/>
          </a:bodyPr>
          <a:lstStyle/>
          <a:p>
            <a:r>
              <a:rPr lang="en-US" sz="3300" dirty="0"/>
              <a:t>Application &amp; microcontroller used</a:t>
            </a:r>
            <a:endParaRPr lang="en-ZA" sz="3300" dirty="0"/>
          </a:p>
        </p:txBody>
      </p:sp>
      <p:sp>
        <p:nvSpPr>
          <p:cNvPr id="3" name="Content Placeholder 2">
            <a:extLst>
              <a:ext uri="{FF2B5EF4-FFF2-40B4-BE49-F238E27FC236}">
                <a16:creationId xmlns:a16="http://schemas.microsoft.com/office/drawing/2014/main" id="{49E6E3F0-C1F7-4247-21BD-F99829193D48}"/>
              </a:ext>
            </a:extLst>
          </p:cNvPr>
          <p:cNvSpPr>
            <a:spLocks noGrp="1"/>
          </p:cNvSpPr>
          <p:nvPr>
            <p:ph idx="1"/>
          </p:nvPr>
        </p:nvSpPr>
        <p:spPr>
          <a:xfrm>
            <a:off x="134911" y="2097088"/>
            <a:ext cx="5692032" cy="3694113"/>
          </a:xfrm>
        </p:spPr>
        <p:txBody>
          <a:bodyPr>
            <a:normAutofit fontScale="85000" lnSpcReduction="20000"/>
          </a:bodyPr>
          <a:lstStyle/>
          <a:p>
            <a:pPr>
              <a:lnSpc>
                <a:spcPct val="110000"/>
              </a:lnSpc>
            </a:pPr>
            <a:r>
              <a:rPr lang="en-US" sz="1900" b="1" dirty="0"/>
              <a:t>Application: MIT App Inventor (AI2 Companion)</a:t>
            </a:r>
            <a:endParaRPr lang="en-ZA" sz="1900" b="1" dirty="0"/>
          </a:p>
          <a:p>
            <a:pPr marL="0" indent="0">
              <a:lnSpc>
                <a:spcPct val="110000"/>
              </a:lnSpc>
              <a:buNone/>
            </a:pPr>
            <a:r>
              <a:rPr lang="en-ZA" sz="1600" dirty="0"/>
              <a:t>The smart home is controlled using mobile app developed with MIT App inventor. The AI2 companion allows real-time testing and interaction with the app on Android and IOS devices.  The Bluetooth terminal app is used to send control signals to the ESP32.</a:t>
            </a:r>
          </a:p>
          <a:p>
            <a:pPr marL="0" indent="0">
              <a:lnSpc>
                <a:spcPct val="110000"/>
              </a:lnSpc>
              <a:buNone/>
            </a:pPr>
            <a:r>
              <a:rPr lang="en-ZA" sz="1600" dirty="0"/>
              <a:t> A two-digit number is sent serially to the ESP32 to indicate the ‘button’ pressed and its ‘state’. For example, “11” is sent to turn on the outdoor light if the button is pressed, “10” to switch off.</a:t>
            </a:r>
          </a:p>
          <a:p>
            <a:pPr marL="0" indent="0">
              <a:lnSpc>
                <a:spcPct val="110000"/>
              </a:lnSpc>
              <a:buNone/>
            </a:pPr>
            <a:endParaRPr lang="en-ZA" sz="1900" b="1" dirty="0"/>
          </a:p>
          <a:p>
            <a:pPr>
              <a:lnSpc>
                <a:spcPct val="110000"/>
              </a:lnSpc>
            </a:pPr>
            <a:r>
              <a:rPr lang="en-US" sz="1900" b="1" dirty="0"/>
              <a:t>Microcontroller: ESP32</a:t>
            </a:r>
            <a:endParaRPr lang="en-ZA" sz="1900" b="1" dirty="0"/>
          </a:p>
          <a:p>
            <a:pPr marL="0" indent="0">
              <a:lnSpc>
                <a:spcPct val="110000"/>
              </a:lnSpc>
              <a:buNone/>
            </a:pPr>
            <a:r>
              <a:rPr lang="en-ZA" sz="1600" dirty="0"/>
              <a:t>The ESP32 is a powerful and low-cost microcontroller with built-in WI-FI and Bluetooth capabilities. It acts as the central controller of the smart home, receiving commands from mobile app and interacting with connected sensors and actuators ( such light, fans , etc..).</a:t>
            </a:r>
          </a:p>
          <a:p>
            <a:pPr marL="0" indent="0">
              <a:lnSpc>
                <a:spcPct val="110000"/>
              </a:lnSpc>
              <a:buNone/>
            </a:pPr>
            <a:endParaRPr lang="en-US" sz="1100" dirty="0"/>
          </a:p>
          <a:p>
            <a:pPr marL="0" indent="0">
              <a:lnSpc>
                <a:spcPct val="110000"/>
              </a:lnSpc>
              <a:buNone/>
            </a:pPr>
            <a:endParaRPr lang="en-US" sz="1100" dirty="0"/>
          </a:p>
        </p:txBody>
      </p:sp>
      <p:sp>
        <p:nvSpPr>
          <p:cNvPr id="14" name="Rectangle 13">
            <a:extLst>
              <a:ext uri="{FF2B5EF4-FFF2-40B4-BE49-F238E27FC236}">
                <a16:creationId xmlns:a16="http://schemas.microsoft.com/office/drawing/2014/main" id="{4446B4D9-9F50-4FC0-9EB1-DFEEE197A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tx1"/>
          </a:solidFill>
          <a:ln>
            <a:noFill/>
          </a:ln>
          <a:effectLst>
            <a:innerShdw blurRad="63500" dist="12700" dir="108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oup of circular buttons with text&#10;&#10;AI-generated content may be incorrect.">
            <a:extLst>
              <a:ext uri="{FF2B5EF4-FFF2-40B4-BE49-F238E27FC236}">
                <a16:creationId xmlns:a16="http://schemas.microsoft.com/office/drawing/2014/main" id="{D516A452-4B16-168C-94C7-F6387607DF9D}"/>
              </a:ext>
            </a:extLst>
          </p:cNvPr>
          <p:cNvPicPr>
            <a:picLocks noChangeAspect="1"/>
          </p:cNvPicPr>
          <p:nvPr/>
        </p:nvPicPr>
        <p:blipFill>
          <a:blip r:embed="rId3"/>
          <a:stretch>
            <a:fillRect/>
          </a:stretch>
        </p:blipFill>
        <p:spPr>
          <a:xfrm>
            <a:off x="6955785" y="321734"/>
            <a:ext cx="1294562" cy="2739814"/>
          </a:xfrm>
          <a:prstGeom prst="rect">
            <a:avLst/>
          </a:prstGeom>
        </p:spPr>
      </p:pic>
      <p:sp useBgFill="1">
        <p:nvSpPr>
          <p:cNvPr id="16" name="Rectangle 15">
            <a:extLst>
              <a:ext uri="{FF2B5EF4-FFF2-40B4-BE49-F238E27FC236}">
                <a16:creationId xmlns:a16="http://schemas.microsoft.com/office/drawing/2014/main" id="{66A19241-288F-44CB-BDF3-21D1A4A6D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8280" y="0"/>
            <a:ext cx="91440" cy="3474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up of a microchip&#10;&#10;AI-generated content may be incorrect.">
            <a:extLst>
              <a:ext uri="{FF2B5EF4-FFF2-40B4-BE49-F238E27FC236}">
                <a16:creationId xmlns:a16="http://schemas.microsoft.com/office/drawing/2014/main" id="{9009CC0F-8C92-456D-AD26-6FBF9C251034}"/>
              </a:ext>
            </a:extLst>
          </p:cNvPr>
          <p:cNvPicPr>
            <a:picLocks noChangeAspect="1"/>
          </p:cNvPicPr>
          <p:nvPr/>
        </p:nvPicPr>
        <p:blipFill>
          <a:blip r:embed="rId4"/>
          <a:stretch>
            <a:fillRect/>
          </a:stretch>
        </p:blipFill>
        <p:spPr>
          <a:xfrm>
            <a:off x="9502775" y="509482"/>
            <a:ext cx="2364317" cy="2364317"/>
          </a:xfrm>
          <a:prstGeom prst="rect">
            <a:avLst/>
          </a:prstGeom>
        </p:spPr>
      </p:pic>
      <p:sp useBgFill="1">
        <p:nvSpPr>
          <p:cNvPr id="18" name="Rectangle 17">
            <a:extLst>
              <a:ext uri="{FF2B5EF4-FFF2-40B4-BE49-F238E27FC236}">
                <a16:creationId xmlns:a16="http://schemas.microsoft.com/office/drawing/2014/main" id="{CC83C5F2-A268-4E3A-B4A3-E1E9E7D64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3383280"/>
            <a:ext cx="6096002"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ED40D2D-55FB-2B21-618B-B688B9D9BF90}"/>
              </a:ext>
            </a:extLst>
          </p:cNvPr>
          <p:cNvPicPr>
            <a:picLocks noChangeAspect="1"/>
          </p:cNvPicPr>
          <p:nvPr/>
        </p:nvPicPr>
        <p:blipFill>
          <a:blip r:embed="rId5"/>
          <a:stretch>
            <a:fillRect/>
          </a:stretch>
        </p:blipFill>
        <p:spPr>
          <a:xfrm>
            <a:off x="6420908" y="3870273"/>
            <a:ext cx="5457202" cy="2592171"/>
          </a:xfrm>
          <a:prstGeom prst="rect">
            <a:avLst/>
          </a:prstGeom>
        </p:spPr>
      </p:pic>
    </p:spTree>
    <p:extLst>
      <p:ext uri="{BB962C8B-B14F-4D97-AF65-F5344CB8AC3E}">
        <p14:creationId xmlns:p14="http://schemas.microsoft.com/office/powerpoint/2010/main" val="105523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down)">
                                      <p:cBhvr>
                                        <p:cTn id="23" dur="580">
                                          <p:stCondLst>
                                            <p:cond delay="0"/>
                                          </p:stCondLst>
                                        </p:cTn>
                                        <p:tgtEl>
                                          <p:spTgt spid="3">
                                            <p:txEl>
                                              <p:pRg st="5" end="5"/>
                                            </p:txEl>
                                          </p:spTgt>
                                        </p:tgtEl>
                                      </p:cBhvr>
                                    </p:animEffect>
                                    <p:anim calcmode="lin" valueType="num">
                                      <p:cBhvr>
                                        <p:cTn id="2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5" end="5"/>
                                            </p:txEl>
                                          </p:spTgt>
                                        </p:tgtEl>
                                      </p:cBhvr>
                                      <p:to x="100000" y="60000"/>
                                    </p:animScale>
                                    <p:animScale>
                                      <p:cBhvr>
                                        <p:cTn id="30" dur="166" decel="50000">
                                          <p:stCondLst>
                                            <p:cond delay="676"/>
                                          </p:stCondLst>
                                        </p:cTn>
                                        <p:tgtEl>
                                          <p:spTgt spid="3">
                                            <p:txEl>
                                              <p:pRg st="5" end="5"/>
                                            </p:txEl>
                                          </p:spTgt>
                                        </p:tgtEl>
                                      </p:cBhvr>
                                      <p:to x="100000" y="100000"/>
                                    </p:animScale>
                                    <p:animScale>
                                      <p:cBhvr>
                                        <p:cTn id="31" dur="26">
                                          <p:stCondLst>
                                            <p:cond delay="1312"/>
                                          </p:stCondLst>
                                        </p:cTn>
                                        <p:tgtEl>
                                          <p:spTgt spid="3">
                                            <p:txEl>
                                              <p:pRg st="5" end="5"/>
                                            </p:txEl>
                                          </p:spTgt>
                                        </p:tgtEl>
                                      </p:cBhvr>
                                      <p:to x="100000" y="80000"/>
                                    </p:animScale>
                                    <p:animScale>
                                      <p:cBhvr>
                                        <p:cTn id="32" dur="166" decel="50000">
                                          <p:stCondLst>
                                            <p:cond delay="1338"/>
                                          </p:stCondLst>
                                        </p:cTn>
                                        <p:tgtEl>
                                          <p:spTgt spid="3">
                                            <p:txEl>
                                              <p:pRg st="5" end="5"/>
                                            </p:txEl>
                                          </p:spTgt>
                                        </p:tgtEl>
                                      </p:cBhvr>
                                      <p:to x="100000" y="100000"/>
                                    </p:animScale>
                                    <p:animScale>
                                      <p:cBhvr>
                                        <p:cTn id="33" dur="26">
                                          <p:stCondLst>
                                            <p:cond delay="1642"/>
                                          </p:stCondLst>
                                        </p:cTn>
                                        <p:tgtEl>
                                          <p:spTgt spid="3">
                                            <p:txEl>
                                              <p:pRg st="5" end="5"/>
                                            </p:txEl>
                                          </p:spTgt>
                                        </p:tgtEl>
                                      </p:cBhvr>
                                      <p:to x="100000" y="90000"/>
                                    </p:animScale>
                                    <p:animScale>
                                      <p:cBhvr>
                                        <p:cTn id="34" dur="166" decel="50000">
                                          <p:stCondLst>
                                            <p:cond delay="1668"/>
                                          </p:stCondLst>
                                        </p:cTn>
                                        <p:tgtEl>
                                          <p:spTgt spid="3">
                                            <p:txEl>
                                              <p:pRg st="5" end="5"/>
                                            </p:txEl>
                                          </p:spTgt>
                                        </p:tgtEl>
                                      </p:cBhvr>
                                      <p:to x="100000" y="100000"/>
                                    </p:animScale>
                                    <p:animScale>
                                      <p:cBhvr>
                                        <p:cTn id="35" dur="26">
                                          <p:stCondLst>
                                            <p:cond delay="1808"/>
                                          </p:stCondLst>
                                        </p:cTn>
                                        <p:tgtEl>
                                          <p:spTgt spid="3">
                                            <p:txEl>
                                              <p:pRg st="5" end="5"/>
                                            </p:txEl>
                                          </p:spTgt>
                                        </p:tgtEl>
                                      </p:cBhvr>
                                      <p:to x="100000" y="95000"/>
                                    </p:animScale>
                                    <p:animScale>
                                      <p:cBhvr>
                                        <p:cTn id="36" dur="166" decel="50000">
                                          <p:stCondLst>
                                            <p:cond delay="1834"/>
                                          </p:stCondLst>
                                        </p:cTn>
                                        <p:tgtEl>
                                          <p:spTgt spid="3">
                                            <p:txEl>
                                              <p:pRg st="5" end="5"/>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wipe(down)">
                                      <p:cBhvr>
                                        <p:cTn id="39" dur="580">
                                          <p:stCondLst>
                                            <p:cond delay="0"/>
                                          </p:stCondLst>
                                        </p:cTn>
                                        <p:tgtEl>
                                          <p:spTgt spid="3">
                                            <p:txEl>
                                              <p:pRg st="1" end="1"/>
                                            </p:txEl>
                                          </p:spTgt>
                                        </p:tgtEl>
                                      </p:cBhvr>
                                    </p:animEffect>
                                    <p:anim calcmode="lin" valueType="num">
                                      <p:cBhvr>
                                        <p:cTn id="40"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1" end="1"/>
                                            </p:txEl>
                                          </p:spTgt>
                                        </p:tgtEl>
                                      </p:cBhvr>
                                      <p:to x="100000" y="60000"/>
                                    </p:animScale>
                                    <p:animScale>
                                      <p:cBhvr>
                                        <p:cTn id="46" dur="166" decel="50000">
                                          <p:stCondLst>
                                            <p:cond delay="676"/>
                                          </p:stCondLst>
                                        </p:cTn>
                                        <p:tgtEl>
                                          <p:spTgt spid="3">
                                            <p:txEl>
                                              <p:pRg st="1" end="1"/>
                                            </p:txEl>
                                          </p:spTgt>
                                        </p:tgtEl>
                                      </p:cBhvr>
                                      <p:to x="100000" y="100000"/>
                                    </p:animScale>
                                    <p:animScale>
                                      <p:cBhvr>
                                        <p:cTn id="47" dur="26">
                                          <p:stCondLst>
                                            <p:cond delay="1312"/>
                                          </p:stCondLst>
                                        </p:cTn>
                                        <p:tgtEl>
                                          <p:spTgt spid="3">
                                            <p:txEl>
                                              <p:pRg st="1" end="1"/>
                                            </p:txEl>
                                          </p:spTgt>
                                        </p:tgtEl>
                                      </p:cBhvr>
                                      <p:to x="100000" y="80000"/>
                                    </p:animScale>
                                    <p:animScale>
                                      <p:cBhvr>
                                        <p:cTn id="48" dur="166" decel="50000">
                                          <p:stCondLst>
                                            <p:cond delay="1338"/>
                                          </p:stCondLst>
                                        </p:cTn>
                                        <p:tgtEl>
                                          <p:spTgt spid="3">
                                            <p:txEl>
                                              <p:pRg st="1" end="1"/>
                                            </p:txEl>
                                          </p:spTgt>
                                        </p:tgtEl>
                                      </p:cBhvr>
                                      <p:to x="100000" y="100000"/>
                                    </p:animScale>
                                    <p:animScale>
                                      <p:cBhvr>
                                        <p:cTn id="49" dur="26">
                                          <p:stCondLst>
                                            <p:cond delay="1642"/>
                                          </p:stCondLst>
                                        </p:cTn>
                                        <p:tgtEl>
                                          <p:spTgt spid="3">
                                            <p:txEl>
                                              <p:pRg st="1" end="1"/>
                                            </p:txEl>
                                          </p:spTgt>
                                        </p:tgtEl>
                                      </p:cBhvr>
                                      <p:to x="100000" y="90000"/>
                                    </p:animScale>
                                    <p:animScale>
                                      <p:cBhvr>
                                        <p:cTn id="50" dur="166" decel="50000">
                                          <p:stCondLst>
                                            <p:cond delay="1668"/>
                                          </p:stCondLst>
                                        </p:cTn>
                                        <p:tgtEl>
                                          <p:spTgt spid="3">
                                            <p:txEl>
                                              <p:pRg st="1" end="1"/>
                                            </p:txEl>
                                          </p:spTgt>
                                        </p:tgtEl>
                                      </p:cBhvr>
                                      <p:to x="100000" y="100000"/>
                                    </p:animScale>
                                    <p:animScale>
                                      <p:cBhvr>
                                        <p:cTn id="51" dur="26">
                                          <p:stCondLst>
                                            <p:cond delay="1808"/>
                                          </p:stCondLst>
                                        </p:cTn>
                                        <p:tgtEl>
                                          <p:spTgt spid="3">
                                            <p:txEl>
                                              <p:pRg st="1" end="1"/>
                                            </p:txEl>
                                          </p:spTgt>
                                        </p:tgtEl>
                                      </p:cBhvr>
                                      <p:to x="100000" y="95000"/>
                                    </p:animScale>
                                    <p:animScale>
                                      <p:cBhvr>
                                        <p:cTn id="52" dur="166" decel="50000">
                                          <p:stCondLst>
                                            <p:cond delay="1834"/>
                                          </p:stCondLst>
                                        </p:cTn>
                                        <p:tgtEl>
                                          <p:spTgt spid="3">
                                            <p:txEl>
                                              <p:pRg st="1" end="1"/>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animEffect transition="in" filter="wipe(down)">
                                      <p:cBhvr>
                                        <p:cTn id="55" dur="580">
                                          <p:stCondLst>
                                            <p:cond delay="0"/>
                                          </p:stCondLst>
                                        </p:cTn>
                                        <p:tgtEl>
                                          <p:spTgt spid="3">
                                            <p:txEl>
                                              <p:pRg st="2" end="2"/>
                                            </p:txEl>
                                          </p:spTgt>
                                        </p:tgtEl>
                                      </p:cBhvr>
                                    </p:animEffect>
                                    <p:anim calcmode="lin" valueType="num">
                                      <p:cBhvr>
                                        <p:cTn id="5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2" end="2"/>
                                            </p:txEl>
                                          </p:spTgt>
                                        </p:tgtEl>
                                      </p:cBhvr>
                                      <p:to x="100000" y="60000"/>
                                    </p:animScale>
                                    <p:animScale>
                                      <p:cBhvr>
                                        <p:cTn id="62" dur="166" decel="50000">
                                          <p:stCondLst>
                                            <p:cond delay="676"/>
                                          </p:stCondLst>
                                        </p:cTn>
                                        <p:tgtEl>
                                          <p:spTgt spid="3">
                                            <p:txEl>
                                              <p:pRg st="2" end="2"/>
                                            </p:txEl>
                                          </p:spTgt>
                                        </p:tgtEl>
                                      </p:cBhvr>
                                      <p:to x="100000" y="100000"/>
                                    </p:animScale>
                                    <p:animScale>
                                      <p:cBhvr>
                                        <p:cTn id="63" dur="26">
                                          <p:stCondLst>
                                            <p:cond delay="1312"/>
                                          </p:stCondLst>
                                        </p:cTn>
                                        <p:tgtEl>
                                          <p:spTgt spid="3">
                                            <p:txEl>
                                              <p:pRg st="2" end="2"/>
                                            </p:txEl>
                                          </p:spTgt>
                                        </p:tgtEl>
                                      </p:cBhvr>
                                      <p:to x="100000" y="80000"/>
                                    </p:animScale>
                                    <p:animScale>
                                      <p:cBhvr>
                                        <p:cTn id="64" dur="166" decel="50000">
                                          <p:stCondLst>
                                            <p:cond delay="1338"/>
                                          </p:stCondLst>
                                        </p:cTn>
                                        <p:tgtEl>
                                          <p:spTgt spid="3">
                                            <p:txEl>
                                              <p:pRg st="2" end="2"/>
                                            </p:txEl>
                                          </p:spTgt>
                                        </p:tgtEl>
                                      </p:cBhvr>
                                      <p:to x="100000" y="100000"/>
                                    </p:animScale>
                                    <p:animScale>
                                      <p:cBhvr>
                                        <p:cTn id="65" dur="26">
                                          <p:stCondLst>
                                            <p:cond delay="1642"/>
                                          </p:stCondLst>
                                        </p:cTn>
                                        <p:tgtEl>
                                          <p:spTgt spid="3">
                                            <p:txEl>
                                              <p:pRg st="2" end="2"/>
                                            </p:txEl>
                                          </p:spTgt>
                                        </p:tgtEl>
                                      </p:cBhvr>
                                      <p:to x="100000" y="90000"/>
                                    </p:animScale>
                                    <p:animScale>
                                      <p:cBhvr>
                                        <p:cTn id="66" dur="166" decel="50000">
                                          <p:stCondLst>
                                            <p:cond delay="1668"/>
                                          </p:stCondLst>
                                        </p:cTn>
                                        <p:tgtEl>
                                          <p:spTgt spid="3">
                                            <p:txEl>
                                              <p:pRg st="2" end="2"/>
                                            </p:txEl>
                                          </p:spTgt>
                                        </p:tgtEl>
                                      </p:cBhvr>
                                      <p:to x="100000" y="100000"/>
                                    </p:animScale>
                                    <p:animScale>
                                      <p:cBhvr>
                                        <p:cTn id="67" dur="26">
                                          <p:stCondLst>
                                            <p:cond delay="1808"/>
                                          </p:stCondLst>
                                        </p:cTn>
                                        <p:tgtEl>
                                          <p:spTgt spid="3">
                                            <p:txEl>
                                              <p:pRg st="2" end="2"/>
                                            </p:txEl>
                                          </p:spTgt>
                                        </p:tgtEl>
                                      </p:cBhvr>
                                      <p:to x="100000" y="95000"/>
                                    </p:animScale>
                                    <p:animScale>
                                      <p:cBhvr>
                                        <p:cTn id="68" dur="166" decel="50000">
                                          <p:stCondLst>
                                            <p:cond delay="1834"/>
                                          </p:stCondLst>
                                        </p:cTn>
                                        <p:tgtEl>
                                          <p:spTgt spid="3">
                                            <p:txEl>
                                              <p:pRg st="2" end="2"/>
                                            </p:txEl>
                                          </p:spTgt>
                                        </p:tgtEl>
                                      </p:cBhvr>
                                      <p:to x="100000" y="100000"/>
                                    </p:animScale>
                                  </p:childTnLst>
                                </p:cTn>
                              </p:par>
                              <p:par>
                                <p:cTn id="69" presetID="2" presetClass="entr" presetSubtype="4" fill="hold" nodeType="with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additive="base">
                                        <p:cTn id="71" dur="500" fill="hold"/>
                                        <p:tgtEl>
                                          <p:spTgt spid="9"/>
                                        </p:tgtEl>
                                        <p:attrNameLst>
                                          <p:attrName>ppt_x</p:attrName>
                                        </p:attrNameLst>
                                      </p:cBhvr>
                                      <p:tavLst>
                                        <p:tav tm="0">
                                          <p:val>
                                            <p:strVal val="#ppt_x"/>
                                          </p:val>
                                        </p:tav>
                                        <p:tav tm="100000">
                                          <p:val>
                                            <p:strVal val="#ppt_x"/>
                                          </p:val>
                                        </p:tav>
                                      </p:tavLst>
                                    </p:anim>
                                    <p:anim calcmode="lin" valueType="num">
                                      <p:cBhvr additive="base">
                                        <p:cTn id="72" dur="500" fill="hold"/>
                                        <p:tgtEl>
                                          <p:spTgt spid="9"/>
                                        </p:tgtEl>
                                        <p:attrNameLst>
                                          <p:attrName>ppt_y</p:attrName>
                                        </p:attrNameLst>
                                      </p:cBhvr>
                                      <p:tavLst>
                                        <p:tav tm="0">
                                          <p:val>
                                            <p:strVal val="1+#ppt_h/2"/>
                                          </p:val>
                                        </p:tav>
                                        <p:tav tm="100000">
                                          <p:val>
                                            <p:strVal val="#ppt_y"/>
                                          </p:val>
                                        </p:tav>
                                      </p:tavLst>
                                    </p:anim>
                                  </p:childTnLst>
                                </p:cTn>
                              </p:par>
                              <p:par>
                                <p:cTn id="73" presetID="26" presetClass="entr" presetSubtype="0" fill="hold" nodeType="withEffect">
                                  <p:stCondLst>
                                    <p:cond delay="0"/>
                                  </p:stCondLst>
                                  <p:childTnLst>
                                    <p:set>
                                      <p:cBhvr>
                                        <p:cTn id="74" dur="1" fill="hold">
                                          <p:stCondLst>
                                            <p:cond delay="0"/>
                                          </p:stCondLst>
                                        </p:cTn>
                                        <p:tgtEl>
                                          <p:spTgt spid="3">
                                            <p:txEl>
                                              <p:pRg st="4" end="4"/>
                                            </p:txEl>
                                          </p:spTgt>
                                        </p:tgtEl>
                                        <p:attrNameLst>
                                          <p:attrName>style.visibility</p:attrName>
                                        </p:attrNameLst>
                                      </p:cBhvr>
                                      <p:to>
                                        <p:strVal val="visible"/>
                                      </p:to>
                                    </p:set>
                                    <p:animEffect transition="in" filter="wipe(down)">
                                      <p:cBhvr>
                                        <p:cTn id="75" dur="580">
                                          <p:stCondLst>
                                            <p:cond delay="0"/>
                                          </p:stCondLst>
                                        </p:cTn>
                                        <p:tgtEl>
                                          <p:spTgt spid="3">
                                            <p:txEl>
                                              <p:pRg st="4" end="4"/>
                                            </p:txEl>
                                          </p:spTgt>
                                        </p:tgtEl>
                                      </p:cBhvr>
                                    </p:animEffect>
                                    <p:anim calcmode="lin" valueType="num">
                                      <p:cBhvr>
                                        <p:cTn id="7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3">
                                            <p:txEl>
                                              <p:pRg st="4" end="4"/>
                                            </p:txEl>
                                          </p:spTgt>
                                        </p:tgtEl>
                                      </p:cBhvr>
                                      <p:to x="100000" y="60000"/>
                                    </p:animScale>
                                    <p:animScale>
                                      <p:cBhvr>
                                        <p:cTn id="82" dur="166" decel="50000">
                                          <p:stCondLst>
                                            <p:cond delay="676"/>
                                          </p:stCondLst>
                                        </p:cTn>
                                        <p:tgtEl>
                                          <p:spTgt spid="3">
                                            <p:txEl>
                                              <p:pRg st="4" end="4"/>
                                            </p:txEl>
                                          </p:spTgt>
                                        </p:tgtEl>
                                      </p:cBhvr>
                                      <p:to x="100000" y="100000"/>
                                    </p:animScale>
                                    <p:animScale>
                                      <p:cBhvr>
                                        <p:cTn id="83" dur="26">
                                          <p:stCondLst>
                                            <p:cond delay="1312"/>
                                          </p:stCondLst>
                                        </p:cTn>
                                        <p:tgtEl>
                                          <p:spTgt spid="3">
                                            <p:txEl>
                                              <p:pRg st="4" end="4"/>
                                            </p:txEl>
                                          </p:spTgt>
                                        </p:tgtEl>
                                      </p:cBhvr>
                                      <p:to x="100000" y="80000"/>
                                    </p:animScale>
                                    <p:animScale>
                                      <p:cBhvr>
                                        <p:cTn id="84" dur="166" decel="50000">
                                          <p:stCondLst>
                                            <p:cond delay="1338"/>
                                          </p:stCondLst>
                                        </p:cTn>
                                        <p:tgtEl>
                                          <p:spTgt spid="3">
                                            <p:txEl>
                                              <p:pRg st="4" end="4"/>
                                            </p:txEl>
                                          </p:spTgt>
                                        </p:tgtEl>
                                      </p:cBhvr>
                                      <p:to x="100000" y="100000"/>
                                    </p:animScale>
                                    <p:animScale>
                                      <p:cBhvr>
                                        <p:cTn id="85" dur="26">
                                          <p:stCondLst>
                                            <p:cond delay="1642"/>
                                          </p:stCondLst>
                                        </p:cTn>
                                        <p:tgtEl>
                                          <p:spTgt spid="3">
                                            <p:txEl>
                                              <p:pRg st="4" end="4"/>
                                            </p:txEl>
                                          </p:spTgt>
                                        </p:tgtEl>
                                      </p:cBhvr>
                                      <p:to x="100000" y="90000"/>
                                    </p:animScale>
                                    <p:animScale>
                                      <p:cBhvr>
                                        <p:cTn id="86" dur="166" decel="50000">
                                          <p:stCondLst>
                                            <p:cond delay="1668"/>
                                          </p:stCondLst>
                                        </p:cTn>
                                        <p:tgtEl>
                                          <p:spTgt spid="3">
                                            <p:txEl>
                                              <p:pRg st="4" end="4"/>
                                            </p:txEl>
                                          </p:spTgt>
                                        </p:tgtEl>
                                      </p:cBhvr>
                                      <p:to x="100000" y="100000"/>
                                    </p:animScale>
                                    <p:animScale>
                                      <p:cBhvr>
                                        <p:cTn id="87" dur="26">
                                          <p:stCondLst>
                                            <p:cond delay="1808"/>
                                          </p:stCondLst>
                                        </p:cTn>
                                        <p:tgtEl>
                                          <p:spTgt spid="3">
                                            <p:txEl>
                                              <p:pRg st="4" end="4"/>
                                            </p:txEl>
                                          </p:spTgt>
                                        </p:tgtEl>
                                      </p:cBhvr>
                                      <p:to x="100000" y="95000"/>
                                    </p:animScale>
                                    <p:animScale>
                                      <p:cBhvr>
                                        <p:cTn id="88" dur="166" decel="50000">
                                          <p:stCondLst>
                                            <p:cond delay="1834"/>
                                          </p:stCondLst>
                                        </p:cTn>
                                        <p:tgtEl>
                                          <p:spTgt spid="3">
                                            <p:txEl>
                                              <p:pRg st="4" end="4"/>
                                            </p:txEl>
                                          </p:spTgt>
                                        </p:tgtEl>
                                      </p:cBhvr>
                                      <p:to x="100000" y="100000"/>
                                    </p:animScale>
                                  </p:childTnLst>
                                </p:cTn>
                              </p:par>
                              <p:par>
                                <p:cTn id="89" presetID="42" presetClass="entr" presetSubtype="0" fill="hold" nodeType="with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fade">
                                      <p:cBhvr>
                                        <p:cTn id="91" dur="1000"/>
                                        <p:tgtEl>
                                          <p:spTgt spid="7"/>
                                        </p:tgtEl>
                                      </p:cBhvr>
                                    </p:animEffect>
                                    <p:anim calcmode="lin" valueType="num">
                                      <p:cBhvr>
                                        <p:cTn id="92" dur="1000" fill="hold"/>
                                        <p:tgtEl>
                                          <p:spTgt spid="7"/>
                                        </p:tgtEl>
                                        <p:attrNameLst>
                                          <p:attrName>ppt_x</p:attrName>
                                        </p:attrNameLst>
                                      </p:cBhvr>
                                      <p:tavLst>
                                        <p:tav tm="0">
                                          <p:val>
                                            <p:strVal val="#ppt_x"/>
                                          </p:val>
                                        </p:tav>
                                        <p:tav tm="100000">
                                          <p:val>
                                            <p:strVal val="#ppt_x"/>
                                          </p:val>
                                        </p:tav>
                                      </p:tavLst>
                                    </p:anim>
                                    <p:anim calcmode="lin" valueType="num">
                                      <p:cBhvr>
                                        <p:cTn id="93" dur="1000" fill="hold"/>
                                        <p:tgtEl>
                                          <p:spTgt spid="7"/>
                                        </p:tgtEl>
                                        <p:attrNameLst>
                                          <p:attrName>ppt_y</p:attrName>
                                        </p:attrNameLst>
                                      </p:cBhvr>
                                      <p:tavLst>
                                        <p:tav tm="0">
                                          <p:val>
                                            <p:strVal val="#ppt_y+.1"/>
                                          </p:val>
                                        </p:tav>
                                        <p:tav tm="100000">
                                          <p:val>
                                            <p:strVal val="#ppt_y"/>
                                          </p:val>
                                        </p:tav>
                                      </p:tavLst>
                                    </p:anim>
                                  </p:childTnLst>
                                </p:cTn>
                              </p:par>
                              <p:par>
                                <p:cTn id="94" presetID="16" presetClass="entr" presetSubtype="21" fill="hold" nodeType="withEffect">
                                  <p:stCondLst>
                                    <p:cond delay="0"/>
                                  </p:stCondLst>
                                  <p:childTnLst>
                                    <p:set>
                                      <p:cBhvr>
                                        <p:cTn id="95" dur="1" fill="hold">
                                          <p:stCondLst>
                                            <p:cond delay="0"/>
                                          </p:stCondLst>
                                        </p:cTn>
                                        <p:tgtEl>
                                          <p:spTgt spid="5"/>
                                        </p:tgtEl>
                                        <p:attrNameLst>
                                          <p:attrName>style.visibility</p:attrName>
                                        </p:attrNameLst>
                                      </p:cBhvr>
                                      <p:to>
                                        <p:strVal val="visible"/>
                                      </p:to>
                                    </p:set>
                                    <p:animEffect transition="in" filter="barn(inVertical)">
                                      <p:cBhvr>
                                        <p:cTn id="9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2000"/>
                <a:satMod val="150000"/>
                <a:lumMod val="15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0712-BFD3-764F-55CE-DBE282DE2DD2}"/>
              </a:ext>
            </a:extLst>
          </p:cNvPr>
          <p:cNvSpPr>
            <a:spLocks noGrp="1"/>
          </p:cNvSpPr>
          <p:nvPr>
            <p:ph type="title"/>
          </p:nvPr>
        </p:nvSpPr>
        <p:spPr>
          <a:xfrm>
            <a:off x="1141413" y="618518"/>
            <a:ext cx="9905998" cy="1478570"/>
          </a:xfrm>
        </p:spPr>
        <p:txBody>
          <a:bodyPr>
            <a:normAutofit/>
          </a:bodyPr>
          <a:lstStyle/>
          <a:p>
            <a:pPr algn="ctr"/>
            <a:r>
              <a:rPr lang="en-GB" dirty="0"/>
              <a:t>Block diagram</a:t>
            </a:r>
            <a:endParaRPr lang="en-US" dirty="0"/>
          </a:p>
        </p:txBody>
      </p:sp>
      <p:pic>
        <p:nvPicPr>
          <p:cNvPr id="5" name="Content Placeholder 4" descr="A circuit board with wires&#10;&#10;AI-generated content may be incorrect.">
            <a:extLst>
              <a:ext uri="{FF2B5EF4-FFF2-40B4-BE49-F238E27FC236}">
                <a16:creationId xmlns:a16="http://schemas.microsoft.com/office/drawing/2014/main" id="{6E5B849C-12FA-90F8-BBD9-BCFD28E59E46}"/>
              </a:ext>
            </a:extLst>
          </p:cNvPr>
          <p:cNvPicPr>
            <a:picLocks noChangeAspect="1"/>
          </p:cNvPicPr>
          <p:nvPr/>
        </p:nvPicPr>
        <p:blipFill>
          <a:blip r:embed="rId3"/>
          <a:srcRect l="5682" r="3502" b="4"/>
          <a:stretch/>
        </p:blipFill>
        <p:spPr>
          <a:xfrm>
            <a:off x="1141411" y="2249487"/>
            <a:ext cx="3494597"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9" name="Content Placeholder 8">
            <a:extLst>
              <a:ext uri="{FF2B5EF4-FFF2-40B4-BE49-F238E27FC236}">
                <a16:creationId xmlns:a16="http://schemas.microsoft.com/office/drawing/2014/main" id="{54D68632-61BC-C515-6B39-F767298B9348}"/>
              </a:ext>
            </a:extLst>
          </p:cNvPr>
          <p:cNvSpPr>
            <a:spLocks noGrp="1"/>
          </p:cNvSpPr>
          <p:nvPr>
            <p:ph idx="1"/>
          </p:nvPr>
        </p:nvSpPr>
        <p:spPr>
          <a:xfrm>
            <a:off x="5034579" y="2249487"/>
            <a:ext cx="6012832" cy="3541714"/>
          </a:xfrm>
        </p:spPr>
        <p:txBody>
          <a:bodyPr>
            <a:normAutofit fontScale="92500" lnSpcReduction="20000"/>
          </a:bodyPr>
          <a:lstStyle/>
          <a:p>
            <a:r>
              <a:rPr lang="en-GB" dirty="0"/>
              <a:t>Each appliance is connected to a relay module, which is in turn controlled by a GPIO pin on the ESP32. </a:t>
            </a:r>
          </a:p>
          <a:p>
            <a:r>
              <a:rPr lang="en-GB" dirty="0"/>
              <a:t>The Bluetooth module receives control commands from the mobile app.</a:t>
            </a:r>
          </a:p>
          <a:p>
            <a:r>
              <a:rPr lang="en-GB" dirty="0"/>
              <a:t>For safety, opto-isolated relays are used to handle high voltages. The system operates at low voltage on the control side, ensuring safe interaction with the microcontroller.</a:t>
            </a:r>
          </a:p>
          <a:p>
            <a:endParaRPr lang="en-US" dirty="0"/>
          </a:p>
        </p:txBody>
      </p:sp>
    </p:spTree>
    <p:extLst>
      <p:ext uri="{BB962C8B-B14F-4D97-AF65-F5344CB8AC3E}">
        <p14:creationId xmlns:p14="http://schemas.microsoft.com/office/powerpoint/2010/main" val="2328877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2000"/>
                <a:satMod val="150000"/>
                <a:lumMod val="15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3F147-0A0A-A2AA-88D0-C7E5B9CBFD38}"/>
              </a:ext>
            </a:extLst>
          </p:cNvPr>
          <p:cNvSpPr>
            <a:spLocks noGrp="1"/>
          </p:cNvSpPr>
          <p:nvPr>
            <p:ph type="title"/>
          </p:nvPr>
        </p:nvSpPr>
        <p:spPr>
          <a:xfrm>
            <a:off x="1141413" y="618518"/>
            <a:ext cx="9905998" cy="1478570"/>
          </a:xfrm>
        </p:spPr>
        <p:txBody>
          <a:bodyPr>
            <a:normAutofit/>
          </a:bodyPr>
          <a:lstStyle/>
          <a:p>
            <a:r>
              <a:rPr lang="en-GB"/>
              <a:t>Code snippet(Bluetooth + auto-off code)</a:t>
            </a:r>
            <a:endParaRPr lang="en-US" dirty="0"/>
          </a:p>
        </p:txBody>
      </p:sp>
      <p:pic>
        <p:nvPicPr>
          <p:cNvPr id="5" name="Content Placeholder 4" descr="A screenshot of a computer code&#10;&#10;AI-generated content may be incorrect.">
            <a:extLst>
              <a:ext uri="{FF2B5EF4-FFF2-40B4-BE49-F238E27FC236}">
                <a16:creationId xmlns:a16="http://schemas.microsoft.com/office/drawing/2014/main" id="{6F4497BA-9687-5C2C-315E-A1DAFC123786}"/>
              </a:ext>
            </a:extLst>
          </p:cNvPr>
          <p:cNvPicPr>
            <a:picLocks noChangeAspect="1"/>
          </p:cNvPicPr>
          <p:nvPr/>
        </p:nvPicPr>
        <p:blipFill>
          <a:blip r:embed="rId3"/>
          <a:stretch>
            <a:fillRect/>
          </a:stretch>
        </p:blipFill>
        <p:spPr>
          <a:xfrm>
            <a:off x="1711203" y="2249487"/>
            <a:ext cx="3549650"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1" name="Content Placeholder 8">
            <a:extLst>
              <a:ext uri="{FF2B5EF4-FFF2-40B4-BE49-F238E27FC236}">
                <a16:creationId xmlns:a16="http://schemas.microsoft.com/office/drawing/2014/main" id="{A8496F63-165E-AFE9-2391-8740C7A9DE77}"/>
              </a:ext>
            </a:extLst>
          </p:cNvPr>
          <p:cNvSpPr>
            <a:spLocks noGrp="1"/>
          </p:cNvSpPr>
          <p:nvPr>
            <p:ph idx="1"/>
          </p:nvPr>
        </p:nvSpPr>
        <p:spPr>
          <a:xfrm>
            <a:off x="6336727" y="2249487"/>
            <a:ext cx="4710683" cy="3541714"/>
          </a:xfrm>
        </p:spPr>
        <p:txBody>
          <a:bodyPr>
            <a:normAutofit fontScale="62500" lnSpcReduction="20000"/>
          </a:bodyPr>
          <a:lstStyle/>
          <a:p>
            <a:r>
              <a:rPr lang="en-GB" dirty="0"/>
              <a:t>The system receives control commands via Bluetooth from a mobile application. Each command is split into two parts: the device to control and the action to perform (ON or OFF). </a:t>
            </a:r>
          </a:p>
          <a:p>
            <a:r>
              <a:rPr lang="en-GB" dirty="0"/>
              <a:t>When a command is received, the ESP32 activates or deactivates the corresponding relay output. </a:t>
            </a:r>
          </a:p>
          <a:p>
            <a:r>
              <a:rPr lang="en-GB" dirty="0"/>
              <a:t>For safety and energy efficiency, certain devices like lights are configured to turn off automatically after 30 seconds using the </a:t>
            </a:r>
            <a:r>
              <a:rPr lang="en-GB" dirty="0" err="1"/>
              <a:t>millis</a:t>
            </a:r>
            <a:r>
              <a:rPr lang="en-GB" dirty="0"/>
              <a:t>() function to track elapsed time.</a:t>
            </a:r>
          </a:p>
          <a:p>
            <a:pPr lvl="1">
              <a:buFont typeface="Wingdings" panose="05000000000000000000" pitchFamily="2" charset="2"/>
              <a:buChar char="ü"/>
            </a:pPr>
            <a:r>
              <a:rPr lang="en-GB" dirty="0"/>
              <a:t>This approach ensures simple, reliable control with added automation for better power management.</a:t>
            </a:r>
            <a:endParaRPr lang="en-US" dirty="0"/>
          </a:p>
        </p:txBody>
      </p:sp>
    </p:spTree>
    <p:extLst>
      <p:ext uri="{BB962C8B-B14F-4D97-AF65-F5344CB8AC3E}">
        <p14:creationId xmlns:p14="http://schemas.microsoft.com/office/powerpoint/2010/main" val="3935128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2000"/>
                <a:satMod val="150000"/>
                <a:lumMod val="15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E668-FF76-1E31-F449-6620B464E6AC}"/>
              </a:ext>
            </a:extLst>
          </p:cNvPr>
          <p:cNvSpPr>
            <a:spLocks noGrp="1"/>
          </p:cNvSpPr>
          <p:nvPr>
            <p:ph type="title"/>
          </p:nvPr>
        </p:nvSpPr>
        <p:spPr>
          <a:xfrm>
            <a:off x="6569957" y="618518"/>
            <a:ext cx="4747088" cy="1478570"/>
          </a:xfrm>
        </p:spPr>
        <p:txBody>
          <a:bodyPr>
            <a:normAutofit/>
          </a:bodyPr>
          <a:lstStyle/>
          <a:p>
            <a:r>
              <a:rPr lang="en-ZA" dirty="0"/>
              <a:t>Future Improvements</a:t>
            </a:r>
          </a:p>
        </p:txBody>
      </p:sp>
      <p:sp>
        <p:nvSpPr>
          <p:cNvPr id="10" name="Round Diagonal Corner Rectangle 9">
            <a:extLst>
              <a:ext uri="{FF2B5EF4-FFF2-40B4-BE49-F238E27FC236}">
                <a16:creationId xmlns:a16="http://schemas.microsoft.com/office/drawing/2014/main" id="{77087EFE-29A9-4EC9-8B82-7519E2983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urple and blue background with white squares and a logo&#10;&#10;AI-generated content may be incorrect.">
            <a:extLst>
              <a:ext uri="{FF2B5EF4-FFF2-40B4-BE49-F238E27FC236}">
                <a16:creationId xmlns:a16="http://schemas.microsoft.com/office/drawing/2014/main" id="{5EC1C0D5-4909-2905-95B6-2E110B2ADF72}"/>
              </a:ext>
            </a:extLst>
          </p:cNvPr>
          <p:cNvPicPr>
            <a:picLocks noChangeAspect="1"/>
          </p:cNvPicPr>
          <p:nvPr/>
        </p:nvPicPr>
        <p:blipFill>
          <a:blip r:embed="rId3"/>
          <a:stretch>
            <a:fillRect/>
          </a:stretch>
        </p:blipFill>
        <p:spPr>
          <a:xfrm>
            <a:off x="1118988" y="2214191"/>
            <a:ext cx="4635583" cy="2433681"/>
          </a:xfrm>
          <a:prstGeom prst="rect">
            <a:avLst/>
          </a:prstGeom>
        </p:spPr>
      </p:pic>
      <p:sp>
        <p:nvSpPr>
          <p:cNvPr id="3" name="Content Placeholder 2">
            <a:extLst>
              <a:ext uri="{FF2B5EF4-FFF2-40B4-BE49-F238E27FC236}">
                <a16:creationId xmlns:a16="http://schemas.microsoft.com/office/drawing/2014/main" id="{4836C9B3-18E2-D3F1-749A-0018740C14DB}"/>
              </a:ext>
            </a:extLst>
          </p:cNvPr>
          <p:cNvSpPr>
            <a:spLocks noGrp="1"/>
          </p:cNvSpPr>
          <p:nvPr>
            <p:ph idx="1"/>
          </p:nvPr>
        </p:nvSpPr>
        <p:spPr>
          <a:xfrm>
            <a:off x="6569957" y="2249487"/>
            <a:ext cx="4747087" cy="3541714"/>
          </a:xfrm>
        </p:spPr>
        <p:txBody>
          <a:bodyPr>
            <a:normAutofit fontScale="92500" lnSpcReduction="10000"/>
          </a:bodyPr>
          <a:lstStyle/>
          <a:p>
            <a:pPr>
              <a:lnSpc>
                <a:spcPct val="110000"/>
              </a:lnSpc>
            </a:pPr>
            <a:r>
              <a:rPr lang="en-US" dirty="0"/>
              <a:t>In the future, the smart home system can be improved by replacing Bluetooth with Wi-Fi or IoT platforms like Blynk or MQTT, allowing users to control the system from anywhere. Voice control using Google Assistant or Alexa can be added for hands-free operation. The system can also be enhanced with sensors to automate actions based on movement</a:t>
            </a:r>
            <a:endParaRPr lang="en-ZA" dirty="0"/>
          </a:p>
        </p:txBody>
      </p:sp>
    </p:spTree>
    <p:extLst>
      <p:ext uri="{BB962C8B-B14F-4D97-AF65-F5344CB8AC3E}">
        <p14:creationId xmlns:p14="http://schemas.microsoft.com/office/powerpoint/2010/main" val="84375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6" presetClass="entr" presetSubtype="3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out)">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81DD-5009-1639-C8D4-86CEACA6E544}"/>
              </a:ext>
            </a:extLst>
          </p:cNvPr>
          <p:cNvSpPr>
            <a:spLocks noGrp="1"/>
          </p:cNvSpPr>
          <p:nvPr>
            <p:ph type="title"/>
          </p:nvPr>
        </p:nvSpPr>
        <p:spPr/>
        <p:txBody>
          <a:bodyPr/>
          <a:lstStyle/>
          <a:p>
            <a:r>
              <a:rPr lang="en-ZA" dirty="0"/>
              <a:t>Challenges Faced</a:t>
            </a:r>
          </a:p>
        </p:txBody>
      </p:sp>
      <p:sp>
        <p:nvSpPr>
          <p:cNvPr id="3" name="Content Placeholder 2">
            <a:extLst>
              <a:ext uri="{FF2B5EF4-FFF2-40B4-BE49-F238E27FC236}">
                <a16:creationId xmlns:a16="http://schemas.microsoft.com/office/drawing/2014/main" id="{9CB9BC5C-7E7E-4916-90DE-E3517DABC525}"/>
              </a:ext>
            </a:extLst>
          </p:cNvPr>
          <p:cNvSpPr>
            <a:spLocks noGrp="1"/>
          </p:cNvSpPr>
          <p:nvPr>
            <p:ph idx="1"/>
          </p:nvPr>
        </p:nvSpPr>
        <p:spPr>
          <a:xfrm>
            <a:off x="1141412" y="2249487"/>
            <a:ext cx="9905999" cy="4284048"/>
          </a:xfrm>
        </p:spPr>
        <p:txBody>
          <a:bodyPr/>
          <a:lstStyle/>
          <a:p>
            <a:r>
              <a:rPr lang="en-US" dirty="0"/>
              <a:t>During the development of the smart home system, one of the main challenges was ensuring stable Bluetooth connectivity between the mobile app and the ESP32. Sometimes the connection would drop, requiring re-pairing.</a:t>
            </a:r>
          </a:p>
          <a:p>
            <a:pPr marL="0" indent="0">
              <a:buNone/>
            </a:pPr>
            <a:endParaRPr lang="en-US" dirty="0"/>
          </a:p>
          <a:p>
            <a:r>
              <a:rPr lang="en-US" dirty="0"/>
              <a:t>Managing the power supply for both the ESP32 and the connected devices also needed attention to avoid overload or malfunction. Supplying the relay module with enough power was especially important, as insufficient current could cause the relays to malfunction or switch unpredictably.</a:t>
            </a:r>
            <a:endParaRPr lang="en-ZA" dirty="0"/>
          </a:p>
        </p:txBody>
      </p:sp>
    </p:spTree>
    <p:extLst>
      <p:ext uri="{BB962C8B-B14F-4D97-AF65-F5344CB8AC3E}">
        <p14:creationId xmlns:p14="http://schemas.microsoft.com/office/powerpoint/2010/main" val="119208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319</TotalTime>
  <Words>821</Words>
  <Application>Microsoft Office PowerPoint</Application>
  <PresentationFormat>Widescreen</PresentationFormat>
  <Paragraphs>47</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Tw Cen MT</vt:lpstr>
      <vt:lpstr>Wingdings</vt:lpstr>
      <vt:lpstr>Circuit</vt:lpstr>
      <vt:lpstr>SMART HOUSE PRESENTATION</vt:lpstr>
      <vt:lpstr>contents</vt:lpstr>
      <vt:lpstr>introduction</vt:lpstr>
      <vt:lpstr>System OvervIEW</vt:lpstr>
      <vt:lpstr>Application &amp; microcontroller used</vt:lpstr>
      <vt:lpstr>Block diagram</vt:lpstr>
      <vt:lpstr>Code snippet(Bluetooth + auto-off code)</vt:lpstr>
      <vt:lpstr>Future Improvements</vt:lpstr>
      <vt:lpstr>Challenges Faced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 Shakudyiwa</dc:creator>
  <cp:lastModifiedBy>C Mashele</cp:lastModifiedBy>
  <cp:revision>6</cp:revision>
  <dcterms:created xsi:type="dcterms:W3CDTF">2025-05-03T21:49:02Z</dcterms:created>
  <dcterms:modified xsi:type="dcterms:W3CDTF">2025-05-28T09:28:29Z</dcterms:modified>
</cp:coreProperties>
</file>