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5"/>
    <p:sldMasterId id="2147483689" r:id="rId6"/>
    <p:sldMasterId id="2147483701" r:id="rId7"/>
    <p:sldMasterId id="2147483713" r:id="rId8"/>
    <p:sldMasterId id="2147483725" r:id="rId9"/>
    <p:sldMasterId id="2147483730" r:id="rId10"/>
    <p:sldMasterId id="2147483735" r:id="rId11"/>
    <p:sldMasterId id="2147483739" r:id="rId12"/>
    <p:sldMasterId id="2147483743" r:id="rId13"/>
  </p:sldMasterIdLst>
  <p:notesMasterIdLst>
    <p:notesMasterId r:id="rId52"/>
  </p:notesMasterIdLst>
  <p:handoutMasterIdLst>
    <p:handoutMasterId r:id="rId53"/>
  </p:handoutMasterIdLst>
  <p:sldIdLst>
    <p:sldId id="258" r:id="rId14"/>
    <p:sldId id="323" r:id="rId15"/>
    <p:sldId id="320" r:id="rId16"/>
    <p:sldId id="316" r:id="rId17"/>
    <p:sldId id="317" r:id="rId18"/>
    <p:sldId id="318" r:id="rId19"/>
    <p:sldId id="319" r:id="rId20"/>
    <p:sldId id="270" r:id="rId21"/>
    <p:sldId id="288" r:id="rId22"/>
    <p:sldId id="289" r:id="rId23"/>
    <p:sldId id="290" r:id="rId24"/>
    <p:sldId id="271" r:id="rId25"/>
    <p:sldId id="291" r:id="rId26"/>
    <p:sldId id="293" r:id="rId27"/>
    <p:sldId id="294" r:id="rId28"/>
    <p:sldId id="295" r:id="rId29"/>
    <p:sldId id="296" r:id="rId30"/>
    <p:sldId id="297" r:id="rId31"/>
    <p:sldId id="298" r:id="rId32"/>
    <p:sldId id="292" r:id="rId33"/>
    <p:sldId id="321" r:id="rId34"/>
    <p:sldId id="283" r:id="rId35"/>
    <p:sldId id="282" r:id="rId36"/>
    <p:sldId id="299" r:id="rId37"/>
    <p:sldId id="324" r:id="rId38"/>
    <p:sldId id="301" r:id="rId39"/>
    <p:sldId id="302" r:id="rId40"/>
    <p:sldId id="303" r:id="rId41"/>
    <p:sldId id="304" r:id="rId42"/>
    <p:sldId id="306" r:id="rId43"/>
    <p:sldId id="307" r:id="rId44"/>
    <p:sldId id="308" r:id="rId45"/>
    <p:sldId id="310" r:id="rId46"/>
    <p:sldId id="311" r:id="rId47"/>
    <p:sldId id="312" r:id="rId48"/>
    <p:sldId id="269" r:id="rId49"/>
    <p:sldId id="314" r:id="rId50"/>
    <p:sldId id="315"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622CD-8210-47FC-8D60-4F169DE6272E}" v="12" dt="2018-12-10T07:52:23.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11" autoAdjust="0"/>
  </p:normalViewPr>
  <p:slideViewPr>
    <p:cSldViewPr snapToGrid="0">
      <p:cViewPr varScale="1">
        <p:scale>
          <a:sx n="77" d="100"/>
          <a:sy n="77"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Master" Target="slideMasters/slideMaster1.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heme" Target="theme/theme1.xml"/><Relationship Id="rId8" Type="http://schemas.openxmlformats.org/officeDocument/2006/relationships/slideMaster" Target="slideMasters/slideMaster4.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microsoft.com/office/2015/10/relationships/revisionInfo" Target="revisionInfo.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ableStyles" Target="tableStyles.xml"/><Relationship Id="rId10" Type="http://schemas.openxmlformats.org/officeDocument/2006/relationships/slideMaster" Target="slideMasters/slideMaster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jan van Oenen" userId="bc0ae170-95ff-4c3d-8805-41889b76f6d7" providerId="ADAL" clId="{F5A622CD-8210-47FC-8D60-4F169DE6272E}"/>
    <pc:docChg chg="undo custSel modSld">
      <pc:chgData name="Gerjan van Oenen" userId="bc0ae170-95ff-4c3d-8805-41889b76f6d7" providerId="ADAL" clId="{F5A622CD-8210-47FC-8D60-4F169DE6272E}" dt="2018-12-10T08:10:02.465" v="169" actId="20577"/>
      <pc:docMkLst>
        <pc:docMk/>
      </pc:docMkLst>
      <pc:sldChg chg="modSp">
        <pc:chgData name="Gerjan van Oenen" userId="bc0ae170-95ff-4c3d-8805-41889b76f6d7" providerId="ADAL" clId="{F5A622CD-8210-47FC-8D60-4F169DE6272E}" dt="2018-12-10T07:42:29.386" v="0" actId="1076"/>
        <pc:sldMkLst>
          <pc:docMk/>
          <pc:sldMk cId="0" sldId="258"/>
        </pc:sldMkLst>
        <pc:spChg chg="mod">
          <ac:chgData name="Gerjan van Oenen" userId="bc0ae170-95ff-4c3d-8805-41889b76f6d7" providerId="ADAL" clId="{F5A622CD-8210-47FC-8D60-4F169DE6272E}" dt="2018-12-10T07:42:29.386" v="0" actId="1076"/>
          <ac:spMkLst>
            <pc:docMk/>
            <pc:sldMk cId="0" sldId="258"/>
            <ac:spMk id="16387" creationId="{9DDB11C4-AF81-4014-AB2D-953A75A387BA}"/>
          </ac:spMkLst>
        </pc:spChg>
      </pc:sldChg>
      <pc:sldChg chg="modSp">
        <pc:chgData name="Gerjan van Oenen" userId="bc0ae170-95ff-4c3d-8805-41889b76f6d7" providerId="ADAL" clId="{F5A622CD-8210-47FC-8D60-4F169DE6272E}" dt="2018-12-10T07:51:15.229" v="10" actId="20577"/>
        <pc:sldMkLst>
          <pc:docMk/>
          <pc:sldMk cId="2703387966" sldId="270"/>
        </pc:sldMkLst>
        <pc:spChg chg="mod">
          <ac:chgData name="Gerjan van Oenen" userId="bc0ae170-95ff-4c3d-8805-41889b76f6d7" providerId="ADAL" clId="{F5A622CD-8210-47FC-8D60-4F169DE6272E}" dt="2018-12-10T07:51:15.229" v="10" actId="20577"/>
          <ac:spMkLst>
            <pc:docMk/>
            <pc:sldMk cId="2703387966" sldId="270"/>
            <ac:spMk id="6" creationId="{58C80960-0E20-42EF-A9CA-86947154CDBF}"/>
          </ac:spMkLst>
        </pc:spChg>
      </pc:sldChg>
      <pc:sldChg chg="modSp">
        <pc:chgData name="Gerjan van Oenen" userId="bc0ae170-95ff-4c3d-8805-41889b76f6d7" providerId="ADAL" clId="{F5A622CD-8210-47FC-8D60-4F169DE6272E}" dt="2018-12-10T07:59:43.180" v="42" actId="20577"/>
        <pc:sldMkLst>
          <pc:docMk/>
          <pc:sldMk cId="3804840012" sldId="282"/>
        </pc:sldMkLst>
        <pc:spChg chg="mod">
          <ac:chgData name="Gerjan van Oenen" userId="bc0ae170-95ff-4c3d-8805-41889b76f6d7" providerId="ADAL" clId="{F5A622CD-8210-47FC-8D60-4F169DE6272E}" dt="2018-12-10T07:59:43.180" v="42" actId="20577"/>
          <ac:spMkLst>
            <pc:docMk/>
            <pc:sldMk cId="3804840012" sldId="282"/>
            <ac:spMk id="6" creationId="{52435DFE-CBAB-49EC-B217-AFC51255A6D1}"/>
          </ac:spMkLst>
        </pc:spChg>
      </pc:sldChg>
      <pc:sldChg chg="modSp">
        <pc:chgData name="Gerjan van Oenen" userId="bc0ae170-95ff-4c3d-8805-41889b76f6d7" providerId="ADAL" clId="{F5A622CD-8210-47FC-8D60-4F169DE6272E}" dt="2018-12-10T07:58:42.635" v="39" actId="1076"/>
        <pc:sldMkLst>
          <pc:docMk/>
          <pc:sldMk cId="4112114134" sldId="283"/>
        </pc:sldMkLst>
        <pc:picChg chg="mod">
          <ac:chgData name="Gerjan van Oenen" userId="bc0ae170-95ff-4c3d-8805-41889b76f6d7" providerId="ADAL" clId="{F5A622CD-8210-47FC-8D60-4F169DE6272E}" dt="2018-12-10T07:58:42.635" v="39" actId="1076"/>
          <ac:picMkLst>
            <pc:docMk/>
            <pc:sldMk cId="4112114134" sldId="283"/>
            <ac:picMk id="3" creationId="{88AF8AF8-FE7E-4A87-8B89-E32A3DD056FB}"/>
          </ac:picMkLst>
        </pc:picChg>
      </pc:sldChg>
      <pc:sldChg chg="modSp">
        <pc:chgData name="Gerjan van Oenen" userId="bc0ae170-95ff-4c3d-8805-41889b76f6d7" providerId="ADAL" clId="{F5A622CD-8210-47FC-8D60-4F169DE6272E}" dt="2018-12-10T07:52:23.533" v="21" actId="20577"/>
        <pc:sldMkLst>
          <pc:docMk/>
          <pc:sldMk cId="648037058" sldId="291"/>
        </pc:sldMkLst>
        <pc:spChg chg="mod">
          <ac:chgData name="Gerjan van Oenen" userId="bc0ae170-95ff-4c3d-8805-41889b76f6d7" providerId="ADAL" clId="{F5A622CD-8210-47FC-8D60-4F169DE6272E}" dt="2018-12-10T07:52:23.533" v="21" actId="20577"/>
          <ac:spMkLst>
            <pc:docMk/>
            <pc:sldMk cId="648037058" sldId="291"/>
            <ac:spMk id="7" creationId="{4ED6102B-DAF0-4086-BAF6-D515061CA959}"/>
          </ac:spMkLst>
        </pc:spChg>
      </pc:sldChg>
      <pc:sldChg chg="modSp">
        <pc:chgData name="Gerjan van Oenen" userId="bc0ae170-95ff-4c3d-8805-41889b76f6d7" providerId="ADAL" clId="{F5A622CD-8210-47FC-8D60-4F169DE6272E}" dt="2018-12-10T07:53:29.162" v="22" actId="1076"/>
        <pc:sldMkLst>
          <pc:docMk/>
          <pc:sldMk cId="996524985" sldId="294"/>
        </pc:sldMkLst>
        <pc:picChg chg="mod">
          <ac:chgData name="Gerjan van Oenen" userId="bc0ae170-95ff-4c3d-8805-41889b76f6d7" providerId="ADAL" clId="{F5A622CD-8210-47FC-8D60-4F169DE6272E}" dt="2018-12-10T07:53:29.162" v="22" actId="1076"/>
          <ac:picMkLst>
            <pc:docMk/>
            <pc:sldMk cId="996524985" sldId="294"/>
            <ac:picMk id="9" creationId="{9BAFA025-30CC-435C-B6C2-A85B465EC277}"/>
          </ac:picMkLst>
        </pc:picChg>
      </pc:sldChg>
      <pc:sldChg chg="modSp">
        <pc:chgData name="Gerjan van Oenen" userId="bc0ae170-95ff-4c3d-8805-41889b76f6d7" providerId="ADAL" clId="{F5A622CD-8210-47FC-8D60-4F169DE6272E}" dt="2018-12-10T07:54:17.206" v="24" actId="20577"/>
        <pc:sldMkLst>
          <pc:docMk/>
          <pc:sldMk cId="3123157865" sldId="296"/>
        </pc:sldMkLst>
        <pc:spChg chg="mod">
          <ac:chgData name="Gerjan van Oenen" userId="bc0ae170-95ff-4c3d-8805-41889b76f6d7" providerId="ADAL" clId="{F5A622CD-8210-47FC-8D60-4F169DE6272E}" dt="2018-12-10T07:54:17.206" v="24" actId="20577"/>
          <ac:spMkLst>
            <pc:docMk/>
            <pc:sldMk cId="3123157865" sldId="296"/>
            <ac:spMk id="3" creationId="{C6D71FB4-370D-4524-8F07-87B7269055E8}"/>
          </ac:spMkLst>
        </pc:spChg>
      </pc:sldChg>
      <pc:sldChg chg="modSp">
        <pc:chgData name="Gerjan van Oenen" userId="bc0ae170-95ff-4c3d-8805-41889b76f6d7" providerId="ADAL" clId="{F5A622CD-8210-47FC-8D60-4F169DE6272E}" dt="2018-12-10T07:55:43.602" v="35" actId="1076"/>
        <pc:sldMkLst>
          <pc:docMk/>
          <pc:sldMk cId="370239864" sldId="297"/>
        </pc:sldMkLst>
        <pc:spChg chg="mod">
          <ac:chgData name="Gerjan van Oenen" userId="bc0ae170-95ff-4c3d-8805-41889b76f6d7" providerId="ADAL" clId="{F5A622CD-8210-47FC-8D60-4F169DE6272E}" dt="2018-12-10T07:55:33.407" v="34" actId="1076"/>
          <ac:spMkLst>
            <pc:docMk/>
            <pc:sldMk cId="370239864" sldId="297"/>
            <ac:spMk id="3" creationId="{B3531AE7-A5E3-4403-8ED8-E50FCF6D3DDE}"/>
          </ac:spMkLst>
        </pc:spChg>
        <pc:spChg chg="mod">
          <ac:chgData name="Gerjan van Oenen" userId="bc0ae170-95ff-4c3d-8805-41889b76f6d7" providerId="ADAL" clId="{F5A622CD-8210-47FC-8D60-4F169DE6272E}" dt="2018-12-10T07:55:43.602" v="35" actId="1076"/>
          <ac:spMkLst>
            <pc:docMk/>
            <pc:sldMk cId="370239864" sldId="297"/>
            <ac:spMk id="21"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2"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3"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4"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5"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6"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7"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8" creationId="{00000000-0000-0000-0000-000000000000}"/>
          </ac:spMkLst>
        </pc:spChg>
        <pc:cxnChg chg="mod">
          <ac:chgData name="Gerjan van Oenen" userId="bc0ae170-95ff-4c3d-8805-41889b76f6d7" providerId="ADAL" clId="{F5A622CD-8210-47FC-8D60-4F169DE6272E}" dt="2018-12-10T07:55:43.602" v="35" actId="1076"/>
          <ac:cxnSpMkLst>
            <pc:docMk/>
            <pc:sldMk cId="370239864" sldId="297"/>
            <ac:cxnSpMk id="7"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9"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0"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3"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4"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6"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8"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20" creationId="{00000000-0000-0000-0000-000000000000}"/>
          </ac:cxnSpMkLst>
        </pc:cxnChg>
      </pc:sldChg>
      <pc:sldChg chg="modSp">
        <pc:chgData name="Gerjan van Oenen" userId="bc0ae170-95ff-4c3d-8805-41889b76f6d7" providerId="ADAL" clId="{F5A622CD-8210-47FC-8D60-4F169DE6272E}" dt="2018-12-10T08:04:59.111" v="48" actId="20577"/>
        <pc:sldMkLst>
          <pc:docMk/>
          <pc:sldMk cId="3635733359" sldId="301"/>
        </pc:sldMkLst>
        <pc:graphicFrameChg chg="modGraphic">
          <ac:chgData name="Gerjan van Oenen" userId="bc0ae170-95ff-4c3d-8805-41889b76f6d7" providerId="ADAL" clId="{F5A622CD-8210-47FC-8D60-4F169DE6272E}" dt="2018-12-10T08:04:59.111" v="48" actId="20577"/>
          <ac:graphicFrameMkLst>
            <pc:docMk/>
            <pc:sldMk cId="3635733359" sldId="301"/>
            <ac:graphicFrameMk id="6" creationId="{00000000-0000-0000-0000-000000000000}"/>
          </ac:graphicFrameMkLst>
        </pc:graphicFrameChg>
      </pc:sldChg>
      <pc:sldChg chg="modSp">
        <pc:chgData name="Gerjan van Oenen" userId="bc0ae170-95ff-4c3d-8805-41889b76f6d7" providerId="ADAL" clId="{F5A622CD-8210-47FC-8D60-4F169DE6272E}" dt="2018-12-10T08:08:33.115" v="53" actId="1076"/>
        <pc:sldMkLst>
          <pc:docMk/>
          <pc:sldMk cId="1726711618" sldId="303"/>
        </pc:sldMkLst>
        <pc:cxnChg chg="mod">
          <ac:chgData name="Gerjan van Oenen" userId="bc0ae170-95ff-4c3d-8805-41889b76f6d7" providerId="ADAL" clId="{F5A622CD-8210-47FC-8D60-4F169DE6272E}" dt="2018-12-10T08:08:33.115" v="53" actId="1076"/>
          <ac:cxnSpMkLst>
            <pc:docMk/>
            <pc:sldMk cId="1726711618" sldId="303"/>
            <ac:cxnSpMk id="7" creationId="{00000000-0000-0000-0000-000000000000}"/>
          </ac:cxnSpMkLst>
        </pc:cxnChg>
        <pc:cxnChg chg="mod">
          <ac:chgData name="Gerjan van Oenen" userId="bc0ae170-95ff-4c3d-8805-41889b76f6d7" providerId="ADAL" clId="{F5A622CD-8210-47FC-8D60-4F169DE6272E}" dt="2018-12-10T08:08:07.228" v="50" actId="13822"/>
          <ac:cxnSpMkLst>
            <pc:docMk/>
            <pc:sldMk cId="1726711618" sldId="303"/>
            <ac:cxnSpMk id="8"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9"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10" creationId="{00000000-0000-0000-0000-000000000000}"/>
          </ac:cxnSpMkLst>
        </pc:cxnChg>
      </pc:sldChg>
      <pc:sldChg chg="modSp">
        <pc:chgData name="Gerjan van Oenen" userId="bc0ae170-95ff-4c3d-8805-41889b76f6d7" providerId="ADAL" clId="{F5A622CD-8210-47FC-8D60-4F169DE6272E}" dt="2018-12-10T08:10:02.465" v="169" actId="20577"/>
        <pc:sldMkLst>
          <pc:docMk/>
          <pc:sldMk cId="1547227059" sldId="307"/>
        </pc:sldMkLst>
        <pc:spChg chg="mod">
          <ac:chgData name="Gerjan van Oenen" userId="bc0ae170-95ff-4c3d-8805-41889b76f6d7" providerId="ADAL" clId="{F5A622CD-8210-47FC-8D60-4F169DE6272E}" dt="2018-12-10T08:10:02.465" v="169" actId="20577"/>
          <ac:spMkLst>
            <pc:docMk/>
            <pc:sldMk cId="1547227059" sldId="307"/>
            <ac:spMk id="3" creationId="{00000000-0000-0000-0000-000000000000}"/>
          </ac:spMkLst>
        </pc:spChg>
      </pc:sldChg>
      <pc:sldChg chg="modSp">
        <pc:chgData name="Gerjan van Oenen" userId="bc0ae170-95ff-4c3d-8805-41889b76f6d7" providerId="ADAL" clId="{F5A622CD-8210-47FC-8D60-4F169DE6272E}" dt="2018-12-10T07:42:44.052" v="2" actId="1076"/>
        <pc:sldMkLst>
          <pc:docMk/>
          <pc:sldMk cId="3577076467" sldId="316"/>
        </pc:sldMkLst>
        <pc:spChg chg="mod">
          <ac:chgData name="Gerjan van Oenen" userId="bc0ae170-95ff-4c3d-8805-41889b76f6d7" providerId="ADAL" clId="{F5A622CD-8210-47FC-8D60-4F169DE6272E}" dt="2018-12-10T07:42:44.052" v="2" actId="1076"/>
          <ac:spMkLst>
            <pc:docMk/>
            <pc:sldMk cId="3577076467" sldId="316"/>
            <ac:spMk id="17412" creationId="{50C0E87B-015A-428F-B378-D6BB5AFA59AC}"/>
          </ac:spMkLst>
        </pc:spChg>
      </pc:sldChg>
      <pc:sldChg chg="modSp">
        <pc:chgData name="Gerjan van Oenen" userId="bc0ae170-95ff-4c3d-8805-41889b76f6d7" providerId="ADAL" clId="{F5A622CD-8210-47FC-8D60-4F169DE6272E}" dt="2018-12-10T07:42:38.131" v="1" actId="1076"/>
        <pc:sldMkLst>
          <pc:docMk/>
          <pc:sldMk cId="2710800053" sldId="320"/>
        </pc:sldMkLst>
        <pc:spChg chg="mod">
          <ac:chgData name="Gerjan van Oenen" userId="bc0ae170-95ff-4c3d-8805-41889b76f6d7" providerId="ADAL" clId="{F5A622CD-8210-47FC-8D60-4F169DE6272E}" dt="2018-12-10T07:42:38.131" v="1" actId="1076"/>
          <ac:spMkLst>
            <pc:docMk/>
            <pc:sldMk cId="2710800053" sldId="320"/>
            <ac:spMk id="17412" creationId="{50C0E87B-015A-428F-B378-D6BB5AFA59AC}"/>
          </ac:spMkLst>
        </pc:spChg>
      </pc:sldChg>
      <pc:sldChg chg="modSp">
        <pc:chgData name="Gerjan van Oenen" userId="bc0ae170-95ff-4c3d-8805-41889b76f6d7" providerId="ADAL" clId="{F5A622CD-8210-47FC-8D60-4F169DE6272E}" dt="2018-12-10T07:57:59.841" v="37" actId="1076"/>
        <pc:sldMkLst>
          <pc:docMk/>
          <pc:sldMk cId="1111538706" sldId="321"/>
        </pc:sldMkLst>
        <pc:spChg chg="mod">
          <ac:chgData name="Gerjan van Oenen" userId="bc0ae170-95ff-4c3d-8805-41889b76f6d7" providerId="ADAL" clId="{F5A622CD-8210-47FC-8D60-4F169DE6272E}" dt="2018-12-10T07:57:56.247" v="36" actId="1076"/>
          <ac:spMkLst>
            <pc:docMk/>
            <pc:sldMk cId="1111538706" sldId="321"/>
            <ac:spMk id="10" creationId="{6831C9CC-E9AC-48E0-B5AD-5BB2AF6F8006}"/>
          </ac:spMkLst>
        </pc:spChg>
        <pc:spChg chg="mod">
          <ac:chgData name="Gerjan van Oenen" userId="bc0ae170-95ff-4c3d-8805-41889b76f6d7" providerId="ADAL" clId="{F5A622CD-8210-47FC-8D60-4F169DE6272E}" dt="2018-12-10T07:57:59.841" v="37" actId="1076"/>
          <ac:spMkLst>
            <pc:docMk/>
            <pc:sldMk cId="1111538706" sldId="321"/>
            <ac:spMk id="12" creationId="{CE4010F3-5ED1-404E-945D-1C8405F5AA6F}"/>
          </ac:spMkLst>
        </pc:spChg>
      </pc:sldChg>
      <pc:sldChg chg="modSp">
        <pc:chgData name="Gerjan van Oenen" userId="bc0ae170-95ff-4c3d-8805-41889b76f6d7" providerId="ADAL" clId="{F5A622CD-8210-47FC-8D60-4F169DE6272E}" dt="2018-12-10T08:00:35.365" v="44" actId="1076"/>
        <pc:sldMkLst>
          <pc:docMk/>
          <pc:sldMk cId="3658452258" sldId="324"/>
        </pc:sldMkLst>
        <pc:graphicFrameChg chg="mod">
          <ac:chgData name="Gerjan van Oenen" userId="bc0ae170-95ff-4c3d-8805-41889b76f6d7" providerId="ADAL" clId="{F5A622CD-8210-47FC-8D60-4F169DE6272E}" dt="2018-12-10T08:00:35.365" v="44" actId="1076"/>
          <ac:graphicFrameMkLst>
            <pc:docMk/>
            <pc:sldMk cId="3658452258" sldId="324"/>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6B44EC-44D9-4BD2-907D-F7A1AA8776C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eorgi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FE309C4-17A5-47F6-8611-96D1589D144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60D9360-F614-4B02-83B4-47CDA08415F3}" type="datetimeFigureOut">
              <a:rPr lang="en-US" altLang="aa-ET"/>
              <a:pPr/>
              <a:t>6/29/2022</a:t>
            </a:fld>
            <a:endParaRPr lang="en-US" altLang="aa-ET"/>
          </a:p>
        </p:txBody>
      </p:sp>
      <p:sp>
        <p:nvSpPr>
          <p:cNvPr id="4" name="Footer Placeholder 3">
            <a:extLst>
              <a:ext uri="{FF2B5EF4-FFF2-40B4-BE49-F238E27FC236}">
                <a16:creationId xmlns:a16="http://schemas.microsoft.com/office/drawing/2014/main" id="{8A0F4ABF-6D8B-4442-AA8C-5D2A0EEB5F9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Georgia"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15408C2D-D762-45FD-A882-E48D28EF19C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9A8FD6-98EA-4C33-8C61-4CE7B4D623B1}" type="slidenum">
              <a:rPr lang="en-US" altLang="aa-ET"/>
              <a:pPr/>
              <a:t>‹#›</a:t>
            </a:fld>
            <a:endParaRPr lang="en-US" altLang="aa-ET"/>
          </a:p>
        </p:txBody>
      </p:sp>
    </p:spTree>
    <p:extLst>
      <p:ext uri="{BB962C8B-B14F-4D97-AF65-F5344CB8AC3E}">
        <p14:creationId xmlns:p14="http://schemas.microsoft.com/office/powerpoint/2010/main" val="2616925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783663-33ED-49B2-BB3F-DB8F263DDA3B}"/>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2E13EB7F-D6B1-4D45-BF89-44074DB41673}"/>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C6D9112-F346-4549-9DE9-9A9B2CF4A11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a:extLst>
              <a:ext uri="{FF2B5EF4-FFF2-40B4-BE49-F238E27FC236}">
                <a16:creationId xmlns:a16="http://schemas.microsoft.com/office/drawing/2014/main" id="{7599BCA4-1852-42FE-A0A5-77F4DD74F982}"/>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7E21923-6D6B-435F-AD4B-638830E59666}"/>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7969B4E2-D0A8-4682-AB7E-784785540885}"/>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22D9A778-97A5-4979-9173-BBB763C2BB09}" type="slidenum">
              <a:rPr lang="en-US" altLang="aa-ET"/>
              <a:pPr/>
              <a:t>‹#›</a:t>
            </a:fld>
            <a:endParaRPr lang="en-US" altLang="aa-ET"/>
          </a:p>
        </p:txBody>
      </p:sp>
    </p:spTree>
    <p:extLst>
      <p:ext uri="{BB962C8B-B14F-4D97-AF65-F5344CB8AC3E}">
        <p14:creationId xmlns:p14="http://schemas.microsoft.com/office/powerpoint/2010/main" val="1650097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net.microsoft.com/nl-nl/library/ms188230(v=sql.105).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tabasethink.com/mysql/backup/help/backup-type/full-backup.php"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databasethink.com/mysql/backup/help/backup-type/differential-backup.ph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Isolation_(database_systems)" TargetMode="External"/><Relationship Id="rId13" Type="http://schemas.openxmlformats.org/officeDocument/2006/relationships/hyperlink" Target="https://en.wikipedia.org/wiki/Non-volatile_memory" TargetMode="External"/><Relationship Id="rId3" Type="http://schemas.openxmlformats.org/officeDocument/2006/relationships/hyperlink" Target="https://en.wikipedia.org/wiki/Atomicity_(database_systems)" TargetMode="External"/><Relationship Id="rId7" Type="http://schemas.openxmlformats.org/officeDocument/2006/relationships/hyperlink" Target="https://en.wikipedia.org/wiki/Database_trigger" TargetMode="External"/><Relationship Id="rId12" Type="http://schemas.openxmlformats.org/officeDocument/2006/relationships/hyperlink" Target="https://en.wikipedia.org/wiki/Crash_(compu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Cascading_rollback" TargetMode="External"/><Relationship Id="rId11" Type="http://schemas.openxmlformats.org/officeDocument/2006/relationships/hyperlink" Target="https://en.wikipedia.org/wiki/Durability_(computer_science)" TargetMode="External"/><Relationship Id="rId5" Type="http://schemas.openxmlformats.org/officeDocument/2006/relationships/hyperlink" Target="https://en.wikipedia.org/wiki/Integrity_constraints" TargetMode="External"/><Relationship Id="rId10" Type="http://schemas.openxmlformats.org/officeDocument/2006/relationships/hyperlink" Target="https://en.wikipedia.org/wiki/Serializability#Relaxing_serializability" TargetMode="External"/><Relationship Id="rId4" Type="http://schemas.openxmlformats.org/officeDocument/2006/relationships/hyperlink" Target="https://en.wikipedia.org/wiki/Consistency_(database_systems)" TargetMode="External"/><Relationship Id="rId9" Type="http://schemas.openxmlformats.org/officeDocument/2006/relationships/hyperlink" Target="https://en.wikipedia.org/wiki/Concurrency_contr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Symptoombestrijding? Je kan toch ook de onderliggende problemen oplossen zodat backups niet nodig zijn? </a:t>
            </a:r>
          </a:p>
          <a:p>
            <a:r>
              <a:rPr lang="en-GB" dirty="0"/>
              <a:t>Symptom control? You can also solve the underlying problems so that backups are not necessary, right?</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a:t>
            </a:fld>
            <a:endParaRPr lang="en-US" altLang="aa-ET"/>
          </a:p>
        </p:txBody>
      </p:sp>
    </p:spTree>
    <p:extLst>
      <p:ext uri="{BB962C8B-B14F-4D97-AF65-F5344CB8AC3E}">
        <p14:creationId xmlns:p14="http://schemas.microsoft.com/office/powerpoint/2010/main" val="238770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executed</a:t>
            </a:r>
          </a:p>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a:t>
            </a:r>
            <a:r>
              <a:rPr lang="en-US" sz="1200" u="sng" kern="1200" dirty="0">
                <a:solidFill>
                  <a:schemeClr val="tx1"/>
                </a:solidFill>
                <a:effectLst/>
                <a:latin typeface="Arial" charset="0"/>
                <a:ea typeface="ＭＳ Ｐゴシック" charset="0"/>
                <a:cs typeface="ＭＳ Ｐゴシック" charset="0"/>
              </a:rPr>
              <a:t>not</a:t>
            </a:r>
            <a:r>
              <a:rPr lang="en-US" sz="1200" kern="1200" dirty="0">
                <a:solidFill>
                  <a:schemeClr val="tx1"/>
                </a:solidFill>
                <a:effectLst/>
                <a:latin typeface="Arial" charset="0"/>
                <a:ea typeface="ＭＳ Ｐゴシック" charset="0"/>
                <a:cs typeface="ＭＳ Ｐゴシック" charset="0"/>
              </a:rPr>
              <a:t> executed</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15</a:t>
            </a:fld>
            <a:endParaRPr lang="en-US" altLang="aa-ET"/>
          </a:p>
        </p:txBody>
      </p:sp>
    </p:spTree>
    <p:extLst>
      <p:ext uri="{BB962C8B-B14F-4D97-AF65-F5344CB8AC3E}">
        <p14:creationId xmlns:p14="http://schemas.microsoft.com/office/powerpoint/2010/main" val="103306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a:solidFill>
                  <a:schemeClr val="tx1"/>
                </a:solidFill>
                <a:effectLst/>
                <a:latin typeface="Arial" charset="0"/>
                <a:ea typeface="ＭＳ Ｐゴシック" charset="0"/>
                <a:cs typeface="ＭＳ Ｐゴシック" charset="0"/>
              </a:rPr>
              <a:t>Atomic, so all or nothing, when one action fails, a rollback is done to the start of the transaction</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16</a:t>
            </a:fld>
            <a:endParaRPr lang="en-US" altLang="aa-ET"/>
          </a:p>
        </p:txBody>
      </p:sp>
    </p:spTree>
    <p:extLst>
      <p:ext uri="{BB962C8B-B14F-4D97-AF65-F5344CB8AC3E}">
        <p14:creationId xmlns:p14="http://schemas.microsoft.com/office/powerpoint/2010/main" val="15909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Checkpoint  = wat er op dit moment opgeslagen is.</a:t>
            </a:r>
          </a:p>
          <a:p>
            <a:r>
              <a:rPr lang="nl-NL" dirty="0"/>
              <a:t>T2 en T4 zijn niet meegenomen in checkpoint, dus opnieuw doen.</a:t>
            </a:r>
          </a:p>
          <a:p>
            <a:r>
              <a:rPr lang="nl-NL" dirty="0"/>
              <a:t>T3 en T5 zijn </a:t>
            </a:r>
            <a:r>
              <a:rPr lang="nl-NL" dirty="0" err="1"/>
              <a:t>zijn</a:t>
            </a:r>
            <a:r>
              <a:rPr lang="nl-NL" dirty="0"/>
              <a:t> transacties die niet klaar waren, dus annuleren.</a:t>
            </a:r>
          </a:p>
          <a:p>
            <a:endParaRPr lang="nl-NL" dirty="0"/>
          </a:p>
          <a:p>
            <a:r>
              <a:rPr lang="en-GB" dirty="0"/>
              <a:t>Checkpoint = what is currently stored. </a:t>
            </a:r>
          </a:p>
          <a:p>
            <a:r>
              <a:rPr lang="en-GB" dirty="0"/>
              <a:t>T2 and T4 are not included in checkpoint, so do it again.</a:t>
            </a:r>
          </a:p>
          <a:p>
            <a:r>
              <a:rPr lang="en-GB" dirty="0"/>
              <a:t>T3 and T5 are his trades that were not ready, so cancel.</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18</a:t>
            </a:fld>
            <a:endParaRPr lang="en-US" altLang="aa-ET"/>
          </a:p>
        </p:txBody>
      </p:sp>
    </p:spTree>
    <p:extLst>
      <p:ext uri="{BB962C8B-B14F-4D97-AF65-F5344CB8AC3E}">
        <p14:creationId xmlns:p14="http://schemas.microsoft.com/office/powerpoint/2010/main" val="400388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Wat doen jullie. Loggen jullie eerst en dan de actie, of eerst de actie en dan loggen?</a:t>
            </a:r>
          </a:p>
          <a:p>
            <a:r>
              <a:rPr lang="en-GB"/>
              <a:t>What will you do. </a:t>
            </a:r>
            <a:r>
              <a:rPr lang="en-GB" dirty="0"/>
              <a:t>Do you log first and then the action, or first the action and then log?</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20</a:t>
            </a:fld>
            <a:endParaRPr lang="en-US" altLang="aa-ET"/>
          </a:p>
        </p:txBody>
      </p:sp>
    </p:spTree>
    <p:extLst>
      <p:ext uri="{BB962C8B-B14F-4D97-AF65-F5344CB8AC3E}">
        <p14:creationId xmlns:p14="http://schemas.microsoft.com/office/powerpoint/2010/main" val="251046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D9A778-97A5-4979-9173-BBB763C2BB09}" type="slidenum">
              <a:rPr lang="en-US" altLang="aa-ET" smtClean="0"/>
              <a:pPr/>
              <a:t>21</a:t>
            </a:fld>
            <a:endParaRPr lang="en-US" altLang="aa-ET"/>
          </a:p>
        </p:txBody>
      </p:sp>
    </p:spTree>
    <p:extLst>
      <p:ext uri="{BB962C8B-B14F-4D97-AF65-F5344CB8AC3E}">
        <p14:creationId xmlns:p14="http://schemas.microsoft.com/office/powerpoint/2010/main" val="356147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22</a:t>
            </a:fld>
            <a:endParaRPr lang="en-US" altLang="aa-ET"/>
          </a:p>
        </p:txBody>
      </p:sp>
    </p:spTree>
    <p:extLst>
      <p:ext uri="{BB962C8B-B14F-4D97-AF65-F5344CB8AC3E}">
        <p14:creationId xmlns:p14="http://schemas.microsoft.com/office/powerpoint/2010/main" val="1452821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Transaction log: Transaction code, action time, terminal no / user ID, input </a:t>
            </a:r>
            <a:r>
              <a:rPr lang="en-US" err="1"/>
              <a:t>dat</a:t>
            </a:r>
            <a:r>
              <a:rPr lang="en-US"/>
              <a:t> values, records accessed &amp; modified and old and new values</a:t>
            </a:r>
          </a:p>
          <a:p>
            <a:r>
              <a:rPr lang="en-US"/>
              <a:t>Database Change log: Before image and after image. </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23</a:t>
            </a:fld>
            <a:endParaRPr lang="en-US" altLang="aa-ET"/>
          </a:p>
        </p:txBody>
      </p:sp>
    </p:spTree>
    <p:extLst>
      <p:ext uri="{BB962C8B-B14F-4D97-AF65-F5344CB8AC3E}">
        <p14:creationId xmlns:p14="http://schemas.microsoft.com/office/powerpoint/2010/main" val="243155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Dirty read = Het </a:t>
            </a:r>
            <a:r>
              <a:rPr lang="en-US" dirty="0" err="1"/>
              <a:t>lezen</a:t>
            </a:r>
            <a:r>
              <a:rPr lang="en-US" dirty="0"/>
              <a:t> van </a:t>
            </a:r>
            <a:r>
              <a:rPr lang="en-US" dirty="0" err="1"/>
              <a:t>een</a:t>
            </a:r>
            <a:r>
              <a:rPr lang="en-US" dirty="0"/>
              <a:t> </a:t>
            </a:r>
            <a:r>
              <a:rPr lang="en-US" dirty="0" err="1"/>
              <a:t>waarde</a:t>
            </a:r>
            <a:r>
              <a:rPr lang="en-US" dirty="0"/>
              <a:t> die </a:t>
            </a:r>
            <a:r>
              <a:rPr lang="en-US" dirty="0" err="1"/>
              <a:t>nog</a:t>
            </a:r>
            <a:r>
              <a:rPr lang="en-US" dirty="0"/>
              <a:t> </a:t>
            </a:r>
            <a:r>
              <a:rPr lang="en-US" dirty="0" err="1"/>
              <a:t>niet</a:t>
            </a:r>
            <a:r>
              <a:rPr lang="en-US" dirty="0"/>
              <a:t> </a:t>
            </a:r>
            <a:r>
              <a:rPr lang="en-US" dirty="0" err="1"/>
              <a:t>gecommit</a:t>
            </a:r>
            <a:r>
              <a:rPr lang="en-US" dirty="0"/>
              <a:t> is. </a:t>
            </a:r>
            <a:r>
              <a:rPr lang="en-GB" dirty="0"/>
              <a:t>Dirty read = Reading a value that has not yet been committed.</a:t>
            </a:r>
            <a:endParaRPr lang="en-US" dirty="0"/>
          </a:p>
          <a:p>
            <a:r>
              <a:rPr lang="en-US" dirty="0"/>
              <a:t>User B updates p from 100 to 125;</a:t>
            </a:r>
          </a:p>
          <a:p>
            <a:r>
              <a:rPr lang="en-US" dirty="0"/>
              <a:t>User A retrieves p: 125</a:t>
            </a:r>
          </a:p>
          <a:p>
            <a:r>
              <a:rPr lang="en-US" dirty="0"/>
              <a:t>User B rolls back, so p is set to 100 again</a:t>
            </a:r>
          </a:p>
          <a:p>
            <a:r>
              <a:rPr lang="en-US" dirty="0"/>
              <a:t>User A increases p with 50. 125 + 50 =  175.</a:t>
            </a:r>
          </a:p>
          <a:p>
            <a:r>
              <a:rPr lang="en-US" dirty="0"/>
              <a:t>What should p actually be?</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25</a:t>
            </a:fld>
            <a:endParaRPr lang="en-US" altLang="aa-ET"/>
          </a:p>
        </p:txBody>
      </p:sp>
    </p:spTree>
    <p:extLst>
      <p:ext uri="{BB962C8B-B14F-4D97-AF65-F5344CB8AC3E}">
        <p14:creationId xmlns:p14="http://schemas.microsoft.com/office/powerpoint/2010/main" val="1366080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Repeatable read = Twee </a:t>
            </a:r>
            <a:r>
              <a:rPr lang="en-US" dirty="0" err="1"/>
              <a:t>verschillende</a:t>
            </a:r>
            <a:r>
              <a:rPr lang="en-US" dirty="0"/>
              <a:t> </a:t>
            </a:r>
            <a:r>
              <a:rPr lang="en-US" dirty="0" err="1"/>
              <a:t>gecommitte</a:t>
            </a:r>
            <a:r>
              <a:rPr lang="en-US" dirty="0"/>
              <a:t> </a:t>
            </a:r>
            <a:r>
              <a:rPr lang="en-US" dirty="0" err="1"/>
              <a:t>waardes</a:t>
            </a:r>
            <a:r>
              <a:rPr lang="en-US" dirty="0"/>
              <a:t> </a:t>
            </a:r>
            <a:r>
              <a:rPr lang="en-US" dirty="0" err="1"/>
              <a:t>lezen</a:t>
            </a:r>
            <a:r>
              <a:rPr lang="en-US" dirty="0"/>
              <a:t>. </a:t>
            </a:r>
            <a:r>
              <a:rPr lang="en-GB" dirty="0"/>
              <a:t>Repeatable read = Read two different committed values.</a:t>
            </a:r>
            <a:endParaRPr lang="en-US" dirty="0"/>
          </a:p>
          <a:p>
            <a:r>
              <a:rPr lang="en-US" dirty="0"/>
              <a:t>User A reads on t1 and t3 two different</a:t>
            </a:r>
            <a:r>
              <a:rPr lang="en-US" baseline="0" dirty="0"/>
              <a:t> values of p</a:t>
            </a:r>
            <a:endParaRPr lang="en-US"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26</a:t>
            </a:fld>
            <a:endParaRPr lang="en-US" altLang="aa-ET"/>
          </a:p>
        </p:txBody>
      </p:sp>
    </p:spTree>
    <p:extLst>
      <p:ext uri="{BB962C8B-B14F-4D97-AF65-F5344CB8AC3E}">
        <p14:creationId xmlns:p14="http://schemas.microsoft.com/office/powerpoint/2010/main" val="409249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reads rows from table based on some condition (WHERE);</a:t>
            </a:r>
          </a:p>
          <a:p>
            <a:r>
              <a:rPr lang="en-US" dirty="0"/>
              <a:t>T2 inserts a new row that satisfies that WHERE condition;</a:t>
            </a:r>
          </a:p>
          <a:p>
            <a:r>
              <a:rPr lang="en-US" dirty="0"/>
              <a:t>If T1 is repeated, it will see a row that did not exists earlier.</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27</a:t>
            </a:fld>
            <a:endParaRPr lang="en-US" altLang="aa-ET"/>
          </a:p>
        </p:txBody>
      </p:sp>
    </p:spTree>
    <p:extLst>
      <p:ext uri="{BB962C8B-B14F-4D97-AF65-F5344CB8AC3E}">
        <p14:creationId xmlns:p14="http://schemas.microsoft.com/office/powerpoint/2010/main" val="368285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Under the full recovery model or bulk-logged recovery model, regular </a:t>
            </a:r>
            <a:r>
              <a:rPr lang="en-GB" sz="1200" b="0" i="1" kern="1200" dirty="0">
                <a:solidFill>
                  <a:schemeClr val="tx1"/>
                </a:solidFill>
                <a:effectLst/>
                <a:latin typeface="Arial" charset="0"/>
                <a:ea typeface="ＭＳ Ｐゴシック" charset="0"/>
                <a:cs typeface="ＭＳ Ｐゴシック" charset="0"/>
              </a:rPr>
              <a:t>transaction log backups</a:t>
            </a:r>
            <a:r>
              <a:rPr lang="en-GB" sz="1200" b="0" i="0" kern="1200" dirty="0">
                <a:solidFill>
                  <a:schemeClr val="tx1"/>
                </a:solidFill>
                <a:effectLst/>
                <a:latin typeface="Arial" charset="0"/>
                <a:ea typeface="ＭＳ Ｐゴシック" charset="0"/>
                <a:cs typeface="ＭＳ Ｐゴシック" charset="0"/>
              </a:rPr>
              <a:t> (or </a:t>
            </a:r>
            <a:r>
              <a:rPr lang="en-GB" sz="1200" b="0" i="1" kern="1200" dirty="0">
                <a:solidFill>
                  <a:schemeClr val="tx1"/>
                </a:solidFill>
                <a:effectLst/>
                <a:latin typeface="Arial" charset="0"/>
                <a:ea typeface="ＭＳ Ｐゴシック" charset="0"/>
                <a:cs typeface="ＭＳ Ｐゴシック" charset="0"/>
              </a:rPr>
              <a:t>log backups</a:t>
            </a:r>
            <a:r>
              <a:rPr lang="en-GB" sz="1200" b="0" i="0" kern="1200" dirty="0">
                <a:solidFill>
                  <a:schemeClr val="tx1"/>
                </a:solidFill>
                <a:effectLst/>
                <a:latin typeface="Arial" charset="0"/>
                <a:ea typeface="ＭＳ Ｐゴシック" charset="0"/>
                <a:cs typeface="ＭＳ Ｐゴシック" charset="0"/>
              </a:rPr>
              <a:t>) are required. Each log backup covers the part of the transaction log that was active when the backup was created, and it includes all log records that were not backed up in a previous log backup. An uninterrupted sequence of log backups contains the complete log chain of the database, which is said to be unbroken. Under the full recovery model, and sometimes under the bulk-logged recovery model, an unbroken log chain lets you to restore the database to any point in time.</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Before you can create the first log backup, you must create a full backup, such as a database backup. Thereafter, backing up the transaction log regularly is necessary, not only to minimize work-loss exposure but also to enable truncation of the transaction log. </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Usually, taking a backup changes the database and affects how later backups are restored. However, occasionally, it is useful to take a backup for a special purpose without affecting the overall backup and restore procedures for the database. For this purpose, copy-only backups were introduced </a:t>
            </a:r>
          </a:p>
          <a:p>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4</a:t>
            </a:fld>
            <a:endParaRPr lang="en-US" altLang="aa-ET"/>
          </a:p>
        </p:txBody>
      </p:sp>
    </p:spTree>
    <p:extLst>
      <p:ext uri="{BB962C8B-B14F-4D97-AF65-F5344CB8AC3E}">
        <p14:creationId xmlns:p14="http://schemas.microsoft.com/office/powerpoint/2010/main" val="2762981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is called lock granularity</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29</a:t>
            </a:fld>
            <a:endParaRPr lang="en-US" altLang="aa-ET"/>
          </a:p>
        </p:txBody>
      </p:sp>
    </p:spTree>
    <p:extLst>
      <p:ext uri="{BB962C8B-B14F-4D97-AF65-F5344CB8AC3E}">
        <p14:creationId xmlns:p14="http://schemas.microsoft.com/office/powerpoint/2010/main" val="15623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30</a:t>
            </a:fld>
            <a:endParaRPr lang="en-US" altLang="aa-ET"/>
          </a:p>
        </p:txBody>
      </p:sp>
    </p:spTree>
    <p:extLst>
      <p:ext uri="{BB962C8B-B14F-4D97-AF65-F5344CB8AC3E}">
        <p14:creationId xmlns:p14="http://schemas.microsoft.com/office/powerpoint/2010/main" val="2878291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can read, cannot update.</a:t>
            </a:r>
          </a:p>
          <a:p>
            <a:r>
              <a:rPr lang="en-US" dirty="0" err="1"/>
              <a:t>eXclusive</a:t>
            </a:r>
            <a:r>
              <a:rPr lang="en-US" dirty="0"/>
              <a:t> = only one transaction; only on one row</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31</a:t>
            </a:fld>
            <a:endParaRPr lang="en-US" altLang="aa-ET"/>
          </a:p>
        </p:txBody>
      </p:sp>
    </p:spTree>
    <p:extLst>
      <p:ext uri="{BB962C8B-B14F-4D97-AF65-F5344CB8AC3E}">
        <p14:creationId xmlns:p14="http://schemas.microsoft.com/office/powerpoint/2010/main" val="39465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32</a:t>
            </a:fld>
            <a:endParaRPr lang="en-US" altLang="aa-ET"/>
          </a:p>
        </p:txBody>
      </p:sp>
    </p:spTree>
    <p:extLst>
      <p:ext uri="{BB962C8B-B14F-4D97-AF65-F5344CB8AC3E}">
        <p14:creationId xmlns:p14="http://schemas.microsoft.com/office/powerpoint/2010/main" val="1314358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 reads on t2 a value that is not committed</a:t>
            </a:r>
            <a:r>
              <a:rPr lang="en-US" baseline="0" dirty="0"/>
              <a:t> and uses it for an update!!!</a:t>
            </a:r>
            <a:endParaRPr lang="en-US"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33</a:t>
            </a:fld>
            <a:endParaRPr lang="en-US" altLang="aa-ET"/>
          </a:p>
        </p:txBody>
      </p:sp>
    </p:spTree>
    <p:extLst>
      <p:ext uri="{BB962C8B-B14F-4D97-AF65-F5344CB8AC3E}">
        <p14:creationId xmlns:p14="http://schemas.microsoft.com/office/powerpoint/2010/main" val="486155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transactions at</a:t>
            </a:r>
            <a:r>
              <a:rPr lang="en-US" baseline="0"/>
              <a:t> the same time must have the same result when transactions are performed after </a:t>
            </a:r>
            <a:r>
              <a:rPr lang="en-US" baseline="0" err="1"/>
              <a:t>eachother</a:t>
            </a:r>
            <a:r>
              <a:rPr lang="en-US" baseline="0"/>
              <a:t>. </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34</a:t>
            </a:fld>
            <a:endParaRPr lang="en-US" altLang="aa-ET"/>
          </a:p>
        </p:txBody>
      </p:sp>
    </p:spTree>
    <p:extLst>
      <p:ext uri="{BB962C8B-B14F-4D97-AF65-F5344CB8AC3E}">
        <p14:creationId xmlns:p14="http://schemas.microsoft.com/office/powerpoint/2010/main" val="555164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A reads on t2 a value that is not </a:t>
            </a:r>
            <a:r>
              <a:rPr lang="en-US" err="1"/>
              <a:t>commited</a:t>
            </a:r>
            <a:r>
              <a:rPr lang="en-US" baseline="0"/>
              <a:t> and uses it for an update!!!</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35</a:t>
            </a:fld>
            <a:endParaRPr lang="en-US" altLang="aa-ET"/>
          </a:p>
        </p:txBody>
      </p:sp>
    </p:spTree>
    <p:extLst>
      <p:ext uri="{BB962C8B-B14F-4D97-AF65-F5344CB8AC3E}">
        <p14:creationId xmlns:p14="http://schemas.microsoft.com/office/powerpoint/2010/main" val="99372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Serializable prevents all the problems</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37</a:t>
            </a:fld>
            <a:endParaRPr lang="en-US" altLang="aa-ET"/>
          </a:p>
        </p:txBody>
      </p:sp>
    </p:spTree>
    <p:extLst>
      <p:ext uri="{BB962C8B-B14F-4D97-AF65-F5344CB8AC3E}">
        <p14:creationId xmlns:p14="http://schemas.microsoft.com/office/powerpoint/2010/main" val="21110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full backup</a:t>
            </a:r>
            <a:r>
              <a:rPr lang="en-GB" sz="1200" b="0" i="0" kern="1200">
                <a:solidFill>
                  <a:schemeClr val="tx1"/>
                </a:solidFill>
                <a:effectLst/>
                <a:latin typeface="Arial" charset="0"/>
                <a:ea typeface="ＭＳ Ｐゴシック" charset="0"/>
                <a:cs typeface="ＭＳ Ｐゴシック" charset="0"/>
              </a:rPr>
              <a:t> contains all the data in a specific database or set of filegroups or files, and also enough log to allow for recovering that data.</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5</a:t>
            </a:fld>
            <a:endParaRPr lang="en-US" altLang="aa-ET"/>
          </a:p>
        </p:txBody>
      </p:sp>
    </p:spTree>
    <p:extLst>
      <p:ext uri="{BB962C8B-B14F-4D97-AF65-F5344CB8AC3E}">
        <p14:creationId xmlns:p14="http://schemas.microsoft.com/office/powerpoint/2010/main" val="13210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differential backup</a:t>
            </a:r>
            <a:r>
              <a:rPr lang="en-GB" sz="1200" b="0" i="0" kern="1200">
                <a:solidFill>
                  <a:schemeClr val="tx1"/>
                </a:solidFill>
                <a:effectLst/>
                <a:latin typeface="Arial" charset="0"/>
                <a:ea typeface="ＭＳ Ｐゴシック" charset="0"/>
                <a:cs typeface="ＭＳ Ｐゴシック" charset="0"/>
              </a:rPr>
              <a:t> is based on the latest full backup of the data. This is known as the </a:t>
            </a:r>
            <a:r>
              <a:rPr lang="en-GB" sz="1200" b="0" i="1" kern="1200">
                <a:solidFill>
                  <a:schemeClr val="tx1"/>
                </a:solidFill>
                <a:effectLst/>
                <a:latin typeface="Arial" charset="0"/>
                <a:ea typeface="ＭＳ Ｐゴシック" charset="0"/>
                <a:cs typeface="ＭＳ Ｐゴシック" charset="0"/>
              </a:rPr>
              <a:t>base</a:t>
            </a:r>
            <a:r>
              <a:rPr lang="en-GB" sz="1200" b="0" i="0" kern="1200">
                <a:solidFill>
                  <a:schemeClr val="tx1"/>
                </a:solidFill>
                <a:effectLst/>
                <a:latin typeface="Arial" charset="0"/>
                <a:ea typeface="ＭＳ Ｐゴシック" charset="0"/>
                <a:cs typeface="ＭＳ Ｐゴシック" charset="0"/>
              </a:rPr>
              <a:t> of the differential, or the </a:t>
            </a:r>
            <a:r>
              <a:rPr lang="en-GB" sz="1200" b="0" i="0" u="none" strike="noStrike" kern="1200">
                <a:solidFill>
                  <a:schemeClr val="tx1"/>
                </a:solidFill>
                <a:effectLst/>
                <a:latin typeface="Arial" charset="0"/>
                <a:ea typeface="ＭＳ Ｐゴシック" charset="0"/>
                <a:cs typeface="ＭＳ Ｐゴシック" charset="0"/>
                <a:hlinkClick r:id="rId3"/>
              </a:rPr>
              <a:t>differential base</a:t>
            </a:r>
            <a:r>
              <a:rPr lang="en-GB" sz="1200" b="0" i="0" kern="1200">
                <a:solidFill>
                  <a:schemeClr val="tx1"/>
                </a:solidFill>
                <a:effectLst/>
                <a:latin typeface="Arial" charset="0"/>
                <a:ea typeface="ＭＳ Ｐゴシック" charset="0"/>
                <a:cs typeface="ＭＳ Ｐゴシック" charset="0"/>
              </a:rPr>
              <a:t>. A differential base is a full backup of read/write data. A differential backup contains only the data that has changed since the differential base. Typically, differential backups that are taken fairly soon after the base backup are smaller and faster to create than the base of a full backup. Therefore, using differential backups can speed up the process of making frequent backups to decrease the risk of data loss. Usually, a differential base is used by several successive differential backups. At restore time, the full backup is restored first, followed by the most recent differential backup.</a:t>
            </a:r>
          </a:p>
          <a:p>
            <a:r>
              <a:rPr lang="en-GB" sz="1200" b="0" i="0" kern="1200">
                <a:solidFill>
                  <a:schemeClr val="tx1"/>
                </a:solidFill>
                <a:effectLst/>
                <a:latin typeface="Arial" charset="0"/>
                <a:ea typeface="ＭＳ Ｐゴシック" charset="0"/>
                <a:cs typeface="ＭＳ Ｐゴシック" charset="0"/>
              </a:rPr>
              <a:t>Over time, as a database is updated, the amount of data that is included in differential backups increases. This makes the backup slower to create and to restore. Eventually, another full backup will have to be created to provide a new differential base for another series of differential backups.</a:t>
            </a:r>
          </a:p>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6</a:t>
            </a:fld>
            <a:endParaRPr lang="en-US" altLang="aa-ET"/>
          </a:p>
        </p:txBody>
      </p:sp>
    </p:spTree>
    <p:extLst>
      <p:ext uri="{BB962C8B-B14F-4D97-AF65-F5344CB8AC3E}">
        <p14:creationId xmlns:p14="http://schemas.microsoft.com/office/powerpoint/2010/main" val="403231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Incremental backup stores all data changed since the last </a:t>
            </a:r>
            <a:r>
              <a:rPr lang="en-GB" sz="1200" b="0" i="0" u="none" strike="noStrike" kern="1200" dirty="0">
                <a:solidFill>
                  <a:schemeClr val="tx1"/>
                </a:solidFill>
                <a:effectLst/>
                <a:latin typeface="Arial" charset="0"/>
                <a:ea typeface="ＭＳ Ｐゴシック" charset="0"/>
                <a:cs typeface="ＭＳ Ｐゴシック" charset="0"/>
                <a:hlinkClick r:id="rId3" tooltip="Full Backup"/>
              </a:rPr>
              <a:t>full</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4" tooltip="Differential Backup"/>
              </a:rPr>
              <a:t>differential</a:t>
            </a:r>
            <a:r>
              <a:rPr lang="en-GB" sz="1200" b="0" i="0" kern="1200" dirty="0">
                <a:solidFill>
                  <a:schemeClr val="tx1"/>
                </a:solidFill>
                <a:effectLst/>
                <a:latin typeface="Arial" charset="0"/>
                <a:ea typeface="ＭＳ Ｐゴシック" charset="0"/>
                <a:cs typeface="ＭＳ Ｐゴシック" charset="0"/>
              </a:rPr>
              <a:t> or incremental backup. It takes the least time for backing up, but a lengthy job for restoring.</a:t>
            </a:r>
            <a:br>
              <a:rPr lang="en-GB" dirty="0"/>
            </a:br>
            <a:br>
              <a:rPr lang="en-GB" dirty="0"/>
            </a:br>
            <a:r>
              <a:rPr lang="en-GB" sz="1200" b="0" i="0" kern="1200" dirty="0">
                <a:solidFill>
                  <a:schemeClr val="tx1"/>
                </a:solidFill>
                <a:effectLst/>
                <a:latin typeface="Arial" charset="0"/>
                <a:ea typeface="ＭＳ Ｐゴシック" charset="0"/>
                <a:cs typeface="ＭＳ Ｐゴシック" charset="0"/>
              </a:rPr>
              <a:t>The backup is the fastest and it saves storage space but the recovery is the slowest ( compared with </a:t>
            </a:r>
            <a:r>
              <a:rPr lang="en-GB" sz="1200" b="0" i="0" u="none" strike="noStrike" kern="1200" dirty="0">
                <a:solidFill>
                  <a:schemeClr val="tx1"/>
                </a:solidFill>
                <a:effectLst/>
                <a:latin typeface="Arial" charset="0"/>
                <a:ea typeface="ＭＳ Ｐゴシック" charset="0"/>
                <a:cs typeface="ＭＳ Ｐゴシック" charset="0"/>
                <a:hlinkClick r:id="rId3" tooltip="Full Backup"/>
              </a:rPr>
              <a:t>full backup</a:t>
            </a:r>
            <a:r>
              <a:rPr lang="en-GB" sz="1200" b="0" i="0" kern="1200" dirty="0">
                <a:solidFill>
                  <a:schemeClr val="tx1"/>
                </a:solidFill>
                <a:effectLst/>
                <a:latin typeface="Arial" charset="0"/>
                <a:ea typeface="ＭＳ Ｐゴシック" charset="0"/>
                <a:cs typeface="ＭＳ Ｐゴシック" charset="0"/>
              </a:rPr>
              <a:t> or </a:t>
            </a:r>
            <a:r>
              <a:rPr lang="en-GB" sz="1200" b="0" i="0" u="none" strike="noStrike" kern="1200" dirty="0">
                <a:solidFill>
                  <a:schemeClr val="tx1"/>
                </a:solidFill>
                <a:effectLst/>
                <a:latin typeface="Arial" charset="0"/>
                <a:ea typeface="ＭＳ Ｐゴシック" charset="0"/>
                <a:cs typeface="ＭＳ Ｐゴシック" charset="0"/>
                <a:hlinkClick r:id="rId4" tooltip="Differential Backup"/>
              </a:rPr>
              <a:t>differential backup</a:t>
            </a:r>
            <a:r>
              <a:rPr lang="en-GB" sz="1200" b="0" i="0" kern="1200" dirty="0">
                <a:solidFill>
                  <a:schemeClr val="tx1"/>
                </a:solidFill>
                <a:effectLst/>
                <a:latin typeface="Arial" charset="0"/>
                <a:ea typeface="ＭＳ Ｐゴシック" charset="0"/>
                <a:cs typeface="ＭＳ Ｐゴシック" charset="0"/>
              </a:rPr>
              <a:t> ). Each backup increment can store a different version for databases but to restore the latest version of a database, the last full backup and all of the incremental backups must be found first.</a:t>
            </a:r>
          </a:p>
          <a:p>
            <a:r>
              <a:rPr lang="en-GB" sz="1200" b="0" i="0" kern="1200" dirty="0">
                <a:solidFill>
                  <a:schemeClr val="tx1"/>
                </a:solidFill>
                <a:effectLst/>
                <a:latin typeface="Arial" charset="0"/>
                <a:ea typeface="ＭＳ Ｐゴシック" charset="0"/>
                <a:cs typeface="ＭＳ Ｐゴシック" charset="0"/>
              </a:rPr>
              <a:t>When restoring from incremental backup, you need the last full backup and all  of the incremental backups you've made since the last full backup. So it takes more time to restore.</a:t>
            </a:r>
            <a:br>
              <a:rPr lang="en-GB" dirty="0"/>
            </a:br>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7</a:t>
            </a:fld>
            <a:endParaRPr lang="en-US" altLang="aa-ET"/>
          </a:p>
        </p:txBody>
      </p:sp>
    </p:spTree>
    <p:extLst>
      <p:ext uri="{BB962C8B-B14F-4D97-AF65-F5344CB8AC3E}">
        <p14:creationId xmlns:p14="http://schemas.microsoft.com/office/powerpoint/2010/main" val="143971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active programs -&gt; Wrong results after active programs</a:t>
            </a:r>
          </a:p>
          <a:p>
            <a:endParaRPr lang="en-US"/>
          </a:p>
          <a:p>
            <a:r>
              <a:rPr lang="en-US"/>
              <a:t>Unauthorized user -&gt; View secure / sensitive data</a:t>
            </a:r>
          </a:p>
          <a:p>
            <a:endParaRPr lang="en-US"/>
          </a:p>
          <a:p>
            <a:r>
              <a:rPr lang="en-US"/>
              <a:t>Changes -&gt; Incorrect state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9</a:t>
            </a:fld>
            <a:endParaRPr lang="en-US" altLang="aa-ET"/>
          </a:p>
        </p:txBody>
      </p:sp>
    </p:spTree>
    <p:extLst>
      <p:ext uri="{BB962C8B-B14F-4D97-AF65-F5344CB8AC3E}">
        <p14:creationId xmlns:p14="http://schemas.microsoft.com/office/powerpoint/2010/main" val="137497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-&gt; After crash</a:t>
            </a:r>
          </a:p>
          <a:p>
            <a:r>
              <a:rPr lang="en-US" dirty="0"/>
              <a:t>Concurrency -&gt; access data at the same time</a:t>
            </a:r>
          </a:p>
          <a:p>
            <a:r>
              <a:rPr lang="en-US" dirty="0"/>
              <a:t>Security -&gt; Authorization of users</a:t>
            </a:r>
          </a:p>
          <a:p>
            <a:r>
              <a:rPr lang="en-US" dirty="0"/>
              <a:t>Integrity -&gt; Only correct changes are allowed</a:t>
            </a:r>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10</a:t>
            </a:fld>
            <a:endParaRPr lang="en-US" altLang="aa-ET"/>
          </a:p>
        </p:txBody>
      </p:sp>
    </p:spTree>
    <p:extLst>
      <p:ext uri="{BB962C8B-B14F-4D97-AF65-F5344CB8AC3E}">
        <p14:creationId xmlns:p14="http://schemas.microsoft.com/office/powerpoint/2010/main" val="345322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Redundancy, save data on two locations, In the database and in a logfile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13</a:t>
            </a:fld>
            <a:endParaRPr lang="en-US" altLang="aa-ET"/>
          </a:p>
        </p:txBody>
      </p:sp>
    </p:spTree>
    <p:extLst>
      <p:ext uri="{BB962C8B-B14F-4D97-AF65-F5344CB8AC3E}">
        <p14:creationId xmlns:p14="http://schemas.microsoft.com/office/powerpoint/2010/main" val="309036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ACID: Atomic =“All or nothing”; Consistent = From valid to valid </a:t>
            </a:r>
            <a:r>
              <a:rPr lang="en-GB" sz="1200" b="0" i="0" kern="1200" dirty="0" err="1">
                <a:solidFill>
                  <a:schemeClr val="tx1"/>
                </a:solidFill>
                <a:effectLst/>
                <a:latin typeface="Arial" charset="0"/>
                <a:ea typeface="ＭＳ Ｐゴシック" charset="0"/>
                <a:cs typeface="ＭＳ Ｐゴシック" charset="0"/>
              </a:rPr>
              <a:t>db</a:t>
            </a:r>
            <a:r>
              <a:rPr lang="en-GB" sz="1200" b="0" i="0" kern="1200" dirty="0">
                <a:solidFill>
                  <a:schemeClr val="tx1"/>
                </a:solidFill>
                <a:effectLst/>
                <a:latin typeface="Arial" charset="0"/>
                <a:ea typeface="ＭＳ Ｐゴシック" charset="0"/>
                <a:cs typeface="ＭＳ Ｐゴシック" charset="0"/>
              </a:rPr>
              <a:t> state;  Isolated = Two query’s at a time results in waiting for the first to be done; Durable = once a transaction is committed, it will always be </a:t>
            </a:r>
            <a:r>
              <a:rPr lang="en-GB" sz="1200" b="0" i="0" kern="1200" dirty="0" err="1">
                <a:solidFill>
                  <a:schemeClr val="tx1"/>
                </a:solidFill>
                <a:effectLst/>
                <a:latin typeface="Arial" charset="0"/>
                <a:ea typeface="ＭＳ Ｐゴシック" charset="0"/>
                <a:cs typeface="ＭＳ Ｐゴシック" charset="0"/>
              </a:rPr>
              <a:t>commited</a:t>
            </a:r>
            <a:endParaRPr lang="en-GB" sz="1200" b="0" i="0" kern="1200" dirty="0">
              <a:solidFill>
                <a:schemeClr val="tx1"/>
              </a:solidFill>
              <a:effectLst/>
              <a:latin typeface="Arial" charset="0"/>
              <a:ea typeface="ＭＳ Ｐゴシック" charset="0"/>
              <a:cs typeface="ＭＳ Ｐゴシック" charset="0"/>
            </a:endParaRPr>
          </a:p>
          <a:p>
            <a:endPar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endParaRPr>
          </a:p>
          <a:p>
            <a:r>
              <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rPr>
              <a:t>Atomicity</a:t>
            </a:r>
            <a:r>
              <a:rPr lang="en-GB" sz="1200" b="0" i="0" kern="1200" dirty="0">
                <a:solidFill>
                  <a:schemeClr val="tx1"/>
                </a:solidFill>
                <a:effectLst/>
                <a:latin typeface="Arial" charset="0"/>
                <a:ea typeface="ＭＳ Ｐゴシック" charset="0"/>
                <a:cs typeface="ＭＳ Ｐゴシック" charset="0"/>
              </a:rPr>
              <a:t> requires that each transaction be "all or nothing": if one part of the transaction fails, then the entire transaction fails, and the database state is left unchanged. An atomic system must guarantee atomicity in each and every situation, including power failures, errors and crashes. To the outside world, a committed transaction appears (by its effects on the database) to be indivisible ("atomic"), and an aborted transaction does not happen.</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4" tooltip="Consistency (database systems)"/>
              </a:rPr>
              <a:t>consistency</a:t>
            </a:r>
            <a:r>
              <a:rPr lang="en-GB" sz="1200" b="0" i="0" kern="1200" dirty="0">
                <a:solidFill>
                  <a:schemeClr val="tx1"/>
                </a:solidFill>
                <a:effectLst/>
                <a:latin typeface="Arial" charset="0"/>
                <a:ea typeface="ＭＳ Ｐゴシック" charset="0"/>
                <a:cs typeface="ＭＳ Ｐゴシック" charset="0"/>
              </a:rPr>
              <a:t> property ensures that any transaction will bring the database from one valid state to another. Any data written to the database must be valid according to all defined rules, including </a:t>
            </a:r>
            <a:r>
              <a:rPr lang="en-GB" sz="1200" b="0" i="0" u="none" strike="noStrike" kern="1200" dirty="0">
                <a:solidFill>
                  <a:schemeClr val="tx1"/>
                </a:solidFill>
                <a:effectLst/>
                <a:latin typeface="Arial" charset="0"/>
                <a:ea typeface="ＭＳ Ｐゴシック" charset="0"/>
                <a:cs typeface="ＭＳ Ｐゴシック" charset="0"/>
                <a:hlinkClick r:id="rId5" tooltip="Integrity constraints"/>
              </a:rPr>
              <a:t>constraints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6" tooltip="Cascading rollback"/>
              </a:rPr>
              <a:t>cascades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7" tooltip="Database trigger"/>
              </a:rPr>
              <a:t>triggers</a:t>
            </a:r>
            <a:r>
              <a:rPr lang="en-GB" sz="1200" b="0" i="0" kern="1200" dirty="0">
                <a:solidFill>
                  <a:schemeClr val="tx1"/>
                </a:solidFill>
                <a:effectLst/>
                <a:latin typeface="Arial" charset="0"/>
                <a:ea typeface="ＭＳ Ｐゴシック" charset="0"/>
                <a:cs typeface="ＭＳ Ｐゴシック" charset="0"/>
              </a:rPr>
              <a:t>, and any combination thereof. This does not guarantee correctness of the transaction in all ways the application programmer might have wanted (that is the responsibility of application-level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8" tooltip="Isolation (database systems)"/>
              </a:rPr>
              <a:t>isolation</a:t>
            </a:r>
            <a:r>
              <a:rPr lang="en-GB" sz="1200" b="0" i="0" kern="1200" dirty="0">
                <a:solidFill>
                  <a:schemeClr val="tx1"/>
                </a:solidFill>
                <a:effectLst/>
                <a:latin typeface="Arial" charset="0"/>
                <a:ea typeface="ＭＳ Ｐゴシック" charset="0"/>
                <a:cs typeface="ＭＳ Ｐゴシック" charset="0"/>
              </a:rPr>
              <a:t> property ensures that the concurrent execution of transactions results in a system state that would be obtained if transactions were executed sequentially, i.e., one after the other. Providing isolation is the main goal of </a:t>
            </a:r>
            <a:r>
              <a:rPr lang="en-GB" sz="1200" b="0" i="0" u="none" strike="noStrike" kern="1200" dirty="0">
                <a:solidFill>
                  <a:schemeClr val="tx1"/>
                </a:solidFill>
                <a:effectLst/>
                <a:latin typeface="Arial" charset="0"/>
                <a:ea typeface="ＭＳ Ｐゴシック" charset="0"/>
                <a:cs typeface="ＭＳ Ｐゴシック" charset="0"/>
                <a:hlinkClick r:id="rId9" tooltip="Concurrency control"/>
              </a:rPr>
              <a:t>concurrency control</a:t>
            </a:r>
            <a:r>
              <a:rPr lang="en-GB" sz="1200" b="0" i="0" kern="1200" dirty="0">
                <a:solidFill>
                  <a:schemeClr val="tx1"/>
                </a:solidFill>
                <a:effectLst/>
                <a:latin typeface="Arial" charset="0"/>
                <a:ea typeface="ＭＳ Ｐゴシック" charset="0"/>
                <a:cs typeface="ＭＳ Ｐゴシック" charset="0"/>
              </a:rPr>
              <a:t>. Depending on the concurrency control method (i.e., if it uses strict - as opposed to </a:t>
            </a:r>
            <a:r>
              <a:rPr lang="en-GB" sz="1200" b="0" i="0" u="none" strike="noStrike" kern="1200" dirty="0">
                <a:solidFill>
                  <a:schemeClr val="tx1"/>
                </a:solidFill>
                <a:effectLst/>
                <a:latin typeface="Arial" charset="0"/>
                <a:ea typeface="ＭＳ Ｐゴシック" charset="0"/>
                <a:cs typeface="ＭＳ Ｐゴシック" charset="0"/>
                <a:hlinkClick r:id="rId10" tooltip="Serializability"/>
              </a:rPr>
              <a:t>relaxed</a:t>
            </a:r>
            <a:r>
              <a:rPr lang="en-GB" sz="1200" b="0" i="0" kern="1200" dirty="0">
                <a:solidFill>
                  <a:schemeClr val="tx1"/>
                </a:solidFill>
                <a:effectLst/>
                <a:latin typeface="Arial" charset="0"/>
                <a:ea typeface="ＭＳ Ｐゴシック" charset="0"/>
                <a:cs typeface="ＭＳ Ｐゴシック" charset="0"/>
              </a:rPr>
              <a:t> - serializability), the effects of an incomplete transaction might not even be visible to another </a:t>
            </a:r>
            <a:r>
              <a:rPr lang="en-GB" sz="1200" b="0" i="0" kern="1200" dirty="0" err="1">
                <a:solidFill>
                  <a:schemeClr val="tx1"/>
                </a:solidFill>
                <a:effectLst/>
                <a:latin typeface="Arial" charset="0"/>
                <a:ea typeface="ＭＳ Ｐゴシック" charset="0"/>
                <a:cs typeface="ＭＳ Ｐゴシック" charset="0"/>
              </a:rPr>
              <a:t>transaction.plication</a:t>
            </a:r>
            <a:r>
              <a:rPr lang="en-GB" sz="1200" b="0" i="0" kern="1200" dirty="0">
                <a:solidFill>
                  <a:schemeClr val="tx1"/>
                </a:solidFill>
                <a:effectLst/>
                <a:latin typeface="Arial" charset="0"/>
                <a:ea typeface="ＭＳ Ｐゴシック" charset="0"/>
                <a:cs typeface="ＭＳ Ｐゴシック" charset="0"/>
              </a:rPr>
              <a:t>-level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11" tooltip="Durability (computer science)"/>
              </a:rPr>
              <a:t>durability</a:t>
            </a:r>
            <a:r>
              <a:rPr lang="en-GB" sz="1200" b="0" i="0" kern="1200" dirty="0">
                <a:solidFill>
                  <a:schemeClr val="tx1"/>
                </a:solidFill>
                <a:effectLst/>
                <a:latin typeface="Arial" charset="0"/>
                <a:ea typeface="ＭＳ Ｐゴシック" charset="0"/>
                <a:cs typeface="ＭＳ Ｐゴシック" charset="0"/>
              </a:rPr>
              <a:t> property ensures that once a transaction has been committed, it will remain so, even in the event of power loss, </a:t>
            </a:r>
            <a:r>
              <a:rPr lang="en-GB" sz="1200" b="0" i="0" u="none" strike="noStrike" kern="1200" dirty="0">
                <a:solidFill>
                  <a:schemeClr val="tx1"/>
                </a:solidFill>
                <a:effectLst/>
                <a:latin typeface="Arial" charset="0"/>
                <a:ea typeface="ＭＳ Ｐゴシック" charset="0"/>
                <a:cs typeface="ＭＳ Ｐゴシック" charset="0"/>
                <a:hlinkClick r:id="rId12" tooltip="Crash (computing)"/>
              </a:rPr>
              <a:t>crashes</a:t>
            </a:r>
            <a:r>
              <a:rPr lang="en-GB" sz="1200" b="0" i="0" kern="1200" dirty="0">
                <a:solidFill>
                  <a:schemeClr val="tx1"/>
                </a:solidFill>
                <a:effectLst/>
                <a:latin typeface="Arial" charset="0"/>
                <a:ea typeface="ＭＳ Ｐゴシック" charset="0"/>
                <a:cs typeface="ＭＳ Ｐゴシック" charset="0"/>
              </a:rPr>
              <a:t>, or errors. In a relational database, for instance, once a group of SQL statements execute, the results need to be stored permanently (even if the database crashes immediately thereafter). To defend against power loss, transactions (or their effects) must be recorded in a </a:t>
            </a:r>
            <a:r>
              <a:rPr lang="en-GB" sz="1200" b="0" i="0" u="sng" kern="1200" dirty="0">
                <a:solidFill>
                  <a:schemeClr val="tx1"/>
                </a:solidFill>
                <a:effectLst/>
                <a:latin typeface="Arial" charset="0"/>
                <a:ea typeface="ＭＳ Ｐゴシック" charset="0"/>
                <a:cs typeface="ＭＳ Ｐゴシック" charset="0"/>
                <a:hlinkClick r:id="rId13" tooltip="Non-volatile memory"/>
              </a:rPr>
              <a:t>non-volatile memory</a:t>
            </a:r>
            <a:r>
              <a:rPr lang="en-GB" sz="1200" b="0" i="0" kern="1200" dirty="0">
                <a:solidFill>
                  <a:schemeClr val="tx1"/>
                </a:solidFill>
                <a:effectLst/>
                <a:latin typeface="Arial" charset="0"/>
                <a:ea typeface="ＭＳ Ｐゴシック" charset="0"/>
                <a:cs typeface="ＭＳ Ｐゴシック" charset="0"/>
              </a:rPr>
              <a:t>.</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14</a:t>
            </a:fld>
            <a:endParaRPr lang="en-US" altLang="aa-ET"/>
          </a:p>
        </p:txBody>
      </p:sp>
    </p:spTree>
    <p:extLst>
      <p:ext uri="{BB962C8B-B14F-4D97-AF65-F5344CB8AC3E}">
        <p14:creationId xmlns:p14="http://schemas.microsoft.com/office/powerpoint/2010/main" val="30652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99DBA1DE-D513-45F3-B604-CEABBB96DBA5}" type="datetime1">
              <a:rPr lang="en-US" altLang="aa-ET" smtClean="0"/>
              <a:pPr/>
              <a:t>6/29/2022</a:t>
            </a:fld>
            <a:endParaRPr lang="en-US" altLang="aa-ET"/>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2898602483"/>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03061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9009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16446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3828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79131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8859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78510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95656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22448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35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99DBA1DE-D513-45F3-B604-CEABBB96DBA5}" type="datetime1">
              <a:rPr lang="en-US" altLang="aa-ET" smtClean="0"/>
              <a:pPr/>
              <a:t>6/29/2022</a:t>
            </a:fld>
            <a:endParaRPr lang="en-US" altLang="aa-ET"/>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4174899646"/>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8401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4815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45468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266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00600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66190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20438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89389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674406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4590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99DBA1DE-D513-45F3-B604-CEABBB96DBA5}" type="datetime1">
              <a:rPr lang="en-US" altLang="aa-ET" smtClean="0"/>
              <a:pPr/>
              <a:t>6/29/2022</a:t>
            </a:fld>
            <a:endParaRPr lang="en-US" altLang="aa-ET"/>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445876424"/>
      </p:ext>
    </p:extLst>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519943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21922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1495951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822337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266031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322361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60876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513991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967100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9353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99DBA1DE-D513-45F3-B604-CEABBB96DBA5}" type="datetime1">
              <a:rPr lang="en-US" altLang="aa-ET" smtClean="0"/>
              <a:pPr/>
              <a:t>6/29/2022</a:t>
            </a:fld>
            <a:endParaRPr lang="en-US" altLang="aa-ET"/>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151190500"/>
      </p:ext>
    </p:extLst>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878589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327814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763202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880126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95221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29-6-2022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160787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202002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080345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5188500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01881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497397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397137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5949152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804100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9199811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29-6-2022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4381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5972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439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967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29-6-2022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96962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75"/>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9DBA1DE-D513-45F3-B604-CEABBB96DBA5}" type="datetime1">
              <a:rPr lang="en-US" altLang="aa-ET" smtClean="0"/>
              <a:pPr/>
              <a:t>6/29/2022</a:t>
            </a:fld>
            <a:endParaRPr lang="en-US" altLang="aa-ET"/>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B303E70-37AE-43FF-893D-53EB31061F35}" type="slidenum">
              <a:rPr lang="en-US" altLang="aa-ET" smtClean="0"/>
              <a:pPr/>
              <a:t>‹#›</a:t>
            </a:fld>
            <a:r>
              <a:rPr lang="en-US" altLang="aa-ET"/>
              <a:t> | </a:t>
            </a:r>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247161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ftr="0"/>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30695630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42888225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16104578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7221507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315834164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86040344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5350983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29-6-2022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6610227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DDB11C4-AF81-4014-AB2D-953A75A387BA}"/>
              </a:ext>
            </a:extLst>
          </p:cNvPr>
          <p:cNvSpPr>
            <a:spLocks noGrp="1" noChangeArrowheads="1"/>
          </p:cNvSpPr>
          <p:nvPr>
            <p:ph type="ctrTitle"/>
          </p:nvPr>
        </p:nvSpPr>
        <p:spPr>
          <a:xfrm>
            <a:off x="522065" y="1611709"/>
            <a:ext cx="7848600" cy="830263"/>
          </a:xfrm>
        </p:spPr>
        <p:txBody>
          <a:bodyPr/>
          <a:lstStyle/>
          <a:p>
            <a:r>
              <a:rPr lang="en-US" altLang="aa-ET" dirty="0"/>
              <a:t> Databases 2</a:t>
            </a:r>
            <a:endParaRPr lang="aa-ET" altLang="aa-ET" dirty="0"/>
          </a:p>
        </p:txBody>
      </p:sp>
      <p:sp>
        <p:nvSpPr>
          <p:cNvPr id="16388" name="Rectangle 3">
            <a:extLst>
              <a:ext uri="{FF2B5EF4-FFF2-40B4-BE49-F238E27FC236}">
                <a16:creationId xmlns:a16="http://schemas.microsoft.com/office/drawing/2014/main" id="{6F6EE6ED-C5C3-4DF7-B0B5-1955DC662E46}"/>
              </a:ext>
            </a:extLst>
          </p:cNvPr>
          <p:cNvSpPr>
            <a:spLocks noGrp="1" noChangeArrowheads="1"/>
          </p:cNvSpPr>
          <p:nvPr>
            <p:ph type="subTitle" idx="1"/>
          </p:nvPr>
        </p:nvSpPr>
        <p:spPr/>
        <p:txBody>
          <a:bodyPr/>
          <a:lstStyle/>
          <a:p>
            <a:r>
              <a:rPr lang="en-US" altLang="aa-ET"/>
              <a:t>Database Backup, Recovery and Concurrency</a:t>
            </a:r>
            <a:endParaRPr lang="aa-ET" altLang="aa-ET"/>
          </a:p>
        </p:txBody>
      </p:sp>
      <p:sp>
        <p:nvSpPr>
          <p:cNvPr id="16385" name="Rectangle 6">
            <a:extLst>
              <a:ext uri="{FF2B5EF4-FFF2-40B4-BE49-F238E27FC236}">
                <a16:creationId xmlns:a16="http://schemas.microsoft.com/office/drawing/2014/main" id="{14192C47-F171-4BF8-B813-A1DBB9F74CFF}"/>
              </a:ext>
            </a:extLst>
          </p:cNvPr>
          <p:cNvSpPr>
            <a:spLocks noGrp="1" noChangeArrowheads="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266AF652-C610-4EEC-AEF7-D9CB02166E6F}" type="datetime1">
              <a:rPr lang="en-US" altLang="aa-ET" sz="900"/>
              <a:pPr/>
              <a:t>6/29/2022</a:t>
            </a:fld>
            <a:endParaRPr lang="en-US" altLang="aa-ET" sz="900"/>
          </a:p>
        </p:txBody>
      </p:sp>
      <p:sp>
        <p:nvSpPr>
          <p:cNvPr id="16386" name="Rectangle 8">
            <a:extLst>
              <a:ext uri="{FF2B5EF4-FFF2-40B4-BE49-F238E27FC236}">
                <a16:creationId xmlns:a16="http://schemas.microsoft.com/office/drawing/2014/main" id="{EFA7D012-079D-4863-BB1B-710ABA8571B4}"/>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916ED29C-8992-40A8-BFDE-02E06D74E3D0}" type="slidenum">
              <a:rPr lang="en-US" altLang="aa-ET" sz="900"/>
              <a:pPr/>
              <a:t>1</a:t>
            </a:fld>
            <a:r>
              <a:rPr lang="en-US" altLang="aa-ET" sz="900"/>
              <a:t>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a:t>Precautions:</a:t>
            </a:r>
          </a:p>
          <a:p>
            <a:pPr lvl="1"/>
            <a:r>
              <a:rPr lang="en-US"/>
              <a:t>Recovery</a:t>
            </a:r>
          </a:p>
          <a:p>
            <a:pPr lvl="1"/>
            <a:r>
              <a:rPr lang="en-US"/>
              <a:t>Concurrency</a:t>
            </a:r>
          </a:p>
          <a:p>
            <a:pPr lvl="1"/>
            <a:r>
              <a:rPr lang="en-US"/>
              <a:t>Security</a:t>
            </a:r>
          </a:p>
          <a:p>
            <a:pPr lvl="1"/>
            <a:r>
              <a:rPr lang="en-US"/>
              <a:t>Integrity</a:t>
            </a:r>
            <a:endParaRPr lang="aa-ET"/>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10</a:t>
            </a:fld>
            <a:r>
              <a:rPr lang="en-US" altLang="aa-ET"/>
              <a:t> | </a:t>
            </a:r>
          </a:p>
        </p:txBody>
      </p:sp>
    </p:spTree>
    <p:extLst>
      <p:ext uri="{BB962C8B-B14F-4D97-AF65-F5344CB8AC3E}">
        <p14:creationId xmlns:p14="http://schemas.microsoft.com/office/powerpoint/2010/main" val="349525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B48D2C-A934-4312-ABC7-ECF69AAE6B47}"/>
              </a:ext>
            </a:extLst>
          </p:cNvPr>
          <p:cNvSpPr>
            <a:spLocks noGrp="1"/>
          </p:cNvSpPr>
          <p:nvPr>
            <p:ph type="ctrTitle"/>
          </p:nvPr>
        </p:nvSpPr>
        <p:spPr>
          <a:xfrm>
            <a:off x="990600" y="1923678"/>
            <a:ext cx="7848600" cy="830997"/>
          </a:xfrm>
        </p:spPr>
        <p:txBody>
          <a:bodyPr/>
          <a:lstStyle/>
          <a:p>
            <a:r>
              <a:rPr lang="en-US"/>
              <a:t>Recovery</a:t>
            </a:r>
            <a:endParaRPr lang="aa-ET"/>
          </a:p>
        </p:txBody>
      </p:sp>
      <p:sp>
        <p:nvSpPr>
          <p:cNvPr id="4" name="Date Placeholder 3">
            <a:extLst>
              <a:ext uri="{FF2B5EF4-FFF2-40B4-BE49-F238E27FC236}">
                <a16:creationId xmlns:a16="http://schemas.microsoft.com/office/drawing/2014/main" id="{19C2BDF6-4B9F-4A42-8079-F645CA196278}"/>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8D71E8CA-4ADD-4050-8AB8-DCFFCEECD06A}"/>
              </a:ext>
            </a:extLst>
          </p:cNvPr>
          <p:cNvSpPr>
            <a:spLocks noGrp="1"/>
          </p:cNvSpPr>
          <p:nvPr>
            <p:ph type="sldNum" sz="quarter" idx="12"/>
          </p:nvPr>
        </p:nvSpPr>
        <p:spPr/>
        <p:txBody>
          <a:bodyPr/>
          <a:lstStyle/>
          <a:p>
            <a:fld id="{3600FF21-52DB-433A-9A8D-C1EE56B977E4}" type="slidenum">
              <a:rPr lang="en-US" altLang="aa-ET" smtClean="0"/>
              <a:pPr/>
              <a:t>11</a:t>
            </a:fld>
            <a:r>
              <a:rPr lang="en-US" altLang="aa-ET"/>
              <a:t> | </a:t>
            </a:r>
          </a:p>
        </p:txBody>
      </p:sp>
    </p:spTree>
    <p:extLst>
      <p:ext uri="{BB962C8B-B14F-4D97-AF65-F5344CB8AC3E}">
        <p14:creationId xmlns:p14="http://schemas.microsoft.com/office/powerpoint/2010/main" val="200256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Database recovery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pPr marL="0" indent="0">
              <a:buNone/>
            </a:pPr>
            <a:r>
              <a:rPr lang="en-US" altLang="aa-ET"/>
              <a:t>Mechanisms for restoring database quickly and accurately after loss or damage.</a:t>
            </a:r>
          </a:p>
          <a:p>
            <a:pPr marL="0" indent="0">
              <a:buNone/>
            </a:pPr>
            <a:endParaRPr lang="en-US" altLang="aa-ET"/>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12</a:t>
            </a:fld>
            <a:r>
              <a:rPr lang="en-US" altLang="aa-ET" sz="900"/>
              <a:t> | </a:t>
            </a:r>
          </a:p>
        </p:txBody>
      </p:sp>
    </p:spTree>
    <p:extLst>
      <p:ext uri="{BB962C8B-B14F-4D97-AF65-F5344CB8AC3E}">
        <p14:creationId xmlns:p14="http://schemas.microsoft.com/office/powerpoint/2010/main" val="77970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12EB80-3BE2-4D66-9EFB-08EC95CC362B}"/>
              </a:ext>
            </a:extLst>
          </p:cNvPr>
          <p:cNvSpPr>
            <a:spLocks noGrp="1"/>
          </p:cNvSpPr>
          <p:nvPr>
            <p:ph type="title"/>
          </p:nvPr>
        </p:nvSpPr>
        <p:spPr/>
        <p:txBody>
          <a:bodyPr/>
          <a:lstStyle/>
          <a:p>
            <a:r>
              <a:rPr lang="en-US"/>
              <a:t>Recovery</a:t>
            </a:r>
            <a:endParaRPr lang="aa-ET"/>
          </a:p>
        </p:txBody>
      </p:sp>
      <p:sp>
        <p:nvSpPr>
          <p:cNvPr id="7" name="Content Placeholder 6">
            <a:extLst>
              <a:ext uri="{FF2B5EF4-FFF2-40B4-BE49-F238E27FC236}">
                <a16:creationId xmlns:a16="http://schemas.microsoft.com/office/drawing/2014/main" id="{4ED6102B-DAF0-4086-BAF6-D515061CA959}"/>
              </a:ext>
            </a:extLst>
          </p:cNvPr>
          <p:cNvSpPr>
            <a:spLocks noGrp="1"/>
          </p:cNvSpPr>
          <p:nvPr>
            <p:ph idx="1"/>
          </p:nvPr>
        </p:nvSpPr>
        <p:spPr/>
        <p:txBody>
          <a:bodyPr/>
          <a:lstStyle/>
          <a:p>
            <a:r>
              <a:rPr lang="en-US" dirty="0"/>
              <a:t>What does it do?</a:t>
            </a:r>
          </a:p>
          <a:p>
            <a:pPr lvl="1"/>
            <a:r>
              <a:rPr lang="en-US" dirty="0"/>
              <a:t>Brings back the </a:t>
            </a:r>
            <a:r>
              <a:rPr lang="en-US" dirty="0" err="1"/>
              <a:t>db</a:t>
            </a:r>
            <a:r>
              <a:rPr lang="en-US" dirty="0"/>
              <a:t> in a correct state after a malfunction.</a:t>
            </a:r>
          </a:p>
          <a:p>
            <a:r>
              <a:rPr lang="en-US" dirty="0"/>
              <a:t>What is needed?</a:t>
            </a:r>
          </a:p>
          <a:p>
            <a:pPr lvl="1"/>
            <a:r>
              <a:rPr lang="en-US" dirty="0"/>
              <a:t>Redundancy, save data on 2 locations</a:t>
            </a:r>
          </a:p>
          <a:p>
            <a:pPr lvl="1"/>
            <a:r>
              <a:rPr lang="en-US" dirty="0"/>
              <a:t>Transactions</a:t>
            </a:r>
            <a:endParaRPr lang="aa-ET" dirty="0"/>
          </a:p>
        </p:txBody>
      </p:sp>
      <p:sp>
        <p:nvSpPr>
          <p:cNvPr id="4" name="Date Placeholder 3">
            <a:extLst>
              <a:ext uri="{FF2B5EF4-FFF2-40B4-BE49-F238E27FC236}">
                <a16:creationId xmlns:a16="http://schemas.microsoft.com/office/drawing/2014/main" id="{A11706F9-F67A-4C60-A0D2-F7020DA6C7AD}"/>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15E253B8-6E67-4295-A8C1-8129BC75E2ED}"/>
              </a:ext>
            </a:extLst>
          </p:cNvPr>
          <p:cNvSpPr>
            <a:spLocks noGrp="1"/>
          </p:cNvSpPr>
          <p:nvPr>
            <p:ph type="sldNum" sz="quarter" idx="12"/>
          </p:nvPr>
        </p:nvSpPr>
        <p:spPr/>
        <p:txBody>
          <a:bodyPr/>
          <a:lstStyle/>
          <a:p>
            <a:fld id="{3600FF21-52DB-433A-9A8D-C1EE56B977E4}" type="slidenum">
              <a:rPr lang="en-US" altLang="aa-ET" smtClean="0"/>
              <a:pPr/>
              <a:t>13</a:t>
            </a:fld>
            <a:r>
              <a:rPr lang="en-US" altLang="aa-ET"/>
              <a:t> | </a:t>
            </a:r>
          </a:p>
        </p:txBody>
      </p:sp>
    </p:spTree>
    <p:extLst>
      <p:ext uri="{BB962C8B-B14F-4D97-AF65-F5344CB8AC3E}">
        <p14:creationId xmlns:p14="http://schemas.microsoft.com/office/powerpoint/2010/main" val="6480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(1)</a:t>
            </a:r>
            <a:endParaRPr lang="aa-ET"/>
          </a:p>
        </p:txBody>
      </p:sp>
      <p:sp>
        <p:nvSpPr>
          <p:cNvPr id="3" name="Content Placeholder 2">
            <a:extLst>
              <a:ext uri="{FF2B5EF4-FFF2-40B4-BE49-F238E27FC236}">
                <a16:creationId xmlns:a16="http://schemas.microsoft.com/office/drawing/2014/main" id="{16B04BE9-CCD2-4206-BEC8-DD77E952DAFE}"/>
              </a:ext>
            </a:extLst>
          </p:cNvPr>
          <p:cNvSpPr>
            <a:spLocks noGrp="1"/>
          </p:cNvSpPr>
          <p:nvPr>
            <p:ph idx="1"/>
          </p:nvPr>
        </p:nvSpPr>
        <p:spPr/>
        <p:txBody>
          <a:bodyPr/>
          <a:lstStyle/>
          <a:p>
            <a:r>
              <a:rPr lang="en-US" dirty="0"/>
              <a:t>What is a transaction?</a:t>
            </a:r>
          </a:p>
          <a:p>
            <a:pPr lvl="1"/>
            <a:r>
              <a:rPr lang="en-US" dirty="0"/>
              <a:t>Logical unit of work that is executed as a whole.</a:t>
            </a:r>
          </a:p>
          <a:p>
            <a:r>
              <a:rPr lang="en-US" dirty="0"/>
              <a:t>Transactions are:</a:t>
            </a:r>
          </a:p>
          <a:p>
            <a:pPr lvl="1"/>
            <a:r>
              <a:rPr lang="en-US" dirty="0"/>
              <a:t>Atomic</a:t>
            </a:r>
          </a:p>
          <a:p>
            <a:pPr lvl="1"/>
            <a:r>
              <a:rPr lang="en-US" dirty="0"/>
              <a:t>Consistent</a:t>
            </a:r>
          </a:p>
          <a:p>
            <a:pPr lvl="1"/>
            <a:r>
              <a:rPr lang="en-US" dirty="0"/>
              <a:t>Isolated</a:t>
            </a:r>
          </a:p>
          <a:p>
            <a:pPr lvl="1"/>
            <a:r>
              <a:rPr lang="en-US" dirty="0"/>
              <a:t>Durable</a:t>
            </a:r>
            <a:endParaRPr lang="aa-ET" dirty="0"/>
          </a:p>
        </p:txBody>
      </p:sp>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14</a:t>
            </a:fld>
            <a:r>
              <a:rPr lang="en-US" altLang="aa-ET"/>
              <a:t> | </a:t>
            </a:r>
          </a:p>
        </p:txBody>
      </p:sp>
    </p:spTree>
    <p:extLst>
      <p:ext uri="{BB962C8B-B14F-4D97-AF65-F5344CB8AC3E}">
        <p14:creationId xmlns:p14="http://schemas.microsoft.com/office/powerpoint/2010/main" val="262548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(2)</a:t>
            </a:r>
            <a:endParaRPr lang="aa-ET"/>
          </a:p>
        </p:txBody>
      </p:sp>
      <p:pic>
        <p:nvPicPr>
          <p:cNvPr id="9" name="Content Placeholder 8">
            <a:extLst>
              <a:ext uri="{FF2B5EF4-FFF2-40B4-BE49-F238E27FC236}">
                <a16:creationId xmlns:a16="http://schemas.microsoft.com/office/drawing/2014/main" id="{9BAFA025-30CC-435C-B6C2-A85B465EC277}"/>
              </a:ext>
            </a:extLst>
          </p:cNvPr>
          <p:cNvPicPr>
            <a:picLocks noGrp="1" noChangeAspect="1"/>
          </p:cNvPicPr>
          <p:nvPr>
            <p:ph idx="1"/>
          </p:nvPr>
        </p:nvPicPr>
        <p:blipFill>
          <a:blip r:embed="rId3"/>
          <a:stretch>
            <a:fillRect/>
          </a:stretch>
        </p:blipFill>
        <p:spPr>
          <a:xfrm>
            <a:off x="705224" y="1639172"/>
            <a:ext cx="7733551" cy="2013633"/>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15</a:t>
            </a:fld>
            <a:r>
              <a:rPr lang="en-US" altLang="aa-ET"/>
              <a:t> | </a:t>
            </a:r>
          </a:p>
        </p:txBody>
      </p:sp>
    </p:spTree>
    <p:extLst>
      <p:ext uri="{BB962C8B-B14F-4D97-AF65-F5344CB8AC3E}">
        <p14:creationId xmlns:p14="http://schemas.microsoft.com/office/powerpoint/2010/main" val="99652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(3)</a:t>
            </a:r>
            <a:endParaRPr lang="aa-ET"/>
          </a:p>
        </p:txBody>
      </p:sp>
      <p:pic>
        <p:nvPicPr>
          <p:cNvPr id="10" name="Picture 10">
            <a:extLst>
              <a:ext uri="{FF2B5EF4-FFF2-40B4-BE49-F238E27FC236}">
                <a16:creationId xmlns:a16="http://schemas.microsoft.com/office/drawing/2014/main" id="{A2A1EAC2-CAD4-4DF1-A104-33E31F091C24}"/>
              </a:ext>
            </a:extLst>
          </p:cNvPr>
          <p:cNvPicPr>
            <a:picLocks noGrp="1" noChangeAspect="1"/>
          </p:cNvPicPr>
          <p:nvPr>
            <p:ph idx="1"/>
          </p:nvPr>
        </p:nvPicPr>
        <p:blipFill>
          <a:blip r:embed="rId3"/>
          <a:stretch>
            <a:fillRect/>
          </a:stretch>
        </p:blipFill>
        <p:spPr>
          <a:xfrm>
            <a:off x="1471180" y="1496009"/>
            <a:ext cx="6201640" cy="3010320"/>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16</a:t>
            </a:fld>
            <a:r>
              <a:rPr lang="en-US" altLang="aa-ET"/>
              <a:t> | </a:t>
            </a:r>
          </a:p>
        </p:txBody>
      </p:sp>
    </p:spTree>
    <p:extLst>
      <p:ext uri="{BB962C8B-B14F-4D97-AF65-F5344CB8AC3E}">
        <p14:creationId xmlns:p14="http://schemas.microsoft.com/office/powerpoint/2010/main" val="367406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001C-3360-4F42-A89C-CA4A391217D0}"/>
              </a:ext>
            </a:extLst>
          </p:cNvPr>
          <p:cNvSpPr>
            <a:spLocks noGrp="1"/>
          </p:cNvSpPr>
          <p:nvPr>
            <p:ph type="title"/>
          </p:nvPr>
        </p:nvSpPr>
        <p:spPr/>
        <p:txBody>
          <a:bodyPr/>
          <a:lstStyle/>
          <a:p>
            <a:r>
              <a:rPr lang="en-US"/>
              <a:t>Recovery based on transactions	</a:t>
            </a:r>
            <a:endParaRPr lang="aa-ET"/>
          </a:p>
        </p:txBody>
      </p:sp>
      <p:sp>
        <p:nvSpPr>
          <p:cNvPr id="3" name="Content Placeholder 2">
            <a:extLst>
              <a:ext uri="{FF2B5EF4-FFF2-40B4-BE49-F238E27FC236}">
                <a16:creationId xmlns:a16="http://schemas.microsoft.com/office/drawing/2014/main" id="{C6D71FB4-370D-4524-8F07-87B7269055E8}"/>
              </a:ext>
            </a:extLst>
          </p:cNvPr>
          <p:cNvSpPr>
            <a:spLocks noGrp="1"/>
          </p:cNvSpPr>
          <p:nvPr>
            <p:ph idx="1"/>
          </p:nvPr>
        </p:nvSpPr>
        <p:spPr/>
        <p:txBody>
          <a:bodyPr/>
          <a:lstStyle/>
          <a:p>
            <a:pPr marL="194945" indent="-194945"/>
            <a:r>
              <a:rPr lang="en-US" dirty="0"/>
              <a:t>Two types of crashes</a:t>
            </a:r>
          </a:p>
          <a:p>
            <a:pPr marL="575310" lvl="1"/>
            <a:r>
              <a:rPr lang="en-US" dirty="0"/>
              <a:t>System failure: 'Soft' crash(no physical damage to DB)</a:t>
            </a:r>
          </a:p>
          <a:p>
            <a:pPr marL="956945" lvl="2"/>
            <a:r>
              <a:rPr lang="en-US" dirty="0"/>
              <a:t>Recovery is done automatically</a:t>
            </a:r>
          </a:p>
          <a:p>
            <a:pPr marL="575310" lvl="1"/>
            <a:r>
              <a:rPr lang="en-US" dirty="0"/>
              <a:t>Media failure: 'Hard' crash(physical damage to DB)</a:t>
            </a:r>
          </a:p>
          <a:p>
            <a:pPr marL="956945" lvl="2"/>
            <a:r>
              <a:rPr lang="en-US" dirty="0"/>
              <a:t>Restore database from dump (backup)</a:t>
            </a:r>
          </a:p>
          <a:p>
            <a:pPr marL="956945" lvl="2"/>
            <a:r>
              <a:rPr lang="en-US" dirty="0"/>
              <a:t>Log is used to execute all committed transactions</a:t>
            </a:r>
            <a:endParaRPr lang="aa-ET" dirty="0"/>
          </a:p>
        </p:txBody>
      </p:sp>
      <p:sp>
        <p:nvSpPr>
          <p:cNvPr id="4" name="Date Placeholder 3">
            <a:extLst>
              <a:ext uri="{FF2B5EF4-FFF2-40B4-BE49-F238E27FC236}">
                <a16:creationId xmlns:a16="http://schemas.microsoft.com/office/drawing/2014/main" id="{16195A18-2E8C-4182-8565-3D082CFDC288}"/>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CCD45D5D-D8E1-406D-AA64-D79E7770FA6B}"/>
              </a:ext>
            </a:extLst>
          </p:cNvPr>
          <p:cNvSpPr>
            <a:spLocks noGrp="1"/>
          </p:cNvSpPr>
          <p:nvPr>
            <p:ph type="sldNum" sz="quarter" idx="12"/>
          </p:nvPr>
        </p:nvSpPr>
        <p:spPr/>
        <p:txBody>
          <a:bodyPr/>
          <a:lstStyle/>
          <a:p>
            <a:fld id="{3600FF21-52DB-433A-9A8D-C1EE56B977E4}" type="slidenum">
              <a:rPr lang="en-US" altLang="aa-ET" smtClean="0"/>
              <a:pPr/>
              <a:t>17</a:t>
            </a:fld>
            <a:r>
              <a:rPr lang="en-US" altLang="aa-ET"/>
              <a:t> | </a:t>
            </a:r>
          </a:p>
        </p:txBody>
      </p:sp>
    </p:spTree>
    <p:extLst>
      <p:ext uri="{BB962C8B-B14F-4D97-AF65-F5344CB8AC3E}">
        <p14:creationId xmlns:p14="http://schemas.microsoft.com/office/powerpoint/2010/main" val="312315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crash(1)</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a:xfrm>
            <a:off x="628650" y="1369219"/>
            <a:ext cx="7886700" cy="3263504"/>
          </a:xfrm>
        </p:spPr>
        <p:txBody>
          <a:bodyPr/>
          <a:lstStyle/>
          <a:p>
            <a:r>
              <a:rPr lang="en-US" dirty="0"/>
              <a:t>Checkpoint: </a:t>
            </a:r>
            <a:r>
              <a:rPr lang="en-US" dirty="0" err="1"/>
              <a:t>commited</a:t>
            </a:r>
            <a:r>
              <a:rPr lang="en-US" dirty="0"/>
              <a:t> </a:t>
            </a:r>
            <a:r>
              <a:rPr lang="en-US" dirty="0" err="1"/>
              <a:t>tx’s</a:t>
            </a:r>
            <a:r>
              <a:rPr lang="en-US" dirty="0"/>
              <a:t> written to disk</a:t>
            </a:r>
          </a:p>
          <a:p>
            <a:r>
              <a:rPr lang="en-US" dirty="0"/>
              <a:t>T2 and T4 must be done again (REDO)</a:t>
            </a:r>
          </a:p>
          <a:p>
            <a:r>
              <a:rPr lang="en-US" dirty="0"/>
              <a:t>T3 and T5 must be cancelled (UNDO)</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6/29/2022</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18</a:t>
            </a:fld>
            <a:r>
              <a:rPr lang="en-US" altLang="aa-ET"/>
              <a:t> | </a:t>
            </a:r>
          </a:p>
        </p:txBody>
      </p:sp>
      <p:cxnSp>
        <p:nvCxnSpPr>
          <p:cNvPr id="7" name="Straight Connector 6"/>
          <p:cNvCxnSpPr/>
          <p:nvPr/>
        </p:nvCxnSpPr>
        <p:spPr bwMode="auto">
          <a:xfrm>
            <a:off x="1066729" y="2705119"/>
            <a:ext cx="6828123" cy="0"/>
          </a:xfrm>
          <a:prstGeom prst="line">
            <a:avLst/>
          </a:prstGeom>
          <a:ln>
            <a:headEnd type="none" w="med" len="med"/>
            <a:tailEnd type="triangl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342338" y="2511100"/>
            <a:ext cx="0" cy="1577831"/>
          </a:xfrm>
          <a:prstGeom prst="lin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a:off x="6646647" y="2511100"/>
            <a:ext cx="0" cy="1577831"/>
          </a:xfrm>
          <a:prstGeom prst="lin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bwMode="auto">
          <a:xfrm>
            <a:off x="1278011" y="2975227"/>
            <a:ext cx="574963"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1565492" y="3148409"/>
            <a:ext cx="1991592"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064256" y="3356227"/>
            <a:ext cx="4582391"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3972720" y="3605609"/>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4838629" y="3848064"/>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28650" y="2571750"/>
            <a:ext cx="506870" cy="261610"/>
          </a:xfrm>
          <a:prstGeom prst="rect">
            <a:avLst/>
          </a:prstGeom>
          <a:noFill/>
        </p:spPr>
        <p:txBody>
          <a:bodyPr wrap="none" rtlCol="0">
            <a:spAutoFit/>
          </a:bodyPr>
          <a:lstStyle/>
          <a:p>
            <a:r>
              <a:rPr lang="en-US" sz="1100"/>
              <a:t>Time</a:t>
            </a:r>
          </a:p>
        </p:txBody>
      </p:sp>
      <p:sp>
        <p:nvSpPr>
          <p:cNvPr id="22" name="TextBox 21"/>
          <p:cNvSpPr txBox="1"/>
          <p:nvPr/>
        </p:nvSpPr>
        <p:spPr>
          <a:xfrm>
            <a:off x="979210" y="2843678"/>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271677" y="3015946"/>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1747849" y="3226255"/>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3690293" y="3458167"/>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4521910" y="3712531"/>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2824408" y="4088624"/>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025327" y="4124999"/>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37023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crash(2)</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p:txBody>
          <a:bodyPr/>
          <a:lstStyle/>
          <a:p>
            <a:r>
              <a:rPr lang="en-US" sz="1600"/>
              <a:t>Put active transactions in UNDO list (T2, T3)</a:t>
            </a:r>
          </a:p>
          <a:p>
            <a:r>
              <a:rPr lang="en-US" sz="1600"/>
              <a:t>Add for every BEGIN the transactions to the UNDO list (T4, T5) </a:t>
            </a:r>
          </a:p>
          <a:p>
            <a:r>
              <a:rPr lang="en-US" sz="1600"/>
              <a:t>Move every COMMIT transaction to REDO List (T2, T4)</a:t>
            </a:r>
          </a:p>
          <a:p>
            <a:r>
              <a:rPr lang="en-US" sz="1600"/>
              <a:t>Do all UNDO’s from </a:t>
            </a:r>
            <a:r>
              <a:rPr lang="en-US" sz="1600" err="1"/>
              <a:t>tf</a:t>
            </a:r>
            <a:r>
              <a:rPr lang="en-US" sz="1600"/>
              <a:t> to </a:t>
            </a:r>
            <a:r>
              <a:rPr lang="en-US" sz="1600" err="1"/>
              <a:t>tc</a:t>
            </a:r>
            <a:r>
              <a:rPr lang="en-US" sz="1600"/>
              <a:t>.</a:t>
            </a:r>
          </a:p>
          <a:p>
            <a:r>
              <a:rPr lang="en-US" sz="1600"/>
              <a:t>Do all REDO’s from </a:t>
            </a:r>
            <a:r>
              <a:rPr lang="en-US" sz="1600" err="1"/>
              <a:t>tc</a:t>
            </a:r>
            <a:r>
              <a:rPr lang="en-US" sz="1600"/>
              <a:t> to </a:t>
            </a:r>
            <a:r>
              <a:rPr lang="en-US" sz="1600" err="1"/>
              <a:t>tf</a:t>
            </a:r>
            <a:r>
              <a:rPr lang="en-US" sz="1600"/>
              <a:t>. </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6/29/2022</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19</a:t>
            </a:fld>
            <a:r>
              <a:rPr lang="en-US" altLang="aa-ET"/>
              <a:t> | </a:t>
            </a:r>
          </a:p>
        </p:txBody>
      </p:sp>
      <p:cxnSp>
        <p:nvCxnSpPr>
          <p:cNvPr id="7" name="Straight Connector 6"/>
          <p:cNvCxnSpPr/>
          <p:nvPr/>
        </p:nvCxnSpPr>
        <p:spPr bwMode="auto">
          <a:xfrm>
            <a:off x="1638300" y="3209272"/>
            <a:ext cx="6828123" cy="0"/>
          </a:xfrm>
          <a:prstGeom prst="line">
            <a:avLst/>
          </a:prstGeom>
          <a:solidFill>
            <a:schemeClr val="bg1"/>
          </a:solidFill>
          <a:ln w="25400" cap="flat" cmpd="sng" algn="ctr">
            <a:solidFill>
              <a:schemeClr val="bg2"/>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9" name="Straight Connector 8"/>
          <p:cNvCxnSpPr/>
          <p:nvPr/>
        </p:nvCxnSpPr>
        <p:spPr bwMode="auto">
          <a:xfrm>
            <a:off x="3913909"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7218218"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3" name="Straight Connector 12"/>
          <p:cNvCxnSpPr/>
          <p:nvPr/>
        </p:nvCxnSpPr>
        <p:spPr bwMode="auto">
          <a:xfrm>
            <a:off x="1849582" y="3456709"/>
            <a:ext cx="574963"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2137063" y="3629891"/>
            <a:ext cx="1991592"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635827" y="3837709"/>
            <a:ext cx="4582391"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4544291" y="4087091"/>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5410200" y="4329546"/>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200221" y="3053232"/>
            <a:ext cx="506869" cy="261610"/>
          </a:xfrm>
          <a:prstGeom prst="rect">
            <a:avLst/>
          </a:prstGeom>
          <a:noFill/>
        </p:spPr>
        <p:txBody>
          <a:bodyPr wrap="none" rtlCol="0">
            <a:spAutoFit/>
          </a:bodyPr>
          <a:lstStyle/>
          <a:p>
            <a:r>
              <a:rPr lang="en-US" sz="1100"/>
              <a:t>Time</a:t>
            </a:r>
          </a:p>
        </p:txBody>
      </p:sp>
      <p:sp>
        <p:nvSpPr>
          <p:cNvPr id="22" name="TextBox 21"/>
          <p:cNvSpPr txBox="1"/>
          <p:nvPr/>
        </p:nvSpPr>
        <p:spPr>
          <a:xfrm>
            <a:off x="1550781" y="3325160"/>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843248" y="3497428"/>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2319420" y="3707737"/>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4261864" y="3939649"/>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5093481" y="4194013"/>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3395979" y="4570106"/>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596898" y="4606481"/>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117883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Backup</a:t>
            </a:r>
          </a:p>
          <a:p>
            <a:r>
              <a:rPr lang="en-US" dirty="0"/>
              <a:t>Recovery</a:t>
            </a:r>
          </a:p>
          <a:p>
            <a:r>
              <a:rPr lang="en-US" dirty="0"/>
              <a:t>Transactions</a:t>
            </a:r>
          </a:p>
          <a:p>
            <a:r>
              <a:rPr lang="en-US" dirty="0"/>
              <a:t>Concurrency</a:t>
            </a:r>
          </a:p>
          <a:p>
            <a:r>
              <a:rPr lang="en-US" dirty="0"/>
              <a:t>Conclusion</a:t>
            </a:r>
          </a:p>
          <a:p>
            <a:endParaRPr lang="en-US" dirty="0"/>
          </a:p>
          <a:p>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a:t>
            </a:fld>
            <a:r>
              <a:rPr lang="en-US" altLang="aa-ET"/>
              <a:t> | </a:t>
            </a:r>
          </a:p>
        </p:txBody>
      </p:sp>
    </p:spTree>
    <p:extLst>
      <p:ext uri="{BB962C8B-B14F-4D97-AF65-F5344CB8AC3E}">
        <p14:creationId xmlns:p14="http://schemas.microsoft.com/office/powerpoint/2010/main" val="317899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Question</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dirty="0"/>
              <a:t>Is an update 1</a:t>
            </a:r>
            <a:r>
              <a:rPr lang="en-US" baseline="30000" dirty="0"/>
              <a:t>st</a:t>
            </a:r>
            <a:r>
              <a:rPr lang="en-US" dirty="0"/>
              <a:t> written to the </a:t>
            </a:r>
            <a:r>
              <a:rPr lang="en-US"/>
              <a:t>DB or </a:t>
            </a:r>
            <a:r>
              <a:rPr lang="en-US" dirty="0"/>
              <a:t>to the logfile?</a:t>
            </a:r>
          </a:p>
          <a:p>
            <a:r>
              <a:rPr lang="en-US" dirty="0"/>
              <a:t>To the logfile!!</a:t>
            </a:r>
            <a:endParaRPr lang="aa-ET" dirty="0"/>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20</a:t>
            </a:fld>
            <a:r>
              <a:rPr lang="en-US" altLang="aa-ET"/>
              <a:t> | </a:t>
            </a:r>
          </a:p>
        </p:txBody>
      </p:sp>
    </p:spTree>
    <p:extLst>
      <p:ext uri="{BB962C8B-B14F-4D97-AF65-F5344CB8AC3E}">
        <p14:creationId xmlns:p14="http://schemas.microsoft.com/office/powerpoint/2010/main" val="10141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SQL Server Transaction</a:t>
            </a:r>
            <a:endParaRPr lang="aa-ET"/>
          </a:p>
        </p:txBody>
      </p:sp>
      <p:sp>
        <p:nvSpPr>
          <p:cNvPr id="10" name="Rectangle 3">
            <a:extLst>
              <a:ext uri="{FF2B5EF4-FFF2-40B4-BE49-F238E27FC236}">
                <a16:creationId xmlns:a16="http://schemas.microsoft.com/office/drawing/2014/main" id="{6831C9CC-E9AC-48E0-B5AD-5BB2AF6F8006}"/>
              </a:ext>
            </a:extLst>
          </p:cNvPr>
          <p:cNvSpPr>
            <a:spLocks noGrp="1" noChangeArrowheads="1"/>
          </p:cNvSpPr>
          <p:nvPr>
            <p:ph idx="1"/>
          </p:nvPr>
        </p:nvSpPr>
        <p:spPr bwMode="auto">
          <a:xfrm>
            <a:off x="1207027" y="1268016"/>
            <a:ext cx="1899559" cy="3185487"/>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INSERT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INTO</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[AVG])</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VALUES</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'Tidd230'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230</a:t>
            </a:r>
            <a:r>
              <a:rPr kumimoji="0" lang="nl-NL" altLang="nl-NL" sz="900" b="0" i="0" u="none" strike="noStrike" cap="none" normalizeH="0" baseline="0" dirty="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UPDATE</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N</a:t>
            </a:r>
            <a:r>
              <a:rPr kumimoji="0" lang="nl-NL" altLang="nl-NL" sz="900" b="0" i="0" u="none" strike="noStrike" cap="none" normalizeH="0" baseline="0" dirty="0">
                <a:ln>
                  <a:noFill/>
                </a:ln>
                <a:solidFill>
                  <a:srgbClr val="7D2727"/>
                </a:solidFill>
                <a:effectLst/>
                <a:latin typeface="inherit"/>
              </a:rPr>
              <a:t>'az2'</a:t>
            </a:r>
            <a:r>
              <a:rPr kumimoji="0" lang="nl-NL" altLang="nl-NL" sz="900" b="0" i="0" u="none" strike="noStrike" cap="none" normalizeH="0" baseline="0" dirty="0">
                <a:ln>
                  <a:noFill/>
                </a:ln>
                <a:solidFill>
                  <a:srgbClr val="303336"/>
                </a:solidFill>
                <a:effectLst/>
                <a:latin typeface="inherit"/>
              </a:rPr>
              <a:t> ,[AVG] = </a:t>
            </a:r>
            <a:r>
              <a:rPr kumimoji="0" lang="nl-NL" altLang="nl-NL" sz="900" b="0" i="0" u="none" strike="noStrike" cap="none" normalizeH="0" baseline="0" dirty="0">
                <a:ln>
                  <a:noFill/>
                </a:ln>
                <a:solidFill>
                  <a:srgbClr val="7D2727"/>
                </a:solidFill>
                <a:effectLst/>
                <a:latin typeface="inherit"/>
              </a:rPr>
              <a:t>1</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WHERE</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a:t>
            </a:r>
            <a:r>
              <a:rPr kumimoji="0" lang="nl-NL" altLang="nl-NL" sz="900" b="0" i="0" u="none" strike="noStrike" cap="none" normalizeH="0" baseline="0" dirty="0" err="1">
                <a:ln>
                  <a:noFill/>
                </a:ln>
                <a:solidFill>
                  <a:srgbClr val="303336"/>
                </a:solidFill>
                <a:effectLst/>
                <a:latin typeface="inherit"/>
              </a:rPr>
              <a:t>N</a:t>
            </a:r>
            <a:r>
              <a:rPr kumimoji="0" lang="nl-NL" altLang="nl-NL" sz="900" b="0" i="0" u="none" strike="noStrike" cap="none" normalizeH="0" baseline="0" dirty="0" err="1">
                <a:ln>
                  <a:noFill/>
                </a:ln>
                <a:solidFill>
                  <a:srgbClr val="7D2727"/>
                </a:solidFill>
                <a:effectLst/>
                <a:latin typeface="inherit"/>
              </a:rPr>
              <a:t>'az</a:t>
            </a:r>
            <a:r>
              <a:rPr kumimoji="0" lang="nl-NL" altLang="nl-NL" sz="900" b="0" i="0" u="none" strike="noStrike" cap="none" normalizeH="0" baseline="0" dirty="0">
                <a:ln>
                  <a:noFill/>
                </a:ln>
                <a:solidFill>
                  <a:srgbClr val="7D2727"/>
                </a:solidFill>
                <a:effectLst/>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ROLLBACK</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GO</a:t>
            </a:r>
            <a:r>
              <a:rPr kumimoji="0" lang="nl-NL" altLang="nl-NL" sz="600" b="0" i="0" u="none" strike="noStrike" cap="none" normalizeH="0" baseline="0" dirty="0">
                <a:ln>
                  <a:noFill/>
                </a:ln>
                <a:solidFill>
                  <a:schemeClr val="tx1"/>
                </a:solidFill>
                <a:effectLst/>
              </a:rPr>
              <a:t> </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21</a:t>
            </a:fld>
            <a:r>
              <a:rPr lang="en-US" altLang="aa-ET"/>
              <a:t> | </a:t>
            </a:r>
          </a:p>
        </p:txBody>
      </p:sp>
      <p:sp>
        <p:nvSpPr>
          <p:cNvPr id="12" name="Rectangle 4">
            <a:extLst>
              <a:ext uri="{FF2B5EF4-FFF2-40B4-BE49-F238E27FC236}">
                <a16:creationId xmlns:a16="http://schemas.microsoft.com/office/drawing/2014/main" id="{CE4010F3-5ED1-404E-945D-1C8405F5AA6F}"/>
              </a:ext>
            </a:extLst>
          </p:cNvPr>
          <p:cNvSpPr>
            <a:spLocks noChangeArrowheads="1"/>
          </p:cNvSpPr>
          <p:nvPr/>
        </p:nvSpPr>
        <p:spPr bwMode="auto">
          <a:xfrm>
            <a:off x="4253404" y="1263703"/>
            <a:ext cx="1899559" cy="1800493"/>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XACT_ABORT </a:t>
            </a:r>
            <a:r>
              <a:rPr kumimoji="0" lang="nl-NL" altLang="nl-NL" sz="900" b="0" i="0" u="none" strike="noStrike" cap="none" normalizeH="0" baseline="0" dirty="0">
                <a:ln>
                  <a:noFill/>
                </a:ln>
                <a:solidFill>
                  <a:srgbClr val="101094"/>
                </a:solidFill>
                <a:effectLst/>
                <a:latin typeface="inherit"/>
              </a:rPr>
              <a:t>ON</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kumimoji="0" lang="nl-NL" altLang="nl-NL" sz="900" b="0" i="0" u="none" strike="noStrike" cap="none" normalizeH="0" baseline="0" dirty="0">
              <a:ln>
                <a:noFill/>
              </a:ln>
              <a:solidFill>
                <a:schemeClr val="bg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101094"/>
              </a:solidFill>
              <a:latin typeface="inherit"/>
            </a:endParaRPr>
          </a:p>
          <a:p>
            <a:pPr lvl="0" algn="l" eaLnBrk="0" hangingPunct="0">
              <a:spcBef>
                <a:spcPct val="0"/>
              </a:spcBef>
            </a:pPr>
            <a:r>
              <a:rPr lang="nl-NL" altLang="nl-NL" sz="900" dirty="0">
                <a:solidFill>
                  <a:srgbClr val="101094"/>
                </a:solidFill>
                <a:latin typeface="inherit"/>
              </a:rPr>
              <a:t>INSERT</a:t>
            </a:r>
            <a:r>
              <a:rPr lang="nl-NL" altLang="nl-NL" sz="900" dirty="0">
                <a:solidFill>
                  <a:srgbClr val="303336"/>
                </a:solidFill>
                <a:latin typeface="inherit"/>
              </a:rPr>
              <a:t> </a:t>
            </a:r>
            <a:r>
              <a:rPr lang="nl-NL" altLang="nl-NL" sz="900" dirty="0">
                <a:solidFill>
                  <a:srgbClr val="101094"/>
                </a:solidFill>
                <a:latin typeface="inherit"/>
              </a:rPr>
              <a:t>INTO</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303336"/>
                </a:solidFill>
                <a:latin typeface="inherit"/>
              </a:rPr>
              <a:t>([</a:t>
            </a:r>
            <a:r>
              <a:rPr lang="nl-NL" altLang="nl-NL" sz="900" dirty="0" err="1">
                <a:solidFill>
                  <a:srgbClr val="303336"/>
                </a:solidFill>
                <a:latin typeface="inherit"/>
              </a:rPr>
              <a:t>Title</a:t>
            </a:r>
            <a:r>
              <a:rPr lang="nl-NL" altLang="nl-NL" sz="900" dirty="0">
                <a:solidFill>
                  <a:srgbClr val="303336"/>
                </a:solidFill>
                <a:latin typeface="inherit"/>
              </a:rPr>
              <a:t>], [AVG])</a:t>
            </a:r>
          </a:p>
          <a:p>
            <a:pPr lvl="0" algn="l" eaLnBrk="0" hangingPunct="0">
              <a:spcBef>
                <a:spcPct val="0"/>
              </a:spcBef>
            </a:pPr>
            <a:r>
              <a:rPr lang="nl-NL" altLang="nl-NL" sz="900" dirty="0">
                <a:solidFill>
                  <a:srgbClr val="101094"/>
                </a:solidFill>
                <a:latin typeface="inherit"/>
              </a:rPr>
              <a:t>VALUES</a:t>
            </a:r>
            <a:r>
              <a:rPr lang="nl-NL" altLang="nl-NL" sz="900" dirty="0">
                <a:solidFill>
                  <a:srgbClr val="303336"/>
                </a:solidFill>
                <a:latin typeface="inherit"/>
              </a:rPr>
              <a:t> (</a:t>
            </a:r>
            <a:r>
              <a:rPr lang="nl-NL" altLang="nl-NL" sz="900" dirty="0">
                <a:solidFill>
                  <a:srgbClr val="7D2727"/>
                </a:solidFill>
                <a:latin typeface="inherit"/>
              </a:rPr>
              <a:t>'Tidd130'</a:t>
            </a:r>
            <a:r>
              <a:rPr lang="nl-NL" altLang="nl-NL" sz="900" dirty="0">
                <a:solidFill>
                  <a:srgbClr val="303336"/>
                </a:solidFill>
                <a:latin typeface="inherit"/>
              </a:rPr>
              <a:t>, </a:t>
            </a:r>
            <a:r>
              <a:rPr lang="nl-NL" altLang="nl-NL" sz="900" dirty="0">
                <a:solidFill>
                  <a:srgbClr val="7D2727"/>
                </a:solidFill>
                <a:latin typeface="inherit"/>
              </a:rPr>
              <a:t>130</a:t>
            </a:r>
            <a:r>
              <a:rPr lang="nl-NL" altLang="nl-NL" sz="900" dirty="0">
                <a:solidFill>
                  <a:srgbClr val="303336"/>
                </a:solidFill>
                <a:latin typeface="inherit"/>
              </a:rPr>
              <a:t>), (</a:t>
            </a:r>
            <a:r>
              <a:rPr lang="nl-NL" altLang="nl-NL" sz="900" dirty="0">
                <a:solidFill>
                  <a:srgbClr val="7D2727"/>
                </a:solidFill>
                <a:latin typeface="inherit"/>
              </a:rPr>
              <a:t>'Tidd230'</a:t>
            </a:r>
            <a:r>
              <a:rPr lang="nl-NL" altLang="nl-NL" sz="900" dirty="0">
                <a:solidFill>
                  <a:srgbClr val="303336"/>
                </a:solidFill>
                <a:latin typeface="inherit"/>
              </a:rPr>
              <a:t>, </a:t>
            </a:r>
            <a:r>
              <a:rPr lang="nl-NL" altLang="nl-NL" sz="900" dirty="0">
                <a:solidFill>
                  <a:srgbClr val="7D2727"/>
                </a:solidFill>
                <a:latin typeface="inherit"/>
              </a:rPr>
              <a:t>230</a:t>
            </a:r>
            <a:r>
              <a:rPr lang="nl-NL" altLang="nl-NL" sz="900" dirty="0">
                <a:solidFill>
                  <a:srgbClr val="303336"/>
                </a:solidFill>
                <a:latin typeface="inherit"/>
              </a:rPr>
              <a:t>)</a:t>
            </a:r>
          </a:p>
          <a:p>
            <a:pPr lvl="0" algn="l" eaLnBrk="0" hangingPunct="0">
              <a:spcBef>
                <a:spcPct val="0"/>
              </a:spcBef>
            </a:pP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UPDATE</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101094"/>
                </a:solidFill>
                <a:latin typeface="inherit"/>
              </a:rPr>
              <a:t>SET</a:t>
            </a:r>
            <a:r>
              <a:rPr lang="nl-NL" altLang="nl-NL" sz="900" dirty="0">
                <a:solidFill>
                  <a:srgbClr val="303336"/>
                </a:solidFill>
                <a:latin typeface="inherit"/>
              </a:rPr>
              <a:t> [</a:t>
            </a:r>
            <a:r>
              <a:rPr lang="nl-NL" altLang="nl-NL" sz="900" dirty="0" err="1">
                <a:solidFill>
                  <a:srgbClr val="303336"/>
                </a:solidFill>
                <a:latin typeface="inherit"/>
              </a:rPr>
              <a:t>Title</a:t>
            </a:r>
            <a:r>
              <a:rPr lang="nl-NL" altLang="nl-NL" sz="900" dirty="0">
                <a:solidFill>
                  <a:srgbClr val="303336"/>
                </a:solidFill>
                <a:latin typeface="inherit"/>
              </a:rPr>
              <a:t>] = N</a:t>
            </a:r>
            <a:r>
              <a:rPr lang="nl-NL" altLang="nl-NL" sz="900" dirty="0">
                <a:solidFill>
                  <a:srgbClr val="7D2727"/>
                </a:solidFill>
                <a:latin typeface="inherit"/>
              </a:rPr>
              <a:t>'az2'</a:t>
            </a:r>
            <a:r>
              <a:rPr lang="nl-NL" altLang="nl-NL" sz="900" dirty="0">
                <a:solidFill>
                  <a:srgbClr val="303336"/>
                </a:solidFill>
                <a:latin typeface="inherit"/>
              </a:rPr>
              <a:t> ,[AVG] = </a:t>
            </a:r>
            <a:r>
              <a:rPr lang="nl-NL" altLang="nl-NL" sz="900" dirty="0">
                <a:solidFill>
                  <a:srgbClr val="7D2727"/>
                </a:solidFill>
                <a:latin typeface="inherit"/>
              </a:rPr>
              <a:t>1</a:t>
            </a: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WHERE</a:t>
            </a:r>
            <a:r>
              <a:rPr lang="nl-NL" altLang="nl-NL" sz="900" dirty="0">
                <a:solidFill>
                  <a:srgbClr val="303336"/>
                </a:solidFill>
                <a:latin typeface="inherit"/>
              </a:rPr>
              <a:t> [</a:t>
            </a:r>
            <a:r>
              <a:rPr lang="nl-NL" altLang="nl-NL" sz="900" dirty="0" err="1">
                <a:solidFill>
                  <a:srgbClr val="303336"/>
                </a:solidFill>
                <a:latin typeface="inherit"/>
              </a:rPr>
              <a:t>dbo</a:t>
            </a:r>
            <a:r>
              <a:rPr lang="nl-NL" altLang="nl-NL" sz="900" dirty="0">
                <a:solidFill>
                  <a:srgbClr val="303336"/>
                </a:solidFill>
                <a:latin typeface="inherit"/>
              </a:rPr>
              <a:t>].[T1].[</a:t>
            </a:r>
            <a:r>
              <a:rPr lang="nl-NL" altLang="nl-NL" sz="900" dirty="0" err="1">
                <a:solidFill>
                  <a:srgbClr val="303336"/>
                </a:solidFill>
                <a:latin typeface="inherit"/>
              </a:rPr>
              <a:t>Title</a:t>
            </a:r>
            <a:r>
              <a:rPr lang="nl-NL" altLang="nl-NL" sz="900" dirty="0">
                <a:solidFill>
                  <a:srgbClr val="303336"/>
                </a:solidFill>
                <a:latin typeface="inherit"/>
              </a:rPr>
              <a:t>] = </a:t>
            </a:r>
            <a:r>
              <a:rPr lang="nl-NL" altLang="nl-NL" sz="900" dirty="0" err="1">
                <a:solidFill>
                  <a:srgbClr val="303336"/>
                </a:solidFill>
                <a:latin typeface="inherit"/>
              </a:rPr>
              <a:t>N</a:t>
            </a:r>
            <a:r>
              <a:rPr lang="nl-NL" altLang="nl-NL" sz="900" dirty="0" err="1">
                <a:solidFill>
                  <a:srgbClr val="7D2727"/>
                </a:solidFill>
                <a:latin typeface="inherit"/>
              </a:rPr>
              <a:t>'az</a:t>
            </a:r>
            <a:r>
              <a:rPr lang="nl-NL" altLang="nl-NL" sz="900" dirty="0">
                <a:solidFill>
                  <a:srgbClr val="7D2727"/>
                </a:solidFill>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algn="l" eaLnBrk="0" hangingPunct="0">
              <a:spcBef>
                <a:spcPct val="0"/>
              </a:spcBef>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lang="nl-NL" altLang="nl-NL" sz="900" dirty="0">
              <a:solidFill>
                <a:srgbClr val="303336"/>
              </a:solidFill>
              <a:latin typeface="inherit"/>
            </a:endParaRPr>
          </a:p>
        </p:txBody>
      </p:sp>
    </p:spTree>
    <p:extLst>
      <p:ext uri="{BB962C8B-B14F-4D97-AF65-F5344CB8AC3E}">
        <p14:creationId xmlns:p14="http://schemas.microsoft.com/office/powerpoint/2010/main" val="111153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pic>
        <p:nvPicPr>
          <p:cNvPr id="3" name="Content Placeholder 2">
            <a:extLst>
              <a:ext uri="{FF2B5EF4-FFF2-40B4-BE49-F238E27FC236}">
                <a16:creationId xmlns:a16="http://schemas.microsoft.com/office/drawing/2014/main" id="{88AF8AF8-FE7E-4A87-8B89-E32A3DD056FB}"/>
              </a:ext>
            </a:extLst>
          </p:cNvPr>
          <p:cNvPicPr>
            <a:picLocks noGrp="1" noChangeAspect="1"/>
          </p:cNvPicPr>
          <p:nvPr>
            <p:ph idx="1"/>
          </p:nvPr>
        </p:nvPicPr>
        <p:blipFill>
          <a:blip r:embed="rId3"/>
          <a:stretch>
            <a:fillRect/>
          </a:stretch>
        </p:blipFill>
        <p:spPr>
          <a:xfrm>
            <a:off x="2837191" y="500955"/>
            <a:ext cx="3929192" cy="3262312"/>
          </a:xfrm>
          <a:prstGeom prst="rect">
            <a:avLst/>
          </a:prstGeom>
        </p:spPr>
      </p:pic>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22</a:t>
            </a:fld>
            <a:r>
              <a:rPr lang="en-US" altLang="aa-ET"/>
              <a:t> | </a:t>
            </a:r>
          </a:p>
        </p:txBody>
      </p:sp>
    </p:spTree>
    <p:extLst>
      <p:ext uri="{BB962C8B-B14F-4D97-AF65-F5344CB8AC3E}">
        <p14:creationId xmlns:p14="http://schemas.microsoft.com/office/powerpoint/2010/main" val="411211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sp>
        <p:nvSpPr>
          <p:cNvPr id="6" name="Content Placeholder 5">
            <a:extLst>
              <a:ext uri="{FF2B5EF4-FFF2-40B4-BE49-F238E27FC236}">
                <a16:creationId xmlns:a16="http://schemas.microsoft.com/office/drawing/2014/main" id="{52435DFE-CBAB-49EC-B217-AFC51255A6D1}"/>
              </a:ext>
            </a:extLst>
          </p:cNvPr>
          <p:cNvSpPr>
            <a:spLocks noGrp="1"/>
          </p:cNvSpPr>
          <p:nvPr>
            <p:ph idx="1"/>
          </p:nvPr>
        </p:nvSpPr>
        <p:spPr/>
        <p:txBody>
          <a:bodyPr/>
          <a:lstStyle/>
          <a:p>
            <a:r>
              <a:rPr lang="en-US" sz="2000" dirty="0"/>
              <a:t>Maintain audit trail of transaction and database changes</a:t>
            </a:r>
          </a:p>
          <a:p>
            <a:r>
              <a:rPr lang="en-US" sz="2000" dirty="0"/>
              <a:t>In case of failure: </a:t>
            </a:r>
          </a:p>
          <a:p>
            <a:pPr lvl="1"/>
            <a:r>
              <a:rPr lang="en-US" sz="2000" dirty="0"/>
              <a:t>Database state can be re-established using information in journals together with most recent complete backup. </a:t>
            </a:r>
          </a:p>
          <a:p>
            <a:r>
              <a:rPr lang="en-US" sz="2000" dirty="0"/>
              <a:t>2 basic logs or journals:</a:t>
            </a:r>
          </a:p>
          <a:p>
            <a:pPr lvl="1"/>
            <a:r>
              <a:rPr lang="en-US" sz="2000" dirty="0"/>
              <a:t>Transaction log – Record of essential data for each transaction</a:t>
            </a:r>
          </a:p>
          <a:p>
            <a:pPr lvl="1"/>
            <a:r>
              <a:rPr lang="en-US" sz="2000" dirty="0"/>
              <a:t>Database changelog – Images of updated data</a:t>
            </a:r>
          </a:p>
        </p:txBody>
      </p:sp>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23</a:t>
            </a:fld>
            <a:r>
              <a:rPr lang="en-US" altLang="aa-ET"/>
              <a:t> | </a:t>
            </a:r>
          </a:p>
        </p:txBody>
      </p:sp>
    </p:spTree>
    <p:extLst>
      <p:ext uri="{BB962C8B-B14F-4D97-AF65-F5344CB8AC3E}">
        <p14:creationId xmlns:p14="http://schemas.microsoft.com/office/powerpoint/2010/main" val="38048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Concurrency</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a:t>Access to data for multiple transactions at the same time</a:t>
            </a:r>
          </a:p>
          <a:p>
            <a:r>
              <a:rPr lang="en-US"/>
              <a:t>Concurrency control: needed to prevent that transactions influence each other </a:t>
            </a:r>
            <a:endParaRPr lang="aa-ET"/>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24</a:t>
            </a:fld>
            <a:r>
              <a:rPr lang="en-US" altLang="aa-ET"/>
              <a:t> | </a:t>
            </a:r>
          </a:p>
        </p:txBody>
      </p:sp>
    </p:spTree>
    <p:extLst>
      <p:ext uri="{BB962C8B-B14F-4D97-AF65-F5344CB8AC3E}">
        <p14:creationId xmlns:p14="http://schemas.microsoft.com/office/powerpoint/2010/main" val="83744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problems: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3418704"/>
              </p:ext>
            </p:extLst>
          </p:nvPr>
        </p:nvGraphicFramePr>
        <p:xfrm>
          <a:off x="628650" y="1124433"/>
          <a:ext cx="7886700" cy="3032121"/>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dirty="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r>
                        <a:rPr lang="en-US" sz="1050" dirty="0">
                          <a:solidFill>
                            <a:schemeClr val="bg1">
                              <a:lumMod val="65000"/>
                            </a:schemeClr>
                          </a:solidFill>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r>
                        <a:rPr lang="en-US" sz="1050">
                          <a:solidFill>
                            <a:schemeClr val="bg1">
                              <a:lumMod val="65000"/>
                            </a:schemeClr>
                          </a:solidFill>
                        </a:rPr>
                        <a:t>100</a:t>
                      </a:r>
                    </a:p>
                  </a:txBody>
                  <a:tcPr marL="91884" marR="91884"/>
                </a:tc>
                <a:tc>
                  <a:txBody>
                    <a:bodyPr/>
                    <a:lstStyle/>
                    <a:p>
                      <a:r>
                        <a:rPr lang="en-US" sz="1050" dirty="0"/>
                        <a:t>-</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r>
                        <a:rPr lang="en-US" sz="1050">
                          <a:solidFill>
                            <a:schemeClr val="bg1">
                              <a:lumMod val="65000"/>
                            </a:schemeClr>
                          </a:solidFill>
                        </a:rPr>
                        <a:t>100</a:t>
                      </a: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r>
                        <a:rPr lang="en-US" sz="1050">
                          <a:solidFill>
                            <a:schemeClr val="bg1">
                              <a:lumMod val="65000"/>
                            </a:schemeClr>
                          </a:solidFill>
                        </a:rPr>
                        <a:t>100</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r>
                        <a:rPr lang="en-US" sz="1050"/>
                        <a:t>Retrieve p</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r>
                        <a:rPr lang="en-US" sz="1050"/>
                        <a:t>100</a:t>
                      </a:r>
                    </a:p>
                  </a:txBody>
                  <a:tcPr marL="91884" marR="91884"/>
                </a:tc>
                <a:extLst>
                  <a:ext uri="{0D108BD9-81ED-4DB2-BD59-A6C34878D82A}">
                    <a16:rowId xmlns:a16="http://schemas.microsoft.com/office/drawing/2014/main" val="10007"/>
                  </a:ext>
                </a:extLst>
              </a:tr>
              <a:tr h="433161">
                <a:tc>
                  <a:txBody>
                    <a:bodyPr/>
                    <a:lstStyle/>
                    <a:p>
                      <a:r>
                        <a:rPr lang="en-US" sz="1050"/>
                        <a:t>175</a:t>
                      </a:r>
                    </a:p>
                  </a:txBody>
                  <a:tcPr marL="91884" marR="91884"/>
                </a:tc>
                <a:tc>
                  <a:txBody>
                    <a:bodyPr/>
                    <a:lstStyle/>
                    <a:p>
                      <a:r>
                        <a:rPr lang="en-US" sz="1050"/>
                        <a:t>UPDATE p(p-&gt;p+50)</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175</a:t>
                      </a:r>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r>
                        <a:rPr lang="en-US" sz="1050"/>
                        <a:t>175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25</a:t>
            </a:fld>
            <a:r>
              <a:rPr lang="en-US" altLang="aa-ET"/>
              <a:t> | </a:t>
            </a:r>
          </a:p>
        </p:txBody>
      </p:sp>
    </p:spTree>
    <p:extLst>
      <p:ext uri="{BB962C8B-B14F-4D97-AF65-F5344CB8AC3E}">
        <p14:creationId xmlns:p14="http://schemas.microsoft.com/office/powerpoint/2010/main" val="365845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Concurrency problems: non repeatable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9505194"/>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COMMIT</a:t>
                      </a:r>
                    </a:p>
                  </a:txBody>
                  <a:tcPr marL="91884" marR="91884"/>
                </a:tc>
                <a:tc>
                  <a:txBody>
                    <a:bodyPr/>
                    <a:lstStyle/>
                    <a:p>
                      <a:r>
                        <a:rPr lang="en-US" sz="1050" dirty="0"/>
                        <a:t>125</a:t>
                      </a:r>
                    </a:p>
                  </a:txBody>
                  <a:tcPr marL="91884" marR="91884"/>
                </a:tc>
                <a:extLst>
                  <a:ext uri="{0D108BD9-81ED-4DB2-BD59-A6C34878D82A}">
                    <a16:rowId xmlns:a16="http://schemas.microsoft.com/office/drawing/2014/main" val="10007"/>
                  </a:ext>
                </a:extLst>
              </a:tr>
              <a:tr h="269162">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dirty="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26</a:t>
            </a:fld>
            <a:r>
              <a:rPr lang="en-US" altLang="aa-ET"/>
              <a:t> | </a:t>
            </a:r>
          </a:p>
        </p:txBody>
      </p:sp>
    </p:spTree>
    <p:extLst>
      <p:ext uri="{BB962C8B-B14F-4D97-AF65-F5344CB8AC3E}">
        <p14:creationId xmlns:p14="http://schemas.microsoft.com/office/powerpoint/2010/main" val="363573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phantoms</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1164755"/>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endParaRPr lang="en-US" sz="1050"/>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INSERT p6</a:t>
                      </a:r>
                    </a:p>
                  </a:txBody>
                  <a:tcPr marL="91884" marR="91884"/>
                </a:tc>
                <a:tc>
                  <a:txBody>
                    <a:bodyPr/>
                    <a:lstStyle/>
                    <a:p>
                      <a:endParaRPr lang="en-US" sz="1050"/>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extLst>
                  <a:ext uri="{0D108BD9-81ED-4DB2-BD59-A6C34878D82A}">
                    <a16:rowId xmlns:a16="http://schemas.microsoft.com/office/drawing/2014/main" val="10004"/>
                  </a:ext>
                </a:extLst>
              </a:tr>
              <a:tr h="259896">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5"/>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6"/>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69162">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27</a:t>
            </a:fld>
            <a:r>
              <a:rPr lang="en-US" altLang="aa-ET"/>
              <a:t> | </a:t>
            </a:r>
          </a:p>
        </p:txBody>
      </p:sp>
    </p:spTree>
    <p:extLst>
      <p:ext uri="{BB962C8B-B14F-4D97-AF65-F5344CB8AC3E}">
        <p14:creationId xmlns:p14="http://schemas.microsoft.com/office/powerpoint/2010/main" val="2625025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Causes</a:t>
            </a:r>
          </a:p>
        </p:txBody>
      </p:sp>
      <p:sp>
        <p:nvSpPr>
          <p:cNvPr id="3" name="Content Placeholder 2"/>
          <p:cNvSpPr>
            <a:spLocks noGrp="1"/>
          </p:cNvSpPr>
          <p:nvPr>
            <p:ph idx="1"/>
          </p:nvPr>
        </p:nvSpPr>
        <p:spPr/>
        <p:txBody>
          <a:bodyPr/>
          <a:lstStyle/>
          <a:p>
            <a:r>
              <a:rPr lang="en-US"/>
              <a:t>Transactions on the same data are using each others intermediate results</a:t>
            </a:r>
          </a:p>
          <a:p>
            <a:r>
              <a:rPr lang="en-US"/>
              <a:t>Overlapping instead of sequential</a:t>
            </a:r>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28</a:t>
            </a:fld>
            <a:r>
              <a:rPr lang="en-US" altLang="aa-ET"/>
              <a:t> | </a:t>
            </a:r>
          </a:p>
        </p:txBody>
      </p:sp>
      <p:cxnSp>
        <p:nvCxnSpPr>
          <p:cNvPr id="7" name="Straight Connector 6"/>
          <p:cNvCxnSpPr/>
          <p:nvPr/>
        </p:nvCxnSpPr>
        <p:spPr bwMode="auto">
          <a:xfrm>
            <a:off x="2061411" y="3168316"/>
            <a:ext cx="978568" cy="0"/>
          </a:xfrm>
          <a:prstGeom prst="line">
            <a:avLst/>
          </a:prstGeom>
          <a:ln>
            <a:headEnd type="diamond" w="med" len="med"/>
            <a:tailEnd type="diamond"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2711116" y="3272590"/>
            <a:ext cx="978568" cy="0"/>
          </a:xfrm>
          <a:prstGeom prst="line">
            <a:avLst/>
          </a:prstGeom>
          <a:ln>
            <a:headEnd type="diamond" w="med" len="med"/>
            <a:tailEnd type="diamond"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bwMode="auto">
          <a:xfrm>
            <a:off x="5567871"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6630660"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72671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Solution</a:t>
            </a:r>
          </a:p>
        </p:txBody>
      </p:sp>
      <p:sp>
        <p:nvSpPr>
          <p:cNvPr id="3" name="Content Placeholder 2"/>
          <p:cNvSpPr>
            <a:spLocks noGrp="1"/>
          </p:cNvSpPr>
          <p:nvPr>
            <p:ph idx="1"/>
          </p:nvPr>
        </p:nvSpPr>
        <p:spPr/>
        <p:txBody>
          <a:bodyPr/>
          <a:lstStyle/>
          <a:p>
            <a:r>
              <a:rPr lang="en-US"/>
              <a:t>Locking</a:t>
            </a:r>
          </a:p>
          <a:p>
            <a:pPr lvl="1"/>
            <a:r>
              <a:rPr lang="en-US"/>
              <a:t>Table</a:t>
            </a:r>
          </a:p>
          <a:p>
            <a:pPr lvl="1"/>
            <a:r>
              <a:rPr lang="en-US"/>
              <a:t>Page</a:t>
            </a:r>
          </a:p>
          <a:p>
            <a:pPr lvl="1"/>
            <a:r>
              <a:rPr lang="en-US"/>
              <a:t>Record</a:t>
            </a:r>
          </a:p>
          <a:p>
            <a:pPr lvl="1"/>
            <a:r>
              <a:rPr lang="en-US"/>
              <a:t>Field</a:t>
            </a:r>
          </a:p>
          <a:p>
            <a:pPr marL="385763" lvl="1" indent="0">
              <a:buNone/>
            </a:pPr>
            <a:endParaRPr lang="en-US"/>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29</a:t>
            </a:fld>
            <a:r>
              <a:rPr lang="en-US" altLang="aa-ET"/>
              <a:t> | </a:t>
            </a:r>
          </a:p>
        </p:txBody>
      </p:sp>
    </p:spTree>
    <p:extLst>
      <p:ext uri="{BB962C8B-B14F-4D97-AF65-F5344CB8AC3E}">
        <p14:creationId xmlns:p14="http://schemas.microsoft.com/office/powerpoint/2010/main" val="56511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Why Backup?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16842" y="1157623"/>
            <a:ext cx="7886700" cy="3263504"/>
          </a:xfrm>
        </p:spPr>
        <p:txBody>
          <a:bodyPr/>
          <a:lstStyle/>
          <a:p>
            <a:pPr marL="194945" indent="-194945"/>
            <a:r>
              <a:rPr lang="en-US" sz="2000" dirty="0"/>
              <a:t>Protect databases against data loss by failures</a:t>
            </a:r>
            <a:endParaRPr lang="en-US" dirty="0"/>
          </a:p>
          <a:p>
            <a:pPr marL="194945" indent="-194945"/>
            <a:r>
              <a:rPr lang="en-US" sz="2000" dirty="0"/>
              <a:t>Causes for </a:t>
            </a:r>
            <a:r>
              <a:rPr lang="en-US" sz="2000" dirty="0" err="1"/>
              <a:t>dataloss</a:t>
            </a:r>
            <a:r>
              <a:rPr lang="en-US" sz="2000" dirty="0"/>
              <a:t>:</a:t>
            </a:r>
          </a:p>
          <a:p>
            <a:pPr marL="575945" lvl="1"/>
            <a:r>
              <a:rPr lang="en-US" sz="2000" dirty="0"/>
              <a:t>Media failure</a:t>
            </a:r>
          </a:p>
          <a:p>
            <a:pPr marL="575945" lvl="1"/>
            <a:r>
              <a:rPr lang="en-US" sz="2000" dirty="0"/>
              <a:t>User errors</a:t>
            </a:r>
          </a:p>
          <a:p>
            <a:pPr marL="575310" lvl="1"/>
            <a:r>
              <a:rPr lang="en-US" sz="2000" dirty="0"/>
              <a:t>Hardware failures, a damaged disk drive</a:t>
            </a:r>
          </a:p>
          <a:p>
            <a:pPr marL="575945" lvl="1"/>
            <a:r>
              <a:rPr lang="en-US" sz="2000" dirty="0"/>
              <a:t>Natural disasters</a:t>
            </a:r>
          </a:p>
          <a:p>
            <a:pPr marL="194945" indent="-194945"/>
            <a:r>
              <a:rPr lang="en-US" sz="2000" dirty="0"/>
              <a:t>Useful for routine administrative purposes, database mirroring, archiving</a:t>
            </a:r>
          </a:p>
          <a:p>
            <a:pPr marL="0" indent="0">
              <a:buNone/>
            </a:pPr>
            <a:endParaRPr lang="en-US" altLang="aa-ET" dirty="0"/>
          </a:p>
          <a:p>
            <a:pPr marL="0" indent="0">
              <a:buNone/>
            </a:pPr>
            <a:endParaRPr lang="aa-ET" altLang="aa-ET"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a:t>
            </a:fld>
            <a:r>
              <a:rPr lang="en-US" altLang="aa-ET" sz="900"/>
              <a:t> | </a:t>
            </a:r>
          </a:p>
        </p:txBody>
      </p:sp>
    </p:spTree>
    <p:extLst>
      <p:ext uri="{BB962C8B-B14F-4D97-AF65-F5344CB8AC3E}">
        <p14:creationId xmlns:p14="http://schemas.microsoft.com/office/powerpoint/2010/main" val="27108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324672"/>
              </p:ext>
            </p:extLst>
          </p:nvPr>
        </p:nvGraphicFramePr>
        <p:xfrm>
          <a:off x="990600" y="1654175"/>
          <a:ext cx="6278880" cy="3171290"/>
        </p:xfrm>
        <a:graphic>
          <a:graphicData uri="http://schemas.openxmlformats.org/drawingml/2006/table">
            <a:tbl>
              <a:tblPr firstRow="1" bandRow="1">
                <a:tableStyleId>{073A0DAA-6AF3-43AB-8588-CEC1D06C72B9}</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tblGrid>
              <a:tr h="259896">
                <a:tc>
                  <a:txBody>
                    <a:bodyPr/>
                    <a:lstStyle/>
                    <a:p>
                      <a:r>
                        <a:rPr lang="en-US" sz="1050"/>
                        <a:t>lock(A)</a:t>
                      </a:r>
                    </a:p>
                  </a:txBody>
                  <a:tcPr/>
                </a:tc>
                <a:tc>
                  <a:txBody>
                    <a:bodyPr/>
                    <a:lstStyle/>
                    <a:p>
                      <a:r>
                        <a:rPr lang="en-US" sz="1050"/>
                        <a:t>transaction A</a:t>
                      </a:r>
                    </a:p>
                  </a:txBody>
                  <a:tcPr/>
                </a:tc>
                <a:tc>
                  <a:txBody>
                    <a:bodyPr/>
                    <a:lstStyle/>
                    <a:p>
                      <a:r>
                        <a:rPr lang="en-US" sz="1050"/>
                        <a:t>transaction A</a:t>
                      </a:r>
                    </a:p>
                  </a:txBody>
                  <a:tcPr/>
                </a:tc>
                <a:tc>
                  <a:txBody>
                    <a:bodyPr/>
                    <a:lstStyle/>
                    <a:p>
                      <a:r>
                        <a:rPr lang="en-US" sz="1050"/>
                        <a:t>lock(B)</a:t>
                      </a:r>
                    </a:p>
                  </a:txBody>
                  <a:tcPr/>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1"/>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BEGIN</a:t>
                      </a:r>
                    </a:p>
                  </a:txBody>
                  <a:tcPr/>
                </a:tc>
                <a:tc>
                  <a:txBody>
                    <a:bodyPr/>
                    <a:lstStyle/>
                    <a:p>
                      <a:endParaRPr lang="en-US" sz="1050"/>
                    </a:p>
                  </a:txBody>
                  <a:tcPr/>
                </a:tc>
                <a:extLst>
                  <a:ext uri="{0D108BD9-81ED-4DB2-BD59-A6C34878D82A}">
                    <a16:rowId xmlns:a16="http://schemas.microsoft.com/office/drawing/2014/main" val="10002"/>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-100</a:t>
                      </a:r>
                      <a:endParaRPr lang="en-US" sz="1050"/>
                    </a:p>
                  </a:txBody>
                  <a:tcPr/>
                </a:tc>
                <a:tc>
                  <a:txBody>
                    <a:bodyPr/>
                    <a:lstStyle/>
                    <a:p>
                      <a:r>
                        <a:rPr lang="en-US" sz="1050"/>
                        <a:t>L?</a:t>
                      </a:r>
                    </a:p>
                  </a:txBody>
                  <a:tcPr/>
                </a:tc>
                <a:extLst>
                  <a:ext uri="{0D108BD9-81ED-4DB2-BD59-A6C34878D82A}">
                    <a16:rowId xmlns:a16="http://schemas.microsoft.com/office/drawing/2014/main" val="10003"/>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BEGIN</a:t>
                      </a:r>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4"/>
                  </a:ext>
                </a:extLst>
              </a:tr>
              <a:tr h="259896">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+ 50</a:t>
                      </a:r>
                      <a:endParaRPr lang="en-US" sz="1050"/>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5"/>
                  </a:ext>
                </a:extLst>
              </a:tr>
              <a:tr h="259896">
                <a:tc>
                  <a:txBody>
                    <a:bodyPr/>
                    <a:lstStyle/>
                    <a:p>
                      <a:r>
                        <a:rPr lang="en-US" sz="1050"/>
                        <a:t>L?</a:t>
                      </a:r>
                    </a:p>
                  </a:txBody>
                  <a:tcPr/>
                </a:tc>
                <a:tc>
                  <a:txBody>
                    <a:bodyPr/>
                    <a:lstStyle/>
                    <a:p>
                      <a:r>
                        <a:rPr lang="en-US" sz="1050"/>
                        <a:t>-</a:t>
                      </a:r>
                    </a:p>
                  </a:txBody>
                  <a:tcPr/>
                </a:tc>
                <a:tc>
                  <a:txBody>
                    <a:bodyPr/>
                    <a:lstStyle/>
                    <a:p>
                      <a:r>
                        <a:rPr lang="en-US" sz="1050"/>
                        <a:t>COMMIT</a:t>
                      </a:r>
                    </a:p>
                  </a:txBody>
                  <a:tcPr/>
                </a:tc>
                <a:tc>
                  <a:txBody>
                    <a:bodyPr/>
                    <a:lstStyle/>
                    <a:p>
                      <a:r>
                        <a:rPr lang="en-US" sz="1050"/>
                        <a:t>L</a:t>
                      </a:r>
                    </a:p>
                  </a:txBody>
                  <a:tcPr/>
                </a:tc>
                <a:extLst>
                  <a:ext uri="{0D108BD9-81ED-4DB2-BD59-A6C34878D82A}">
                    <a16:rowId xmlns:a16="http://schemas.microsoft.com/office/drawing/2014/main" val="10006"/>
                  </a:ext>
                </a:extLst>
              </a:tr>
              <a:tr h="259896">
                <a:tc>
                  <a:txBody>
                    <a:bodyPr/>
                    <a:lstStyle/>
                    <a:p>
                      <a:r>
                        <a:rPr lang="en-US" sz="1050"/>
                        <a:t>L?</a:t>
                      </a: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7"/>
                  </a:ext>
                </a:extLst>
              </a:tr>
              <a:tr h="269162">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8"/>
                  </a:ext>
                </a:extLst>
              </a:tr>
              <a:tr h="259896">
                <a:tc>
                  <a:txBody>
                    <a:bodyPr/>
                    <a:lstStyle/>
                    <a:p>
                      <a:r>
                        <a:rPr lang="en-US" sz="1050"/>
                        <a:t>L</a:t>
                      </a:r>
                    </a:p>
                  </a:txBody>
                  <a:tcPr/>
                </a:tc>
                <a:tc>
                  <a:txBody>
                    <a:bodyPr/>
                    <a:lstStyle/>
                    <a:p>
                      <a:r>
                        <a:rPr lang="en-US" sz="1050"/>
                        <a:t>COMMIT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9"/>
                  </a:ext>
                </a:extLst>
              </a:tr>
              <a:tr h="259896">
                <a:tc>
                  <a:txBody>
                    <a:bodyPr/>
                    <a:lstStyle/>
                    <a:p>
                      <a:endParaRPr lang="en-US" sz="1050"/>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30</a:t>
            </a:fld>
            <a:r>
              <a:rPr lang="en-US" altLang="aa-ET"/>
              <a:t> | </a:t>
            </a:r>
          </a:p>
        </p:txBody>
      </p:sp>
    </p:spTree>
    <p:extLst>
      <p:ext uri="{BB962C8B-B14F-4D97-AF65-F5344CB8AC3E}">
        <p14:creationId xmlns:p14="http://schemas.microsoft.com/office/powerpoint/2010/main" val="310599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(1)</a:t>
            </a:r>
            <a:endParaRPr lang="en-US" sz="2800"/>
          </a:p>
        </p:txBody>
      </p:sp>
      <p:sp>
        <p:nvSpPr>
          <p:cNvPr id="3" name="Content Placeholder 2"/>
          <p:cNvSpPr>
            <a:spLocks noGrp="1"/>
          </p:cNvSpPr>
          <p:nvPr>
            <p:ph idx="1"/>
          </p:nvPr>
        </p:nvSpPr>
        <p:spPr/>
        <p:txBody>
          <a:bodyPr/>
          <a:lstStyle/>
          <a:p>
            <a:r>
              <a:rPr lang="en-US" dirty="0"/>
              <a:t>Multiple transactions can have an S-lock (Shared) on the same record</a:t>
            </a:r>
          </a:p>
          <a:p>
            <a:r>
              <a:rPr lang="en-US" dirty="0"/>
              <a:t>One transaction can have an X-lock (</a:t>
            </a:r>
            <a:r>
              <a:rPr lang="en-US" dirty="0" err="1"/>
              <a:t>eXclusive</a:t>
            </a:r>
            <a:r>
              <a:rPr lang="en-US" dirty="0"/>
              <a:t>) on a record</a:t>
            </a:r>
          </a:p>
          <a:p>
            <a:endParaRPr lang="en-US" dirty="0"/>
          </a:p>
          <a:p>
            <a:r>
              <a:rPr lang="en-US" dirty="0"/>
              <a:t>Shared </a:t>
            </a:r>
            <a:r>
              <a:rPr lang="en-US" dirty="0">
                <a:sym typeface="Wingdings" panose="05000000000000000000" pitchFamily="2" charset="2"/>
              </a:rPr>
              <a:t> Can read, cannot update</a:t>
            </a:r>
          </a:p>
          <a:p>
            <a:r>
              <a:rPr lang="en-US" dirty="0" err="1">
                <a:sym typeface="Wingdings" panose="05000000000000000000" pitchFamily="2" charset="2"/>
              </a:rPr>
              <a:t>eXclusive</a:t>
            </a:r>
            <a:r>
              <a:rPr lang="en-US" dirty="0">
                <a:sym typeface="Wingdings" panose="05000000000000000000" pitchFamily="2" charset="2"/>
              </a:rPr>
              <a:t>  </a:t>
            </a:r>
            <a:r>
              <a:rPr lang="en-US">
                <a:sym typeface="Wingdings" panose="05000000000000000000" pitchFamily="2" charset="2"/>
              </a:rPr>
              <a:t>One transaction, one row</a:t>
            </a:r>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31</a:t>
            </a:fld>
            <a:r>
              <a:rPr lang="en-US" altLang="aa-ET"/>
              <a:t> | </a:t>
            </a:r>
          </a:p>
        </p:txBody>
      </p:sp>
    </p:spTree>
    <p:extLst>
      <p:ext uri="{BB962C8B-B14F-4D97-AF65-F5344CB8AC3E}">
        <p14:creationId xmlns:p14="http://schemas.microsoft.com/office/powerpoint/2010/main" val="1547227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(2)</a:t>
            </a:r>
            <a:endParaRPr lang="en-US" sz="2800"/>
          </a:p>
        </p:txBody>
      </p:sp>
      <p:sp>
        <p:nvSpPr>
          <p:cNvPr id="3" name="Content Placeholder 2"/>
          <p:cNvSpPr>
            <a:spLocks noGrp="1"/>
          </p:cNvSpPr>
          <p:nvPr>
            <p:ph idx="1"/>
          </p:nvPr>
        </p:nvSpPr>
        <p:spPr/>
        <p:txBody>
          <a:bodyPr/>
          <a:lstStyle/>
          <a:p>
            <a:r>
              <a:rPr lang="en-US"/>
              <a:t>Use S-lock for reading(only when no one has X-lock)</a:t>
            </a:r>
          </a:p>
          <a:p>
            <a:r>
              <a:rPr lang="en-US"/>
              <a:t>Use X-lock for writing (only when no one has a lock)</a:t>
            </a:r>
          </a:p>
          <a:p>
            <a:r>
              <a:rPr lang="en-US"/>
              <a:t>Release locks when ending a transaction (ROLLBACK or COMMIT)</a:t>
            </a:r>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32</a:t>
            </a:fld>
            <a:r>
              <a:rPr lang="en-US" altLang="aa-ET"/>
              <a:t> | </a:t>
            </a:r>
          </a:p>
        </p:txBody>
      </p:sp>
    </p:spTree>
    <p:extLst>
      <p:ext uri="{BB962C8B-B14F-4D97-AF65-F5344CB8AC3E}">
        <p14:creationId xmlns:p14="http://schemas.microsoft.com/office/powerpoint/2010/main" val="227085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2001471"/>
              </p:ext>
            </p:extLst>
          </p:nvPr>
        </p:nvGraphicFramePr>
        <p:xfrm>
          <a:off x="628650" y="1370013"/>
          <a:ext cx="7886700" cy="2850420"/>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BEGIN</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3"/>
                  </a:ext>
                </a:extLst>
              </a:tr>
              <a:tr h="259896">
                <a:tc>
                  <a:txBody>
                    <a:bodyPr/>
                    <a:lstStyle/>
                    <a:p>
                      <a:endParaRPr lang="en-US" sz="1050">
                        <a:solidFill>
                          <a:schemeClr val="bg1">
                            <a:lumMod val="65000"/>
                          </a:schemeClr>
                        </a:solidFill>
                      </a:endParaRPr>
                    </a:p>
                  </a:txBody>
                  <a:tcPr marL="91884" marR="91884"/>
                </a:tc>
                <a:tc>
                  <a:txBody>
                    <a:bodyPr/>
                    <a:lstStyle/>
                    <a:p>
                      <a:r>
                        <a:rPr lang="en-US" sz="1050"/>
                        <a:t>BEGIN</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4"/>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5"/>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6"/>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45099">
                <a:tc>
                  <a:txBody>
                    <a:bodyPr/>
                    <a:lstStyle/>
                    <a:p>
                      <a:r>
                        <a:rPr lang="en-US" sz="1050"/>
                        <a:t>S</a:t>
                      </a:r>
                    </a:p>
                  </a:txBody>
                  <a:tcPr marL="91884" marR="91884"/>
                </a:tc>
                <a:tc>
                  <a:txBody>
                    <a:bodyPr/>
                    <a:lstStyle/>
                    <a:p>
                      <a:r>
                        <a:rPr lang="en-US" sz="1050"/>
                        <a:t>RETRIEVE P</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X</a:t>
                      </a:r>
                    </a:p>
                  </a:txBody>
                  <a:tcPr marL="91884" marR="91884"/>
                </a:tc>
                <a:tc>
                  <a:txBody>
                    <a:bodyPr/>
                    <a:lstStyle/>
                    <a:p>
                      <a:r>
                        <a:rPr lang="en-US" sz="1050"/>
                        <a:t>UPDATE</a:t>
                      </a:r>
                      <a:r>
                        <a:rPr lang="en-US" sz="1050" baseline="0"/>
                        <a:t> p(p-&gt;p+50)</a:t>
                      </a:r>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33</a:t>
            </a:fld>
            <a:r>
              <a:rPr lang="en-US" altLang="aa-ET"/>
              <a:t> | </a:t>
            </a:r>
          </a:p>
        </p:txBody>
      </p:sp>
    </p:spTree>
    <p:extLst>
      <p:ext uri="{BB962C8B-B14F-4D97-AF65-F5344CB8AC3E}">
        <p14:creationId xmlns:p14="http://schemas.microsoft.com/office/powerpoint/2010/main" val="77725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Two-phase locking</a:t>
            </a:r>
            <a:endParaRPr lang="en-US" sz="2800"/>
          </a:p>
        </p:txBody>
      </p:sp>
      <p:sp>
        <p:nvSpPr>
          <p:cNvPr id="3" name="Content Placeholder 2"/>
          <p:cNvSpPr>
            <a:spLocks noGrp="1"/>
          </p:cNvSpPr>
          <p:nvPr>
            <p:ph idx="1"/>
          </p:nvPr>
        </p:nvSpPr>
        <p:spPr/>
        <p:txBody>
          <a:bodyPr/>
          <a:lstStyle/>
          <a:p>
            <a:r>
              <a:rPr lang="en-US"/>
              <a:t>Always serializable</a:t>
            </a:r>
          </a:p>
          <a:p>
            <a:r>
              <a:rPr lang="en-US"/>
              <a:t>Always recoverable</a:t>
            </a:r>
          </a:p>
          <a:p>
            <a:r>
              <a:rPr lang="en-US"/>
              <a:t>But can lead to a deadlock</a:t>
            </a:r>
          </a:p>
        </p:txBody>
      </p:sp>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34</a:t>
            </a:fld>
            <a:r>
              <a:rPr lang="en-US" altLang="aa-ET"/>
              <a:t> | </a:t>
            </a:r>
          </a:p>
        </p:txBody>
      </p:sp>
    </p:spTree>
    <p:extLst>
      <p:ext uri="{BB962C8B-B14F-4D97-AF65-F5344CB8AC3E}">
        <p14:creationId xmlns:p14="http://schemas.microsoft.com/office/powerpoint/2010/main" val="1979597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Deadlock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9637502"/>
              </p:ext>
            </p:extLst>
          </p:nvPr>
        </p:nvGraphicFramePr>
        <p:xfrm>
          <a:off x="628650" y="1370013"/>
          <a:ext cx="7886700" cy="2850420"/>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RETRIEVE P</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T1</a:t>
                      </a:r>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T2</a:t>
                      </a:r>
                    </a:p>
                  </a:txBody>
                  <a:tcPr marL="91884" marR="91884"/>
                </a:tc>
                <a:tc>
                  <a:txBody>
                    <a:bodyPr/>
                    <a:lstStyle/>
                    <a:p>
                      <a:r>
                        <a:rPr lang="en-US" sz="1050"/>
                        <a:t>RETRIEVE P</a:t>
                      </a:r>
                    </a:p>
                  </a:txBody>
                  <a:tcPr marL="91884" marR="91884"/>
                </a:tc>
                <a:tc>
                  <a:txBody>
                    <a:bodyPr/>
                    <a:lstStyle/>
                    <a:p>
                      <a:r>
                        <a:rPr lang="en-US" sz="1050"/>
                        <a:t>S</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4"/>
                  </a:ext>
                </a:extLst>
              </a:tr>
              <a:tr h="259896">
                <a:tc>
                  <a:txBody>
                    <a:bodyPr/>
                    <a:lstStyle/>
                    <a:p>
                      <a:r>
                        <a:rPr lang="en-US" sz="1050"/>
                        <a:t>X?</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5"/>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6"/>
                  </a:ext>
                </a:extLst>
              </a:tr>
              <a:tr h="259896">
                <a:tc>
                  <a:txBody>
                    <a:bodyPr/>
                    <a:lstStyle/>
                    <a:p>
                      <a:endParaRPr lang="en-US" sz="1050"/>
                    </a:p>
                  </a:txBody>
                  <a:tcPr marL="91884" marR="91884"/>
                </a:tc>
                <a:tc>
                  <a:txBody>
                    <a:bodyPr/>
                    <a:lstStyle/>
                    <a:p>
                      <a:r>
                        <a:rPr lang="en-US" sz="1050"/>
                        <a:t>Wait</a:t>
                      </a:r>
                    </a:p>
                  </a:txBody>
                  <a:tcPr marL="91884" marR="91884"/>
                </a:tc>
                <a:tc>
                  <a:txBody>
                    <a:bodyPr/>
                    <a:lstStyle/>
                    <a:p>
                      <a:r>
                        <a:rPr lang="en-US" sz="1050"/>
                        <a:t>T4</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7"/>
                  </a:ext>
                </a:extLst>
              </a:tr>
              <a:tr h="245099">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35</a:t>
            </a:fld>
            <a:r>
              <a:rPr lang="en-US" altLang="aa-ET"/>
              <a:t> | </a:t>
            </a:r>
          </a:p>
        </p:txBody>
      </p:sp>
    </p:spTree>
    <p:extLst>
      <p:ext uri="{BB962C8B-B14F-4D97-AF65-F5344CB8AC3E}">
        <p14:creationId xmlns:p14="http://schemas.microsoft.com/office/powerpoint/2010/main" val="2025774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Deadlock solutions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Detect deadlocks</a:t>
            </a:r>
          </a:p>
          <a:p>
            <a:r>
              <a:rPr lang="en-US" altLang="aa-ET"/>
              <a:t>Assign a victim and do a ROLLBACK</a:t>
            </a:r>
          </a:p>
          <a:p>
            <a:pPr lvl="1"/>
            <a:r>
              <a:rPr lang="en-US" altLang="aa-ET"/>
              <a:t>Inform application</a:t>
            </a:r>
          </a:p>
          <a:p>
            <a:pPr marL="766763" lvl="2" indent="0">
              <a:buNone/>
            </a:pPr>
            <a:r>
              <a:rPr lang="en-US" altLang="aa-ET"/>
              <a:t>Or</a:t>
            </a:r>
          </a:p>
          <a:p>
            <a:pPr lvl="1"/>
            <a:r>
              <a:rPr lang="en-US" altLang="aa-ET"/>
              <a:t>Restart transaction automatically</a:t>
            </a:r>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36</a:t>
            </a:fld>
            <a:r>
              <a:rPr lang="en-US" altLang="aa-ET" sz="900"/>
              <a:t> | </a:t>
            </a:r>
          </a:p>
        </p:txBody>
      </p:sp>
    </p:spTree>
    <p:extLst>
      <p:ext uri="{BB962C8B-B14F-4D97-AF65-F5344CB8AC3E}">
        <p14:creationId xmlns:p14="http://schemas.microsoft.com/office/powerpoint/2010/main" val="607669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Concurrency Control</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sz="2000"/>
              <a:t>What should you do as a programmer?</a:t>
            </a:r>
          </a:p>
          <a:p>
            <a:pPr lvl="1"/>
            <a:r>
              <a:rPr lang="en-US" altLang="aa-ET" sz="2000"/>
              <a:t>Almost nothing…</a:t>
            </a:r>
          </a:p>
          <a:p>
            <a:pPr lvl="1"/>
            <a:r>
              <a:rPr lang="en-US" altLang="aa-ET" sz="2000"/>
              <a:t>Choose isolation level or take it into account</a:t>
            </a:r>
          </a:p>
          <a:p>
            <a:r>
              <a:rPr lang="en-US" altLang="aa-ET" sz="2000"/>
              <a:t>Isolation levels:</a:t>
            </a:r>
          </a:p>
          <a:p>
            <a:pPr marL="0" indent="0">
              <a:buNone/>
            </a:pPr>
            <a:endParaRPr lang="en-US" altLang="aa-ET" sz="200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37</a:t>
            </a:fld>
            <a:r>
              <a:rPr lang="en-US" altLang="aa-ET" sz="900"/>
              <a:t> | </a:t>
            </a:r>
          </a:p>
        </p:txBody>
      </p:sp>
      <p:graphicFrame>
        <p:nvGraphicFramePr>
          <p:cNvPr id="3" name="Table 2"/>
          <p:cNvGraphicFramePr>
            <a:graphicFrameLocks noGrp="1"/>
          </p:cNvGraphicFramePr>
          <p:nvPr>
            <p:extLst>
              <p:ext uri="{D42A27DB-BD31-4B8C-83A1-F6EECF244321}">
                <p14:modId xmlns:p14="http://schemas.microsoft.com/office/powerpoint/2010/main" val="1220257264"/>
              </p:ext>
            </p:extLst>
          </p:nvPr>
        </p:nvGraphicFramePr>
        <p:xfrm>
          <a:off x="1219200" y="3081689"/>
          <a:ext cx="6096000" cy="1468120"/>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200"/>
                        <a:t>Isolation level</a:t>
                      </a:r>
                    </a:p>
                  </a:txBody>
                  <a:tcPr/>
                </a:tc>
                <a:tc>
                  <a:txBody>
                    <a:bodyPr/>
                    <a:lstStyle/>
                    <a:p>
                      <a:r>
                        <a:rPr lang="en-US" sz="1200"/>
                        <a:t>Dirty</a:t>
                      </a:r>
                      <a:r>
                        <a:rPr lang="en-US" sz="1200" baseline="0"/>
                        <a:t> Read</a:t>
                      </a:r>
                      <a:endParaRPr lang="en-US" sz="1200"/>
                    </a:p>
                  </a:txBody>
                  <a:tcPr/>
                </a:tc>
                <a:tc>
                  <a:txBody>
                    <a:bodyPr/>
                    <a:lstStyle/>
                    <a:p>
                      <a:r>
                        <a:rPr lang="en-US" sz="1200" err="1"/>
                        <a:t>Nonrepeatable</a:t>
                      </a:r>
                      <a:r>
                        <a:rPr lang="en-US" sz="1200" baseline="0"/>
                        <a:t> read</a:t>
                      </a:r>
                      <a:endParaRPr lang="en-US" sz="1200"/>
                    </a:p>
                  </a:txBody>
                  <a:tcPr/>
                </a:tc>
                <a:tc>
                  <a:txBody>
                    <a:bodyPr/>
                    <a:lstStyle/>
                    <a:p>
                      <a:r>
                        <a:rPr lang="en-US" sz="1200"/>
                        <a:t>Phantom</a:t>
                      </a:r>
                    </a:p>
                  </a:txBody>
                  <a:tcPr/>
                </a:tc>
                <a:extLst>
                  <a:ext uri="{0D108BD9-81ED-4DB2-BD59-A6C34878D82A}">
                    <a16:rowId xmlns:a16="http://schemas.microsoft.com/office/drawing/2014/main" val="10000"/>
                  </a:ext>
                </a:extLst>
              </a:tr>
              <a:tr h="248527">
                <a:tc>
                  <a:txBody>
                    <a:bodyPr/>
                    <a:lstStyle/>
                    <a:p>
                      <a:r>
                        <a:rPr lang="en-US" sz="1200"/>
                        <a:t>Read </a:t>
                      </a:r>
                      <a:r>
                        <a:rPr lang="en-US" sz="1200" err="1"/>
                        <a:t>Uncommited</a:t>
                      </a:r>
                      <a:endParaRPr lang="en-US" sz="1200"/>
                    </a:p>
                  </a:txBody>
                  <a:tcPr/>
                </a:tc>
                <a:tc>
                  <a:txBody>
                    <a:bodyPr/>
                    <a:lstStyle/>
                    <a:p>
                      <a:r>
                        <a:rPr lang="en-US" sz="1200"/>
                        <a:t>Y</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1"/>
                  </a:ext>
                </a:extLst>
              </a:tr>
              <a:tr h="230881">
                <a:tc>
                  <a:txBody>
                    <a:bodyPr/>
                    <a:lstStyle/>
                    <a:p>
                      <a:r>
                        <a:rPr lang="en-US" sz="1200"/>
                        <a:t>Read committed</a:t>
                      </a:r>
                    </a:p>
                  </a:txBody>
                  <a:tcPr/>
                </a:tc>
                <a:tc>
                  <a:txBody>
                    <a:bodyPr/>
                    <a:lstStyle/>
                    <a:p>
                      <a:r>
                        <a:rPr lang="en-US" sz="1200"/>
                        <a:t>N</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2"/>
                  </a:ext>
                </a:extLst>
              </a:tr>
              <a:tr h="229277">
                <a:tc>
                  <a:txBody>
                    <a:bodyPr/>
                    <a:lstStyle/>
                    <a:p>
                      <a:r>
                        <a:rPr lang="en-US" sz="1200"/>
                        <a:t>Repeatable Read</a:t>
                      </a:r>
                    </a:p>
                  </a:txBody>
                  <a:tcPr/>
                </a:tc>
                <a:tc>
                  <a:txBody>
                    <a:bodyPr/>
                    <a:lstStyle/>
                    <a:p>
                      <a:r>
                        <a:rPr lang="en-US" sz="1200"/>
                        <a:t>N</a:t>
                      </a:r>
                    </a:p>
                  </a:txBody>
                  <a:tcPr/>
                </a:tc>
                <a:tc>
                  <a:txBody>
                    <a:bodyPr/>
                    <a:lstStyle/>
                    <a:p>
                      <a:r>
                        <a:rPr lang="en-US" sz="1200"/>
                        <a:t>N</a:t>
                      </a:r>
                    </a:p>
                  </a:txBody>
                  <a:tcPr/>
                </a:tc>
                <a:tc>
                  <a:txBody>
                    <a:bodyPr/>
                    <a:lstStyle/>
                    <a:p>
                      <a:r>
                        <a:rPr lang="en-US" sz="1200"/>
                        <a:t>Y</a:t>
                      </a:r>
                    </a:p>
                  </a:txBody>
                  <a:tcPr/>
                </a:tc>
                <a:extLst>
                  <a:ext uri="{0D108BD9-81ED-4DB2-BD59-A6C34878D82A}">
                    <a16:rowId xmlns:a16="http://schemas.microsoft.com/office/drawing/2014/main" val="10003"/>
                  </a:ext>
                </a:extLst>
              </a:tr>
              <a:tr h="243714">
                <a:tc>
                  <a:txBody>
                    <a:bodyPr/>
                    <a:lstStyle/>
                    <a:p>
                      <a:r>
                        <a:rPr lang="en-US" sz="1200"/>
                        <a:t>Serializable</a:t>
                      </a:r>
                    </a:p>
                  </a:txBody>
                  <a:tcPr/>
                </a:tc>
                <a:tc>
                  <a:txBody>
                    <a:bodyPr/>
                    <a:lstStyle/>
                    <a:p>
                      <a:r>
                        <a:rPr lang="en-US" sz="1200"/>
                        <a:t>N</a:t>
                      </a:r>
                    </a:p>
                  </a:txBody>
                  <a:tcPr/>
                </a:tc>
                <a:tc>
                  <a:txBody>
                    <a:bodyPr/>
                    <a:lstStyle/>
                    <a:p>
                      <a:r>
                        <a:rPr lang="en-US" sz="1200"/>
                        <a:t>N</a:t>
                      </a:r>
                    </a:p>
                  </a:txBody>
                  <a:tcPr/>
                </a:tc>
                <a:tc>
                  <a:txBody>
                    <a:bodyPr/>
                    <a:lstStyle/>
                    <a:p>
                      <a:r>
                        <a:rPr lang="en-US" sz="1200"/>
                        <a:t>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7202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Conclusion</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Always choose serializable isolation level until there are performance problems</a:t>
            </a:r>
          </a:p>
          <a:p>
            <a:r>
              <a:rPr lang="en-US" altLang="aa-ET"/>
              <a:t>When a lower isolation level is chosen, know the effects</a:t>
            </a:r>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38</a:t>
            </a:fld>
            <a:r>
              <a:rPr lang="en-US" altLang="aa-ET" sz="900"/>
              <a:t> | </a:t>
            </a:r>
          </a:p>
        </p:txBody>
      </p:sp>
    </p:spTree>
    <p:extLst>
      <p:ext uri="{BB962C8B-B14F-4D97-AF65-F5344CB8AC3E}">
        <p14:creationId xmlns:p14="http://schemas.microsoft.com/office/powerpoint/2010/main" val="121347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Backups</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28650" y="1021595"/>
            <a:ext cx="7886700" cy="3263504"/>
          </a:xfrm>
        </p:spPr>
        <p:txBody>
          <a:bodyPr/>
          <a:lstStyle/>
          <a:p>
            <a:r>
              <a:rPr lang="en-US" altLang="aa-ET" sz="1400" dirty="0"/>
              <a:t>Database backups</a:t>
            </a:r>
          </a:p>
          <a:p>
            <a:pPr lvl="1"/>
            <a:r>
              <a:rPr lang="en-US" altLang="aa-ET" sz="1400" dirty="0"/>
              <a:t>Full backup</a:t>
            </a:r>
          </a:p>
          <a:p>
            <a:pPr lvl="1"/>
            <a:r>
              <a:rPr lang="en-US" altLang="aa-ET" sz="1400" dirty="0"/>
              <a:t>Differential backup</a:t>
            </a:r>
            <a:endParaRPr lang="en-US" altLang="aa-ET" sz="1100" dirty="0"/>
          </a:p>
          <a:p>
            <a:r>
              <a:rPr lang="en-US" altLang="aa-ET" sz="1400" dirty="0"/>
              <a:t>Partial backups</a:t>
            </a:r>
          </a:p>
          <a:p>
            <a:pPr lvl="1"/>
            <a:r>
              <a:rPr lang="en-US" altLang="aa-ET" sz="1400" dirty="0"/>
              <a:t>Partial Backup</a:t>
            </a:r>
          </a:p>
          <a:p>
            <a:pPr lvl="1"/>
            <a:r>
              <a:rPr lang="en-US" altLang="aa-ET" sz="1400" dirty="0"/>
              <a:t>Differential partial backup</a:t>
            </a:r>
          </a:p>
          <a:p>
            <a:r>
              <a:rPr lang="en-US" altLang="aa-ET" sz="1400" dirty="0"/>
              <a:t>File backups</a:t>
            </a:r>
          </a:p>
          <a:p>
            <a:pPr lvl="1"/>
            <a:r>
              <a:rPr lang="en-US" altLang="aa-ET" sz="1400" dirty="0"/>
              <a:t>File Backup</a:t>
            </a:r>
          </a:p>
          <a:p>
            <a:pPr lvl="1"/>
            <a:r>
              <a:rPr lang="en-US" altLang="aa-ET" sz="1400" dirty="0"/>
              <a:t>Differential file backup</a:t>
            </a:r>
          </a:p>
          <a:p>
            <a:r>
              <a:rPr lang="en-US" altLang="aa-ET" sz="1400" dirty="0"/>
              <a:t>Transaction Log Backups</a:t>
            </a:r>
          </a:p>
          <a:p>
            <a:r>
              <a:rPr lang="en-US" altLang="aa-ET" sz="1400" dirty="0"/>
              <a:t>Copy-Only backups</a:t>
            </a:r>
          </a:p>
          <a:p>
            <a:pPr marL="0" indent="0">
              <a:buNone/>
            </a:pPr>
            <a:endParaRPr lang="en-US" altLang="aa-ET" sz="1600" dirty="0"/>
          </a:p>
          <a:p>
            <a:pPr marL="0" indent="0">
              <a:buNone/>
            </a:pPr>
            <a:endParaRPr lang="aa-ET" altLang="aa-ET" sz="1600"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6/29/2022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4</a:t>
            </a:fld>
            <a:r>
              <a:rPr lang="en-US" altLang="aa-ET" sz="900"/>
              <a:t> | </a:t>
            </a:r>
          </a:p>
        </p:txBody>
      </p:sp>
    </p:spTree>
    <p:extLst>
      <p:ext uri="{BB962C8B-B14F-4D97-AF65-F5344CB8AC3E}">
        <p14:creationId xmlns:p14="http://schemas.microsoft.com/office/powerpoint/2010/main" val="357707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Full Backup</a:t>
            </a:r>
            <a:endParaRPr lang="aa-ET"/>
          </a:p>
        </p:txBody>
      </p:sp>
      <p:pic>
        <p:nvPicPr>
          <p:cNvPr id="6" name="Content Placeholder 5">
            <a:extLst>
              <a:ext uri="{FF2B5EF4-FFF2-40B4-BE49-F238E27FC236}">
                <a16:creationId xmlns:a16="http://schemas.microsoft.com/office/drawing/2014/main" id="{A5BDBFFA-1065-41B5-8DE2-D45A9BFAD3E9}"/>
              </a:ext>
            </a:extLst>
          </p:cNvPr>
          <p:cNvPicPr>
            <a:picLocks noGrp="1" noChangeAspect="1"/>
          </p:cNvPicPr>
          <p:nvPr>
            <p:ph idx="1"/>
          </p:nvPr>
        </p:nvPicPr>
        <p:blipFill>
          <a:blip r:embed="rId3"/>
          <a:stretch>
            <a:fillRect/>
          </a:stretch>
        </p:blipFill>
        <p:spPr>
          <a:xfrm>
            <a:off x="1785937" y="2024856"/>
            <a:ext cx="5572125" cy="195262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5</a:t>
            </a:fld>
            <a:r>
              <a:rPr lang="en-US" altLang="aa-ET"/>
              <a:t> | </a:t>
            </a:r>
          </a:p>
        </p:txBody>
      </p:sp>
    </p:spTree>
    <p:extLst>
      <p:ext uri="{BB962C8B-B14F-4D97-AF65-F5344CB8AC3E}">
        <p14:creationId xmlns:p14="http://schemas.microsoft.com/office/powerpoint/2010/main" val="373907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Differential Backup</a:t>
            </a:r>
            <a:endParaRPr lang="aa-ET"/>
          </a:p>
        </p:txBody>
      </p:sp>
      <p:pic>
        <p:nvPicPr>
          <p:cNvPr id="7" name="Content Placeholder 6">
            <a:extLst>
              <a:ext uri="{FF2B5EF4-FFF2-40B4-BE49-F238E27FC236}">
                <a16:creationId xmlns:a16="http://schemas.microsoft.com/office/drawing/2014/main" id="{21892FF9-74BA-4465-A72E-16DEE76FE6BF}"/>
              </a:ext>
            </a:extLst>
          </p:cNvPr>
          <p:cNvPicPr>
            <a:picLocks noGrp="1" noChangeAspect="1"/>
          </p:cNvPicPr>
          <p:nvPr>
            <p:ph idx="1"/>
          </p:nvPr>
        </p:nvPicPr>
        <p:blipFill>
          <a:blip r:embed="rId3"/>
          <a:stretch>
            <a:fillRect/>
          </a:stretch>
        </p:blipFill>
        <p:spPr>
          <a:xfrm>
            <a:off x="1785937" y="2124869"/>
            <a:ext cx="5572125" cy="1752600"/>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6</a:t>
            </a:fld>
            <a:r>
              <a:rPr lang="en-US" altLang="aa-ET"/>
              <a:t> | </a:t>
            </a:r>
          </a:p>
        </p:txBody>
      </p:sp>
    </p:spTree>
    <p:extLst>
      <p:ext uri="{BB962C8B-B14F-4D97-AF65-F5344CB8AC3E}">
        <p14:creationId xmlns:p14="http://schemas.microsoft.com/office/powerpoint/2010/main" val="418011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Incremental Backup</a:t>
            </a:r>
            <a:endParaRPr lang="aa-ET"/>
          </a:p>
        </p:txBody>
      </p:sp>
      <p:pic>
        <p:nvPicPr>
          <p:cNvPr id="8" name="Content Placeholder 7">
            <a:extLst>
              <a:ext uri="{FF2B5EF4-FFF2-40B4-BE49-F238E27FC236}">
                <a16:creationId xmlns:a16="http://schemas.microsoft.com/office/drawing/2014/main" id="{493796A2-0BF9-4DCE-8A40-16324ADA9032}"/>
              </a:ext>
            </a:extLst>
          </p:cNvPr>
          <p:cNvPicPr>
            <a:picLocks noGrp="1" noChangeAspect="1"/>
          </p:cNvPicPr>
          <p:nvPr>
            <p:ph idx="1"/>
          </p:nvPr>
        </p:nvPicPr>
        <p:blipFill>
          <a:blip r:embed="rId3"/>
          <a:stretch>
            <a:fillRect/>
          </a:stretch>
        </p:blipFill>
        <p:spPr>
          <a:xfrm>
            <a:off x="1785937" y="2129631"/>
            <a:ext cx="5572125" cy="174307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7</a:t>
            </a:fld>
            <a:r>
              <a:rPr lang="en-US" altLang="aa-ET"/>
              <a:t> | </a:t>
            </a:r>
          </a:p>
        </p:txBody>
      </p:sp>
      <p:pic>
        <p:nvPicPr>
          <p:cNvPr id="10" name="Graphic 9" descr="Close">
            <a:extLst>
              <a:ext uri="{FF2B5EF4-FFF2-40B4-BE49-F238E27FC236}">
                <a16:creationId xmlns:a16="http://schemas.microsoft.com/office/drawing/2014/main" id="{E7E46169-256B-4916-8444-FBD5897FB2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95736" y="411510"/>
            <a:ext cx="4536504" cy="4536504"/>
          </a:xfrm>
          <a:prstGeom prst="rect">
            <a:avLst/>
          </a:prstGeom>
        </p:spPr>
      </p:pic>
    </p:spTree>
    <p:extLst>
      <p:ext uri="{BB962C8B-B14F-4D97-AF65-F5344CB8AC3E}">
        <p14:creationId xmlns:p14="http://schemas.microsoft.com/office/powerpoint/2010/main" val="324818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C80960-0E20-42EF-A9CA-86947154CDBF}"/>
              </a:ext>
            </a:extLst>
          </p:cNvPr>
          <p:cNvSpPr>
            <a:spLocks noGrp="1"/>
          </p:cNvSpPr>
          <p:nvPr>
            <p:ph type="title"/>
          </p:nvPr>
        </p:nvSpPr>
        <p:spPr/>
        <p:txBody>
          <a:bodyPr/>
          <a:lstStyle/>
          <a:p>
            <a:r>
              <a:rPr lang="en-US" dirty="0"/>
              <a:t>Data Protection Tools</a:t>
            </a:r>
            <a:endParaRPr lang="aa-ET" dirty="0"/>
          </a:p>
        </p:txBody>
      </p:sp>
      <p:sp>
        <p:nvSpPr>
          <p:cNvPr id="7" name="Text Placeholder 6">
            <a:extLst>
              <a:ext uri="{FF2B5EF4-FFF2-40B4-BE49-F238E27FC236}">
                <a16:creationId xmlns:a16="http://schemas.microsoft.com/office/drawing/2014/main" id="{CAE75E0F-784B-4AF0-8FA6-BB879603217A}"/>
              </a:ext>
            </a:extLst>
          </p:cNvPr>
          <p:cNvSpPr>
            <a:spLocks noGrp="1"/>
          </p:cNvSpPr>
          <p:nvPr>
            <p:ph idx="1"/>
          </p:nvPr>
        </p:nvSpPr>
        <p:spPr/>
        <p:txBody>
          <a:bodyPr/>
          <a:lstStyle/>
          <a:p>
            <a:r>
              <a:rPr lang="en-US"/>
              <a:t>Recovery</a:t>
            </a:r>
          </a:p>
          <a:p>
            <a:r>
              <a:rPr lang="en-US"/>
              <a:t>Concurrency</a:t>
            </a:r>
          </a:p>
        </p:txBody>
      </p:sp>
      <p:sp>
        <p:nvSpPr>
          <p:cNvPr id="4" name="Date Placeholder 3">
            <a:extLst>
              <a:ext uri="{FF2B5EF4-FFF2-40B4-BE49-F238E27FC236}">
                <a16:creationId xmlns:a16="http://schemas.microsoft.com/office/drawing/2014/main" id="{4C89DFAA-B3AD-464C-ABBC-E65C63DDDFAF}"/>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8BA9EAEE-BB47-4942-B4D7-D554F4CB63AF}"/>
              </a:ext>
            </a:extLst>
          </p:cNvPr>
          <p:cNvSpPr>
            <a:spLocks noGrp="1"/>
          </p:cNvSpPr>
          <p:nvPr>
            <p:ph type="sldNum" sz="quarter" idx="12"/>
          </p:nvPr>
        </p:nvSpPr>
        <p:spPr/>
        <p:txBody>
          <a:bodyPr/>
          <a:lstStyle/>
          <a:p>
            <a:fld id="{3600FF21-52DB-433A-9A8D-C1EE56B977E4}" type="slidenum">
              <a:rPr lang="en-US" altLang="aa-ET" smtClean="0"/>
              <a:pPr/>
              <a:t>8</a:t>
            </a:fld>
            <a:r>
              <a:rPr lang="en-US" altLang="aa-ET"/>
              <a:t> | </a:t>
            </a:r>
          </a:p>
        </p:txBody>
      </p:sp>
    </p:spTree>
    <p:extLst>
      <p:ext uri="{BB962C8B-B14F-4D97-AF65-F5344CB8AC3E}">
        <p14:creationId xmlns:p14="http://schemas.microsoft.com/office/powerpoint/2010/main" val="270338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dirty="0"/>
              <a:t>Protection against risks of:</a:t>
            </a:r>
          </a:p>
          <a:p>
            <a:pPr lvl="1"/>
            <a:r>
              <a:rPr lang="en-US" dirty="0"/>
              <a:t>System crash: DB in unclear state</a:t>
            </a:r>
          </a:p>
          <a:p>
            <a:pPr lvl="1"/>
            <a:r>
              <a:rPr lang="en-US" dirty="0"/>
              <a:t>Two active programs influence each other</a:t>
            </a:r>
          </a:p>
          <a:p>
            <a:pPr lvl="1"/>
            <a:r>
              <a:rPr lang="en-US" dirty="0"/>
              <a:t>Unauthorized user</a:t>
            </a:r>
          </a:p>
          <a:p>
            <a:pPr lvl="1"/>
            <a:r>
              <a:rPr lang="en-US" dirty="0"/>
              <a:t>Changes</a:t>
            </a:r>
            <a:endParaRPr lang="aa-ET" dirty="0"/>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6/29/2022</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9</a:t>
            </a:fld>
            <a:r>
              <a:rPr lang="en-US" altLang="aa-ET"/>
              <a:t> | </a:t>
            </a:r>
          </a:p>
        </p:txBody>
      </p:sp>
    </p:spTree>
    <p:extLst>
      <p:ext uri="{BB962C8B-B14F-4D97-AF65-F5344CB8AC3E}">
        <p14:creationId xmlns:p14="http://schemas.microsoft.com/office/powerpoint/2010/main" val="15199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08E1AEE-FE3A-4555-956D-ABD5F4EF7D4C}"/>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CFBFB223-736B-47ED-987E-887EBDD6E00B}"/>
    </a:ext>
  </a:extLst>
</a:theme>
</file>

<file path=ppt/theme/theme3.xml><?xml version="1.0" encoding="utf-8"?>
<a:theme xmlns:a="http://schemas.openxmlformats.org/drawingml/2006/main" name="1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FDEC69F-F01F-4EC5-A9B3-DF889D538207}"/>
    </a:ext>
  </a:extLst>
</a:theme>
</file>

<file path=ppt/theme/theme4.xml><?xml version="1.0" encoding="utf-8"?>
<a:theme xmlns:a="http://schemas.openxmlformats.org/drawingml/2006/main" name="2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55D9B59-164E-42E0-BA8F-88EB799A978F}"/>
    </a:ext>
  </a:extLst>
</a:theme>
</file>

<file path=ppt/theme/theme5.xml><?xml version="1.0" encoding="utf-8"?>
<a:theme xmlns:a="http://schemas.openxmlformats.org/drawingml/2006/main" name="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4B4D25AB-2886-4134-AAD2-C04835FC7AC9}"/>
    </a:ext>
  </a:extLst>
</a:theme>
</file>

<file path=ppt/theme/theme6.xml><?xml version="1.0" encoding="utf-8"?>
<a:theme xmlns:a="http://schemas.openxmlformats.org/drawingml/2006/main" name="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3B76375-4389-44B5-A8C5-0E26A8AA1D45}"/>
    </a:ext>
  </a:extLst>
</a:theme>
</file>

<file path=ppt/theme/theme7.xml><?xml version="1.0" encoding="utf-8"?>
<a:theme xmlns:a="http://schemas.openxmlformats.org/drawingml/2006/main" name="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3099A2A1-1829-46FC-B9A7-4020954898A7}"/>
    </a:ext>
  </a:ext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1A6A665-E9F0-413D-90EA-52816485056E}"/>
    </a:ext>
  </a:extLst>
</a:theme>
</file>

<file path=ppt/theme/theme9.xml><?xml version="1.0" encoding="utf-8"?>
<a:theme xmlns:a="http://schemas.openxmlformats.org/drawingml/2006/main" name="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6FF3EAF8-ADEF-4530-9F18-8F1BC8FC04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D159FB94AFB54D8CD0248843FD76A5" ma:contentTypeVersion="22" ma:contentTypeDescription="Een nieuw document maken." ma:contentTypeScope="" ma:versionID="9a5af6dc667779243aa9d552e7948095">
  <xsd:schema xmlns:xsd="http://www.w3.org/2001/XMLSchema" xmlns:xs="http://www.w3.org/2001/XMLSchema" xmlns:p="http://schemas.microsoft.com/office/2006/metadata/properties" xmlns:ns2="a7b1186d-096f-4266-8f57-4afebc420a87" xmlns:ns3="44f5ec5c-b501-4945-a241-a18e30993441" targetNamespace="http://schemas.microsoft.com/office/2006/metadata/properties" ma:root="true" ma:fieldsID="10f436c9aaa434e67e2527041ff33b94" ns2:_="" ns3:_="">
    <xsd:import namespace="a7b1186d-096f-4266-8f57-4afebc420a87"/>
    <xsd:import namespace="44f5ec5c-b501-4945-a241-a18e30993441"/>
    <xsd:element name="properties">
      <xsd:complexType>
        <xsd:sequence>
          <xsd:element name="documentManagement">
            <xsd:complexType>
              <xsd:all>
                <xsd:element ref="ns2:TaxCatchAll" minOccurs="0"/>
                <xsd:element ref="ns3:Moduleboek" minOccurs="0"/>
                <xsd:element ref="ns3:MediaServiceMetadata" minOccurs="0"/>
                <xsd:element ref="ns3:MediaServiceFastMetadata" minOccurs="0"/>
                <xsd:element ref="ns3:Course" minOccurs="0"/>
                <xsd:element ref="ns3:Studierichting" minOccurs="0"/>
                <xsd:element ref="ns3:Jaar" minOccurs="0"/>
                <xsd:element ref="ns3:MediaServiceDateTaken" minOccurs="0"/>
                <xsd:element ref="ns3:MediaServiceAutoTags" minOccurs="0"/>
                <xsd:element ref="ns3:MediaServiceLocation"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1186d-096f-4266-8f57-4afebc420a8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db6501a-c5b3-4a95-bbe5-8569bd4cbd7e}" ma:internalName="TaxCatchAll" ma:showField="CatchAllData" ma:web="a7b1186d-096f-4266-8f57-4afebc420a8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5ec5c-b501-4945-a241-a18e30993441" elementFormDefault="qualified">
    <xsd:import namespace="http://schemas.microsoft.com/office/2006/documentManagement/types"/>
    <xsd:import namespace="http://schemas.microsoft.com/office/infopath/2007/PartnerControls"/>
    <xsd:element name="Moduleboek" ma:index="9" nillable="true" ma:displayName="Moduleboek" ma:default="0" ma:description="Deze kolom geeft aan of de map moduleboeken bevat of niet." ma:indexed="true" ma:internalName="Moduleboek">
      <xsd:simpleType>
        <xsd:restriction base="dms:Boolea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Course" ma:index="12" nillable="true" ma:displayName="Course" ma:default="Alles" ma:description="Vakcode" ma:format="Dropdown" ma:indexed="true" ma:internalName="Course">
      <xsd:simpleType>
        <xsd:restriction base="dms:Choice">
          <xsd:enumeration value="Alles"/>
          <xsd:enumeration value="IN-OIMM"/>
          <xsd:enumeration value="IIPRAD"/>
          <xsd:enumeration value="OICS"/>
          <xsd:enumeration value="IN-DECIC"/>
          <xsd:enumeration value="OICN1"/>
          <xsd:enumeration value="OIDB1"/>
          <xsd:enumeration value="OIDGD1"/>
          <xsd:enumeration value="OIIM"/>
          <xsd:enumeration value="OIJV1"/>
          <xsd:enumeration value="OIMM"/>
          <xsd:enumeration value="OIPHP1"/>
          <xsd:enumeration value="OIPHP2"/>
          <xsd:enumeration value="OIWIS"/>
          <xsd:enumeration value="OIXH"/>
          <xsd:enumeration value="GMOCO1"/>
          <xsd:enumeration value="GSCOT1"/>
          <xsd:enumeration value="GSLB1A"/>
          <xsd:enumeration value="GSLB1B"/>
          <xsd:enumeration value="GOZT1"/>
          <xsd:enumeration value="GSCOT2"/>
          <xsd:enumeration value="GSLBT2"/>
          <xsd:enumeration value="GTENG1"/>
          <xsd:enumeration value="IIPR1"/>
          <xsd:enumeration value="IIPR2"/>
          <xsd:enumeration value="IIPR3"/>
          <xsd:enumeration value="IIPR4A"/>
          <xsd:enumeration value="IIPR4B"/>
          <xsd:enumeration value="IIPR5A"/>
          <xsd:enumeration value="IIPR5B"/>
          <xsd:enumeration value="IIPR6.1"/>
          <xsd:enumeration value="IIPR6.2"/>
          <xsd:enumeration value="MINORSEC"/>
          <xsd:enumeration value="OI-AD"/>
          <xsd:enumeration value="OIC#1"/>
          <xsd:enumeration value="OIC#2"/>
          <xsd:enumeration value="OICEH"/>
          <xsd:enumeration value="OICLFUN"/>
          <xsd:enumeration value="OIDB2"/>
          <xsd:enumeration value="OIDGD2"/>
          <xsd:enumeration value="OIDHTML"/>
          <xsd:enumeration value="OIDIG-T"/>
          <xsd:enumeration value="OIDP"/>
          <xsd:enumeration value="OIES1"/>
          <xsd:enumeration value="OIES2"/>
          <xsd:enumeration value="OIFED1"/>
          <xsd:enumeration value="OIIT"/>
          <xsd:enumeration value="OIITA"/>
          <xsd:enumeration value="OIIT-V"/>
          <xsd:enumeration value="OIJV1"/>
          <xsd:enumeration value="OIJV2"/>
          <xsd:enumeration value="OIJV3"/>
          <xsd:enumeration value="OIKM"/>
          <xsd:enumeration value="OIMAN1"/>
          <xsd:enumeration value="OIMAN2"/>
          <xsd:enumeration value="OINETFUN"/>
          <xsd:enumeration value="OIOO1"/>
          <xsd:enumeration value="OIOS"/>
          <xsd:enumeration value="OIPIT-S"/>
          <xsd:enumeration value="OIPL-FPGA"/>
          <xsd:enumeration value="OISEC"/>
          <xsd:enumeration value="OIT"/>
          <xsd:enumeration value="OITHREAD"/>
          <xsd:enumeration value="OIUID"/>
          <xsd:enumeration value="OIXML"/>
          <xsd:enumeration value="OTAFST"/>
          <xsd:enumeration value="OTSTA"/>
        </xsd:restriction>
      </xsd:simpleType>
    </xsd:element>
    <xsd:element name="Studierichting" ma:index="13" nillable="true" ma:displayName="Studierichting" ma:default="Software Engineering" ma:internalName="Studierichting">
      <xsd:complexType>
        <xsd:complexContent>
          <xsd:extension base="dms:MultiChoice">
            <xsd:sequence>
              <xsd:element name="Value" maxOccurs="unbounded" minOccurs="0" nillable="true">
                <xsd:simpleType>
                  <xsd:restriction base="dms:Choice">
                    <xsd:enumeration value="ICT-Beheer"/>
                    <xsd:enumeration value="AD ICT-Beheer"/>
                    <xsd:enumeration value="Software Engineering"/>
                    <xsd:enumeration value="Technische Informatica"/>
                    <xsd:enumeration value="Front-End Developer"/>
                    <xsd:enumeration value="Information Technology"/>
                  </xsd:restriction>
                </xsd:simpleType>
              </xsd:element>
            </xsd:sequence>
          </xsd:extension>
        </xsd:complexContent>
      </xsd:complexType>
    </xsd:element>
    <xsd:element name="Jaar" ma:index="14" nillable="true" ma:displayName="Jaar" ma:default="Jaar 1" ma:description="Welk jaar wordt het vak gegeven?" ma:internalName="Jaar">
      <xsd:complexType>
        <xsd:complexContent>
          <xsd:extension base="dms:MultiChoice">
            <xsd:sequence>
              <xsd:element name="Value" maxOccurs="unbounded" minOccurs="0" nillable="true">
                <xsd:simpleType>
                  <xsd:restriction base="dms:Choice">
                    <xsd:enumeration value="Jaar 1"/>
                    <xsd:enumeration value="Jaar 2"/>
                    <xsd:enumeration value="Jaar 3"/>
                    <xsd:enumeration value="Jaar 4"/>
                  </xsd:restriction>
                </xsd:simpleType>
              </xsd:element>
            </xsd:sequence>
          </xsd:extension>
        </xsd:complexContent>
      </xsd:complex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7b1186d-096f-4266-8f57-4afebc420a87">
      <Value>1</Value>
    </TaxCatchAll>
    <Jaar xmlns="44f5ec5c-b501-4945-a241-a18e30993441">
      <Value>Jaar 1</Value>
    </Jaar>
    <Course xmlns="44f5ec5c-b501-4945-a241-a18e30993441">Alles</Course>
    <Moduleboek xmlns="44f5ec5c-b501-4945-a241-a18e30993441">false</Moduleboek>
    <Studierichting xmlns="44f5ec5c-b501-4945-a241-a18e30993441">
      <Value>Software Engineering</Value>
    </Studierichting>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9096763-6FFE-4E78-B595-6176D6CBB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1186d-096f-4266-8f57-4afebc420a87"/>
    <ds:schemaRef ds:uri="44f5ec5c-b501-4945-a241-a18e309934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6BA836-9625-4C4F-B23E-77FACB3C84AA}">
  <ds:schemaRef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44f5ec5c-b501-4945-a241-a18e30993441"/>
    <ds:schemaRef ds:uri="a7b1186d-096f-4266-8f57-4afebc420a87"/>
    <ds:schemaRef ds:uri="http://purl.org/dc/dcmitype/"/>
  </ds:schemaRefs>
</ds:datastoreItem>
</file>

<file path=customXml/itemProps3.xml><?xml version="1.0" encoding="utf-8"?>
<ds:datastoreItem xmlns:ds="http://schemas.openxmlformats.org/officeDocument/2006/customXml" ds:itemID="{A468515D-7A91-485F-89DB-1DC6B016E83E}">
  <ds:schemaRefs>
    <ds:schemaRef ds:uri="http://schemas.microsoft.com/sharepoint/v3/contenttype/forms"/>
  </ds:schemaRefs>
</ds:datastoreItem>
</file>

<file path=customXml/itemProps4.xml><?xml version="1.0" encoding="utf-8"?>
<ds:datastoreItem xmlns:ds="http://schemas.openxmlformats.org/officeDocument/2006/customXml" ds:itemID="{60BF96A9-30D5-4BE4-8039-E1234BCEB05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Powerpointsjabloon NHL Stenden_IT</Template>
  <TotalTime>161</TotalTime>
  <Words>2815</Words>
  <Application>Microsoft Office PowerPoint</Application>
  <PresentationFormat>On-screen Show (16:9)</PresentationFormat>
  <Paragraphs>611</Paragraphs>
  <Slides>38</Slides>
  <Notes>27</Notes>
  <HiddenSlides>3</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38</vt:i4>
      </vt:variant>
    </vt:vector>
  </HeadingPairs>
  <TitlesOfParts>
    <vt:vector size="53" baseType="lpstr">
      <vt:lpstr>Arial</vt:lpstr>
      <vt:lpstr>Calibri</vt:lpstr>
      <vt:lpstr>Cera PRO</vt:lpstr>
      <vt:lpstr>Georgia</vt:lpstr>
      <vt:lpstr>inherit</vt:lpstr>
      <vt:lpstr>Wingdings</vt:lpstr>
      <vt:lpstr>Aangepast ontwerp</vt:lpstr>
      <vt:lpstr>Powerpoint_Thema_NHL_Stenden</vt:lpstr>
      <vt:lpstr>1_Powerpoint_Thema_NHL_Stenden</vt:lpstr>
      <vt:lpstr>2_Powerpoint_Thema_NHL_Stenden</vt:lpstr>
      <vt:lpstr>2_Aangepast ontwerp</vt:lpstr>
      <vt:lpstr>4_Aangepast ontwerp</vt:lpstr>
      <vt:lpstr>1_Aangepast ontwerp</vt:lpstr>
      <vt:lpstr>3_Aangepast ontwerp</vt:lpstr>
      <vt:lpstr>5_Aangepast ontwerp</vt:lpstr>
      <vt:lpstr> Databases 2</vt:lpstr>
      <vt:lpstr>Overview</vt:lpstr>
      <vt:lpstr>Why Backup? </vt:lpstr>
      <vt:lpstr>Backups</vt:lpstr>
      <vt:lpstr>Full Backup</vt:lpstr>
      <vt:lpstr>Differential Backup</vt:lpstr>
      <vt:lpstr>Incremental Backup</vt:lpstr>
      <vt:lpstr>Data Protection Tools</vt:lpstr>
      <vt:lpstr>Data Protection</vt:lpstr>
      <vt:lpstr>Data Protection</vt:lpstr>
      <vt:lpstr>Recovery</vt:lpstr>
      <vt:lpstr>Database recovery </vt:lpstr>
      <vt:lpstr>Recovery</vt:lpstr>
      <vt:lpstr>Transactions (1)</vt:lpstr>
      <vt:lpstr>Transactions (2)</vt:lpstr>
      <vt:lpstr>Transactions (3)</vt:lpstr>
      <vt:lpstr>Recovery based on transactions </vt:lpstr>
      <vt:lpstr>Recovery of soft crash(1)</vt:lpstr>
      <vt:lpstr>Recovery of soft crash(2)</vt:lpstr>
      <vt:lpstr>Question</vt:lpstr>
      <vt:lpstr>SQL Server Transaction</vt:lpstr>
      <vt:lpstr>Journalizing</vt:lpstr>
      <vt:lpstr>Journalizing</vt:lpstr>
      <vt:lpstr>Concurrency</vt:lpstr>
      <vt:lpstr>Concurrency problems: dirty read</vt:lpstr>
      <vt:lpstr>Concurrency problems: non repeatable read</vt:lpstr>
      <vt:lpstr>Concurrency problems: phantoms</vt:lpstr>
      <vt:lpstr>Concurrency problems: Causes</vt:lpstr>
      <vt:lpstr>Concurrency problems: Solution</vt:lpstr>
      <vt:lpstr>Locking</vt:lpstr>
      <vt:lpstr>Locking Shared en eXclusive(1)</vt:lpstr>
      <vt:lpstr>Locking Shared en eXclusive(2)</vt:lpstr>
      <vt:lpstr>Locking: dirty read</vt:lpstr>
      <vt:lpstr>Two-phase locking</vt:lpstr>
      <vt:lpstr>Locking: Deadlock</vt:lpstr>
      <vt:lpstr>Deadlock solutions </vt:lpstr>
      <vt:lpstr>Concurrency Control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Welkom</dc:title>
  <cp:lastModifiedBy>Christopher Sulistiyo</cp:lastModifiedBy>
  <cp:revision>13</cp:revision>
  <dcterms:modified xsi:type="dcterms:W3CDTF">2022-06-29T13:01:54Z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endenCategoryNoteFieldTaxHTField0">
    <vt:lpwstr>Corporate|e84ece0a-3017-432e-91d1-58c844a9763c</vt:lpwstr>
  </property>
  <property fmtid="{D5CDD505-2E9C-101B-9397-08002B2CF9AE}" pid="3" name="TaxCatchAll">
    <vt:lpwstr>1;#Corporate</vt:lpwstr>
  </property>
  <property fmtid="{D5CDD505-2E9C-101B-9397-08002B2CF9AE}" pid="4" name="_dlc_DocId">
    <vt:lpwstr>CCUX5KQSHM6Z-3385-68</vt:lpwstr>
  </property>
  <property fmtid="{D5CDD505-2E9C-101B-9397-08002B2CF9AE}" pid="5" name="_dlc_DocIdItemGuid">
    <vt:lpwstr>5344368c-6d2a-4a03-a742-440ad2c56885</vt:lpwstr>
  </property>
  <property fmtid="{D5CDD505-2E9C-101B-9397-08002B2CF9AE}" pid="6" name="_dlc_DocIdUrl">
    <vt:lpwstr>https://www.istenden.com/portal/stenden/huisstijl/_layouts/DocIdRedir.aspx?ID=CCUX5KQSHM6Z-3385-68, CCUX5KQSHM6Z-3385-68</vt:lpwstr>
  </property>
  <property fmtid="{D5CDD505-2E9C-101B-9397-08002B2CF9AE}" pid="7" name="ContentTypeId">
    <vt:lpwstr>0x010100FAD159FB94AFB54D8CD0248843FD76A5</vt:lpwstr>
  </property>
</Properties>
</file>