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></Relationship><Relationship Id="rId2" Type="http://schemas.openxmlformats.org/package/2006/relationships/metadata/core-properties" Target="docProps/core.xml"></Relationship><Relationship Id="rId1" Type="http://schemas.openxmlformats.org/officeDocument/2006/relationships/officeDocument" Target="ppt/presentation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047" autoAdjust="0"/>
  </p:normalViewPr>
  <p:slideViewPr>
    <p:cSldViewPr snapToGrid="0">
      <p:cViewPr varScale="1">
        <p:scale>
          <a:sx n="105" d="100"/>
          <a:sy n="10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></Relationship><Relationship Id="rId13" Type="http://schemas.openxmlformats.org/officeDocument/2006/relationships/slide" Target="slides/slide12.xml"></Relationship><Relationship Id="rId18" Type="http://schemas.openxmlformats.org/officeDocument/2006/relationships/viewProps" Target="viewProps.xml"></Relationship><Relationship Id="rId3" Type="http://schemas.openxmlformats.org/officeDocument/2006/relationships/slide" Target="slides/slide2.xml"></Relationship><Relationship Id="rId7" Type="http://schemas.openxmlformats.org/officeDocument/2006/relationships/slide" Target="slides/slide6.xml"></Relationship><Relationship Id="rId12" Type="http://schemas.openxmlformats.org/officeDocument/2006/relationships/slide" Target="slides/slide11.xml"></Relationship><Relationship Id="rId17" Type="http://schemas.openxmlformats.org/officeDocument/2006/relationships/presProps" Target="presProps.xml"></Relationship><Relationship Id="rId2" Type="http://schemas.openxmlformats.org/officeDocument/2006/relationships/slide" Target="slides/slide1.xml"></Relationship><Relationship Id="rId20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slide" Target="slides/slide5.xml"></Relationship><Relationship Id="rId11" Type="http://schemas.openxmlformats.org/officeDocument/2006/relationships/slide" Target="slides/slide10.xml"></Relationship><Relationship Id="rId5" Type="http://schemas.openxmlformats.org/officeDocument/2006/relationships/slide" Target="slides/slide4.xml"></Relationship><Relationship Id="rId15" Type="http://schemas.openxmlformats.org/officeDocument/2006/relationships/notesMaster" Target="notesMasters/notesMaster1.xml"></Relationship><Relationship Id="rId10" Type="http://schemas.openxmlformats.org/officeDocument/2006/relationships/slide" Target="slides/slide9.xml"></Relationship><Relationship Id="rId19" Type="http://schemas.openxmlformats.org/officeDocument/2006/relationships/theme" Target="theme/theme1.xml"></Relationship><Relationship Id="rId4" Type="http://schemas.openxmlformats.org/officeDocument/2006/relationships/slide" Target="slides/slide3.xml"></Relationship><Relationship Id="rId9" Type="http://schemas.openxmlformats.org/officeDocument/2006/relationships/slide" Target="slides/slide8.xml"></Relationship><Relationship Id="rId14" Type="http://schemas.openxmlformats.org/officeDocument/2006/relationships/slide" Target="slides/slide13.xml"></Relationship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4BA5A-0DD9-49E5-8396-1927D15E1154}" type="datetimeFigureOut">
              <a:rPr lang="nl-NL" smtClean="0"/>
              <a:t>16-1-2023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6C59B-6FE5-4819-B180-F606AC7DCB46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867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></Relationship><Relationship Id="rId1" Type="http://schemas.openxmlformats.org/officeDocument/2006/relationships/notesMaster" Target="../notesMasters/notesMaster1.xml"></Relationship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></Relationship><Relationship Id="rId1" Type="http://schemas.openxmlformats.org/officeDocument/2006/relationships/notesMaster" Target="../notesMasters/notesMaster1.xml"></Relationship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></Relationship><Relationship Id="rId1" Type="http://schemas.openxmlformats.org/officeDocument/2006/relationships/notesMaster" Target="../notesMasters/notesMaster1.xml"></Relationship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></Relationship><Relationship Id="rId1" Type="http://schemas.openxmlformats.org/officeDocument/2006/relationships/notesMaster" Target="../notesMasters/notesMaster1.xml"></Relationship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9.xml"></Relationship><Relationship Id="rId1" Type="http://schemas.openxmlformats.org/officeDocument/2006/relationships/notesMaster" Target="../notesMasters/notesMaster1.xml"></Relationship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></Relationship><Relationship Id="rId1" Type="http://schemas.openxmlformats.org/officeDocument/2006/relationships/notesMaster" Target="../notesMasters/notesMaster1.xml"></Relationship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12.xml"></Relationship><Relationship Id="rId1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report must be a representation of the entire cycle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must not be forced in it. Ultimately, this must be recognizable in the report and it is not the intention (is possible) that you write a chapter for each circle.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124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96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06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4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275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518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6C59B-6FE5-4819-B180-F606AC7DCB46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822723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12" Type="http://schemas.openxmlformats.org/officeDocument/2006/relationships/theme" Target="../theme/theme1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 standalone="yes"?>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image" Target="../media/image9.png"></Relationship><Relationship Id="rId1" Type="http://schemas.openxmlformats.org/officeDocument/2006/relationships/slideLayout" Target="../slideLayouts/slideLayout2.xml"></Relationship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></Relationship><Relationship Id="rId1" Type="http://schemas.openxmlformats.org/officeDocument/2006/relationships/slideLayout" Target="../slideLayouts/slideLayout2.xml"></Relationship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../media/image3.png"></Relationship><Relationship Id="rId1" Type="http://schemas.openxmlformats.org/officeDocument/2006/relationships/slideLayout" Target="../slideLayouts/slideLayout2.xml"></Relationship><Relationship Id="rId4" Type="http://schemas.openxmlformats.org/officeDocument/2006/relationships/image" Target="../media/image4.png"></Relationship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7.xml.rels><?xml version="1.0" encoding="UTF-8" standalone="yes"?><Relationships xmlns="http://schemas.openxmlformats.org/package/2006/relationships"><Relationship Id="rId3" Type="http://schemas.openxmlformats.org/officeDocument/2006/relationships/image" Target="../media/image5.png"></Relationship><Relationship Id="rId1" Type="http://schemas.openxmlformats.org/officeDocument/2006/relationships/slideLayout" Target="../slideLayouts/slideLayout2.xml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/Relationships>
</file>

<file path=ppt/slides/_rels/slide8.xml.rels><?xml version="1.0" encoding="UTF-8" standalone="yes"?><Relationships xmlns="http://schemas.openxmlformats.org/package/2006/relationships"><Relationship Id="rId3" Type="http://schemas.openxmlformats.org/officeDocument/2006/relationships/image" Target="../media/image8.png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Preparation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/>
              <a:t>graduation</a:t>
            </a:r>
            <a:r>
              <a:rPr lang="nl-NL" dirty="0"/>
              <a:t>report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Raymond</a:t>
            </a:r>
            <a:r>
              <a:rPr lang="nl-NL" dirty="0" err="1"/>
              <a:t>Blankestijn</a:t>
            </a:r>
            <a:r>
              <a:rPr lang="nl-NL" dirty="0"/>
              <a:t>&amp; Elleke Jagersma</a:t>
            </a:r>
          </a:p>
          <a:p>
            <a:r>
              <a:rPr lang="nl-NL" dirty="0" err="1"/>
              <a:t>January</a:t>
            </a:r>
            <a:r>
              <a:rPr lang="nl-NL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9597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Other</a:t>
            </a:r>
            <a:r>
              <a:rPr lang="nl-NL" dirty="0"/>
              <a:t/>
            </a:r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61719" y="217043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Write formally</a:t>
            </a:r>
          </a:p>
          <a:p>
            <a:r>
              <a:rPr lang="nl-NL" sz="3200" dirty="0" err="1"/>
              <a:t>substructure</a:t>
            </a:r>
            <a:r>
              <a:rPr lang="nl-NL" sz="3200" dirty="0"/>
              <a:t/>
            </a:r>
            <a:r>
              <a:rPr lang="nl-NL" sz="3200" dirty="0" err="1"/>
              <a:t>and</a:t>
            </a:r>
            <a:r>
              <a:rPr lang="nl-NL" sz="3200" dirty="0"/>
              <a:t/>
            </a:r>
            <a:r>
              <a:rPr lang="nl-NL" sz="3200" dirty="0" err="1"/>
              <a:t>refer</a:t>
            </a:r>
            <a:r>
              <a:rPr lang="en-US" sz="3200" dirty="0"/>
              <a:t>(APA)</a:t>
            </a:r>
          </a:p>
          <a:p>
            <a:r>
              <a:rPr lang="en-US" sz="3200" dirty="0"/>
              <a:t>Think about the rules of tables and figures</a:t>
            </a:r>
          </a:p>
          <a:p>
            <a:r>
              <a:rPr lang="en-US" sz="3200" dirty="0"/>
              <a:t>Pay attention to spelling, style and grammar rules</a:t>
            </a:r>
          </a:p>
          <a:p>
            <a:r>
              <a:rPr lang="en-US" sz="3200" dirty="0"/>
              <a:t>Be consistent in structure and layout</a:t>
            </a:r>
          </a:p>
          <a:p>
            <a:r>
              <a:rPr lang="en-US" sz="3200" dirty="0"/>
              <a:t>Every item of the grading form must</a:t>
            </a:r>
            <a:r>
              <a:rPr lang="en-US" sz="3200"/>
              <a:t>be in the report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235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Most made mistakes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64024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Language</a:t>
            </a:r>
            <a:r>
              <a:rPr lang="nl-NL" dirty="0" err="1"/>
              <a:t>and</a:t>
            </a:r>
            <a:r>
              <a:rPr lang="nl-NL" dirty="0"/>
              <a:t>spelling</a:t>
            </a:r>
            <a:r>
              <a:rPr lang="nl-NL" dirty="0" err="1"/>
              <a:t>errors</a:t>
            </a:r>
            <a:endParaRPr lang="nl-NL" dirty="0"/>
          </a:p>
          <a:p>
            <a:r>
              <a:rPr lang="en-US" dirty="0"/>
              <a:t>Summary is not a summary but a reading guide. Or the summary can not be read separately</a:t>
            </a:r>
          </a:p>
          <a:p>
            <a:r>
              <a:rPr lang="nl-NL" dirty="0"/>
              <a:t>Inconsistent story</a:t>
            </a:r>
          </a:p>
          <a:p>
            <a:r>
              <a:rPr lang="nl-NL" dirty="0"/>
              <a:t>Bad research;</a:t>
            </a:r>
            <a:r>
              <a:rPr lang="en-US" dirty="0"/>
              <a:t>too little substantiation of the research</a:t>
            </a:r>
            <a:endParaRPr lang="nl-NL" dirty="0"/>
          </a:p>
          <a:p>
            <a:r>
              <a:rPr lang="en-US" dirty="0"/>
              <a:t>Difference between Waterfall method and Agile</a:t>
            </a:r>
            <a:r>
              <a:rPr lang="nl-NL" dirty="0"/>
              <a:t>.</a:t>
            </a:r>
          </a:p>
          <a:p>
            <a:r>
              <a:rPr lang="en-US" dirty="0"/>
              <a:t>Conclusion can not be read separately / central question is not repeated and if it is answered.</a:t>
            </a:r>
          </a:p>
          <a:p>
            <a:r>
              <a:rPr lang="en-US" dirty="0"/>
              <a:t>The conclusion must be focused on sub-questions and broad lines. Not a complete summary</a:t>
            </a:r>
          </a:p>
          <a:p>
            <a:r>
              <a:rPr lang="en-US" dirty="0"/>
              <a:t>Paragraph use (use of headings)</a:t>
            </a:r>
          </a:p>
          <a:p>
            <a:r>
              <a:rPr lang="nl-NL" dirty="0"/>
              <a:t>Lay-out.</a:t>
            </a:r>
            <a:r>
              <a:rPr lang="en-US" dirty="0"/>
              <a:t>Chapter ordering, headers and footers</a:t>
            </a:r>
          </a:p>
          <a:p>
            <a:r>
              <a:rPr lang="en-US" dirty="0"/>
              <a:t>Good balance images and text.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7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/>
            </a:r>
            <a:r>
              <a:rPr lang="nl-NL" dirty="0" err="1"/>
              <a:t>good</a:t>
            </a:r>
            <a:r>
              <a:rPr lang="nl-NL" dirty="0"/>
              <a:t>report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678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AAA13B3-4961-4333-BCA2-8E7FBD35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138" y="1097545"/>
            <a:ext cx="6037262" cy="4834526"/>
          </a:xfrm>
          <a:prstGeom prst="rect">
            <a:avLst/>
          </a:prstGeom>
        </p:spPr>
      </p:pic>
      <p:pic>
        <p:nvPicPr>
          <p:cNvPr id="1026" name="Picture 2" descr="Afbeeldingsresultaat voor thumbs up">
            <a:extLst>
              <a:ext uri="{FF2B5EF4-FFF2-40B4-BE49-F238E27FC236}">
                <a16:creationId xmlns:a16="http://schemas.microsoft.com/office/drawing/2014/main" id="{2C704B71-C6CC-4D49-833D-9929AEFB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29" y="1416199"/>
            <a:ext cx="3796145" cy="3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95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Blackboard</a:t>
            </a:r>
          </a:p>
          <a:p>
            <a:r>
              <a:rPr lang="nl-NL" dirty="0" err="1"/>
              <a:t>Vision</a:t>
            </a:r>
            <a:r>
              <a:rPr lang="nl-NL" dirty="0"/>
              <a:t/>
            </a:r>
            <a:r>
              <a:rPr lang="nl-NL" dirty="0" err="1"/>
              <a:t>graduation</a:t>
            </a:r>
            <a:endParaRPr lang="nl-NL" dirty="0"/>
          </a:p>
          <a:p>
            <a:r>
              <a:rPr lang="nl-NL" dirty="0"/>
              <a:t>How do</a:t>
            </a:r>
            <a:r>
              <a:rPr lang="nl-NL" dirty="0" err="1"/>
              <a:t>you</a:t>
            </a:r>
            <a:r>
              <a:rPr lang="nl-NL" dirty="0"/>
              <a:t>start?</a:t>
            </a:r>
          </a:p>
          <a:p>
            <a:r>
              <a:rPr lang="nl-NL" dirty="0"/>
              <a:t>Research</a:t>
            </a:r>
          </a:p>
          <a:p>
            <a:r>
              <a:rPr lang="en-US" dirty="0"/>
              <a:t>Parts of the report and accompanying documents</a:t>
            </a:r>
          </a:p>
          <a:p>
            <a:r>
              <a:rPr lang="nl-NL" dirty="0" err="1"/>
              <a:t>Other</a:t>
            </a:r>
            <a:r>
              <a:rPr lang="nl-NL" dirty="0"/>
              <a:t/>
            </a:r>
            <a:r>
              <a:rPr lang="nl-NL" dirty="0" err="1"/>
              <a:t>requirements</a:t>
            </a:r>
            <a:endParaRPr lang="nl-NL" dirty="0"/>
          </a:p>
          <a:p>
            <a:r>
              <a:rPr lang="nl-NL" dirty="0"/>
              <a:t>Common mistakes</a:t>
            </a:r>
          </a:p>
        </p:txBody>
      </p:sp>
    </p:spTree>
    <p:extLst>
      <p:ext uri="{BB962C8B-B14F-4D97-AF65-F5344CB8AC3E}">
        <p14:creationId xmlns:p14="http://schemas.microsoft.com/office/powerpoint/2010/main" val="18298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Blackboard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Before</a:t>
            </a:r>
            <a:r>
              <a:rPr lang="nl-NL" dirty="0"/>
              <a:t/>
            </a:r>
            <a:r>
              <a:rPr lang="nl-NL" dirty="0" err="1"/>
              <a:t>graduating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Checklist</a:t>
            </a:r>
            <a:r>
              <a:rPr lang="nl-NL" dirty="0" err="1"/>
              <a:t>graduation</a:t>
            </a:r>
            <a:r>
              <a:rPr lang="nl-NL" dirty="0"/>
              <a:t/>
            </a:r>
          </a:p>
          <a:p>
            <a:pPr lvl="1"/>
            <a:r>
              <a:rPr lang="nl-NL" dirty="0" err="1"/>
              <a:t>Approval</a:t>
            </a:r>
            <a:r>
              <a:rPr lang="nl-NL" dirty="0"/>
              <a:t>of</a:t>
            </a:r>
            <a:r>
              <a:rPr lang="nl-NL" dirty="0" err="1"/>
              <a:t>assignment</a:t>
            </a:r>
            <a:r>
              <a:rPr lang="nl-NL" dirty="0"/>
              <a:t>et cetera.</a:t>
            </a:r>
          </a:p>
          <a:p>
            <a:pPr lvl="1"/>
            <a:r>
              <a:rPr lang="nl-NL" dirty="0" err="1"/>
              <a:t>Vision</a:t>
            </a:r>
            <a:r>
              <a:rPr lang="nl-NL" dirty="0"/>
              <a:t/>
            </a:r>
            <a:r>
              <a:rPr lang="nl-NL" dirty="0" err="1"/>
              <a:t>graduation</a:t>
            </a:r>
            <a:endParaRPr lang="nl-NL" dirty="0"/>
          </a:p>
          <a:p>
            <a:pPr lvl="1"/>
            <a:endParaRPr lang="nl-NL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E904D5B7-F12E-4FB2-F462-5501CAA89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46321"/>
              </p:ext>
            </p:extLst>
          </p:nvPr>
        </p:nvGraphicFramePr>
        <p:xfrm>
          <a:off x="5436524" y="2421776"/>
          <a:ext cx="6755476" cy="443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8133">
                  <a:extLst>
                    <a:ext uri="{9D8B030D-6E8A-4147-A177-3AD203B41FA5}">
                      <a16:colId xmlns:a16="http://schemas.microsoft.com/office/drawing/2014/main" val="1544404098"/>
                    </a:ext>
                  </a:extLst>
                </a:gridCol>
                <a:gridCol w="4357343">
                  <a:extLst>
                    <a:ext uri="{9D8B030D-6E8A-4147-A177-3AD203B41FA5}">
                      <a16:colId xmlns:a16="http://schemas.microsoft.com/office/drawing/2014/main" val="1189724684"/>
                    </a:ext>
                  </a:extLst>
                </a:gridCol>
              </a:tblGrid>
              <a:tr h="39292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/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Bachelor</a:t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868147"/>
                  </a:ext>
                </a:extLst>
              </a:tr>
              <a:tr h="1946869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General:</a:t>
                      </a:r>
                      <a:endParaRPr lang="nl-NL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Requirements: Propedeuse and at least 147 EC from main phase.</a:t>
                      </a:r>
                      <a:r>
                        <a:rPr lang="en-US" sz="1200">
                          <a:effectLst/>
                        </a:rPr>
                        <a:t>These results must be registered on Progress.</a:t>
                      </a:r>
                      <a:endParaRPr lang="nl-NL" sz="1200">
                        <a:effectLst/>
                      </a:endParaRPr>
                    </a:p>
                    <a:p>
                      <a:r>
                        <a:rPr lang="en-GB" sz="1200">
                          <a:effectLst/>
                        </a:rPr>
                        <a:t/>
                      </a:r>
                      <a:endParaRPr lang="nl-NL" sz="1200">
                        <a:effectLst/>
                      </a:endParaRPr>
                    </a:p>
                    <a:p>
                      <a:r>
                        <a:rPr lang="en-GB" sz="1200">
                          <a:effectLst/>
                        </a:rPr>
                        <a:t>The course written communication 2 is a compulsory part and must have been passed before graduation.</a:t>
                      </a:r>
                      <a:endParaRPr lang="nl-NL" sz="12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/>
                      </a:r>
                      <a:endParaRPr lang="nl-NL" sz="12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The graduation agency carries out this check on behalf of the examination committee.</a:t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4560649"/>
                  </a:ext>
                </a:extLst>
              </a:tr>
              <a:tr h="39292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Approve graduation project:</a:t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By graduation agency.</a:t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443852"/>
                  </a:ext>
                </a:extLst>
              </a:tr>
              <a:tr h="170351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Signed graduation project agreement:</a:t>
                      </a:r>
                      <a:endParaRPr lang="nl-NL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NHL-Stenden graduation project agreement.</a:t>
                      </a:r>
                      <a:endParaRPr lang="nl-NL" sz="1200" dirty="0">
                        <a:effectLst/>
                      </a:endParaRPr>
                    </a:p>
                    <a:p>
                      <a:r>
                        <a:rPr lang="en-GB" sz="1200" dirty="0">
                          <a:effectLst/>
                        </a:rPr>
                        <a:t/>
                      </a:r>
                      <a:endParaRPr lang="nl-NL" sz="1200" dirty="0">
                        <a:effectLst/>
                      </a:endParaRPr>
                    </a:p>
                    <a:p>
                      <a:r>
                        <a:rPr lang="en-GB" sz="1200" dirty="0">
                          <a:effectLst/>
                        </a:rPr>
                        <a:t>Three copies for and signed by student, company supervisor and</a:t>
                      </a:r>
                      <a:r>
                        <a:rPr lang="en-GB" sz="1200" dirty="0" err="1">
                          <a:effectLst/>
                        </a:rPr>
                        <a:t>teamleader</a:t>
                      </a:r>
                      <a:r>
                        <a:rPr lang="en-GB" sz="1200" dirty="0">
                          <a:effectLst/>
                        </a:rPr>
                        <a:t>(Niels Doorn).</a:t>
                      </a:r>
                      <a:endParaRPr lang="nl-NL" sz="1200" dirty="0">
                        <a:effectLst/>
                      </a:endParaRPr>
                    </a:p>
                    <a:p>
                      <a:r>
                        <a:rPr lang="en-GB" sz="1200" dirty="0">
                          <a:effectLst/>
                        </a:rPr>
                        <a:t/>
                      </a:r>
                      <a:endParaRPr lang="nl-NL" sz="1200" dirty="0">
                        <a:effectLst/>
                      </a:endParaRPr>
                    </a:p>
                    <a:p>
                      <a:r>
                        <a:rPr lang="en-GB" sz="1200" dirty="0">
                          <a:effectLst/>
                        </a:rPr>
                        <a:t>The copy for NHL-Stenden must be a digital copy and must be sent to the</a:t>
                      </a:r>
                      <a:r>
                        <a:rPr lang="en-GB" sz="1200" dirty="0" err="1">
                          <a:effectLst/>
                        </a:rPr>
                        <a:t>teamleader</a:t>
                      </a:r>
                      <a:r>
                        <a:rPr lang="en-GB" sz="1200" dirty="0">
                          <a:effectLst/>
                        </a:rPr>
                        <a:t>.</a:t>
                      </a:r>
                      <a:endParaRPr lang="nl-NL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6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3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Vision</a:t>
            </a:r>
            <a:r>
              <a:rPr lang="nl-NL" dirty="0"/>
              <a:t/>
            </a:r>
            <a:r>
              <a:rPr lang="nl-NL" dirty="0" err="1"/>
              <a:t>graduation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Software Development Life Cycle (SDLC) below is to be used when graduating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/>
              <a:t/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6A08AA9-2414-445B-8929-2DD83F18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80" y="-1749"/>
            <a:ext cx="9259357" cy="68597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9209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Regular</a:t>
            </a:r>
            <a:r>
              <a:rPr lang="nl-NL" b="1" dirty="0"/>
              <a:t>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52550" y="2011680"/>
            <a:ext cx="10591356" cy="4325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Software and/or hardware is developed in these projects.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7200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2A4584-3107-4F1C-BFCF-9EA4B614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55" y="3226627"/>
            <a:ext cx="3448990" cy="226612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8F4DA2E-A0BC-47CE-8F21-B8747C15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82" y="3203864"/>
            <a:ext cx="6761018" cy="22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58E549-0288-400B-ACA1-67940078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graduation</a:t>
            </a:r>
            <a:r>
              <a:rPr lang="nl-NL" b="1" dirty="0"/>
              <a:t>report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D286061-2A2E-45D5-8E14-5D6236B9A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i="1" dirty="0" err="1"/>
              <a:t>Main</a:t>
            </a:r>
            <a:r>
              <a:rPr lang="nl-NL" sz="4000" i="1" dirty="0"/>
              <a:t/>
            </a:r>
            <a:r>
              <a:rPr lang="nl-NL" sz="4000" i="1" dirty="0" err="1"/>
              <a:t>text</a:t>
            </a:r>
            <a:endParaRPr lang="nl-NL" sz="4000" i="1" dirty="0"/>
          </a:p>
          <a:p>
            <a:pPr marL="0" indent="0">
              <a:buNone/>
            </a:pPr>
            <a:endParaRPr lang="nl-NL" sz="3600" i="1" dirty="0"/>
          </a:p>
          <a:p>
            <a:pPr lvl="1"/>
            <a:r>
              <a:rPr lang="en-US" sz="3200" dirty="0"/>
              <a:t>The research</a:t>
            </a:r>
          </a:p>
          <a:p>
            <a:pPr lvl="1"/>
            <a:r>
              <a:rPr lang="en-US" sz="3200" dirty="0"/>
              <a:t>The process</a:t>
            </a:r>
          </a:p>
          <a:p>
            <a:pPr lvl="1"/>
            <a:r>
              <a:rPr lang="en-US" sz="3200" dirty="0"/>
              <a:t>The product</a:t>
            </a:r>
          </a:p>
          <a:p>
            <a:endParaRPr lang="nl-NL" sz="3600" i="1" dirty="0"/>
          </a:p>
          <a:p>
            <a:pPr marL="0" indent="0">
              <a:buNone/>
            </a:pPr>
            <a:endParaRPr lang="nl-NL" sz="3600" u="sng" dirty="0"/>
          </a:p>
          <a:p>
            <a:pPr marL="0" indent="0">
              <a:buNone/>
            </a:pPr>
            <a:endParaRPr lang="nl-NL" sz="3600" u="sng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86E9580-2501-41E4-8A57-572B02F1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6412" y="2011680"/>
            <a:ext cx="5568522" cy="4206240"/>
          </a:xfrm>
        </p:spPr>
        <p:txBody>
          <a:bodyPr/>
          <a:lstStyle/>
          <a:p>
            <a:pPr marL="0" indent="0">
              <a:buNone/>
            </a:pPr>
            <a:r>
              <a:rPr lang="nl-NL" sz="3600" i="1" dirty="0"/>
              <a:t>Appendices</a:t>
            </a:r>
          </a:p>
          <a:p>
            <a:pPr marL="0" indent="0">
              <a:buNone/>
            </a:pPr>
            <a:endParaRPr lang="nl-NL" sz="3600" i="1" dirty="0"/>
          </a:p>
          <a:p>
            <a:r>
              <a:rPr lang="en-US" sz="2400" dirty="0"/>
              <a:t>Original graduation project description *</a:t>
            </a:r>
          </a:p>
          <a:p>
            <a:r>
              <a:rPr lang="en-US" sz="2400" dirty="0"/>
              <a:t>Project plan (including schedule) *</a:t>
            </a:r>
          </a:p>
          <a:p>
            <a:r>
              <a:rPr lang="en-US" sz="2400" dirty="0"/>
              <a:t>FD/SRS/PRS is to be included in an appendix</a:t>
            </a:r>
          </a:p>
          <a:p>
            <a:endParaRPr lang="en-US" sz="2400" dirty="0"/>
          </a:p>
          <a:p>
            <a:endParaRPr lang="nl-NL" sz="20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7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</a:t>
            </a:r>
            <a:r>
              <a:rPr lang="nl-NL" dirty="0" err="1"/>
              <a:t>you</a:t>
            </a:r>
            <a:r>
              <a:rPr lang="nl-NL" dirty="0"/>
              <a:t>start?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5400" dirty="0"/>
              <a:t>Project plan</a:t>
            </a:r>
          </a:p>
          <a:p>
            <a:pPr lvl="2"/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297D94-5E86-42D6-BAEE-FB1A6B31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92" y="1939454"/>
            <a:ext cx="2619375" cy="17430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C8DC61F-10C8-4E75-BFFA-269AE55C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10" y="3483482"/>
            <a:ext cx="3933466" cy="295318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B0F7432-7F52-432E-89E2-8B5D5A52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338784"/>
            <a:ext cx="4079298" cy="24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Central question</a:t>
            </a:r>
          </a:p>
          <a:p>
            <a:r>
              <a:rPr lang="nl-NL" dirty="0"/>
              <a:t>Method</a:t>
            </a:r>
          </a:p>
          <a:p>
            <a:pPr lvl="1"/>
            <a:r>
              <a:rPr lang="nl-NL" dirty="0" err="1"/>
              <a:t>reliability</a:t>
            </a:r>
            <a:r>
              <a:rPr lang="nl-NL" dirty="0"/>
              <a:t/>
            </a:r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r>
              <a:rPr lang="nl-NL" dirty="0" err="1"/>
              <a:t>Conclusion</a:t>
            </a:r>
            <a:endParaRPr lang="nl-NL" dirty="0"/>
          </a:p>
          <a:p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Usability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66BE9A-0B3D-4E35-8B26-5A160EEB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30" y="2347731"/>
            <a:ext cx="3581132" cy="35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structure of the report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12469" y="2024380"/>
            <a:ext cx="9784080" cy="47247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sz="2800" dirty="0"/>
              <a:t>1. Front page</a:t>
            </a:r>
          </a:p>
          <a:p>
            <a:pPr marL="0" indent="0">
              <a:buNone/>
            </a:pPr>
            <a:r>
              <a:rPr lang="nl-NL" sz="2800" dirty="0"/>
              <a:t>2. English summary</a:t>
            </a:r>
          </a:p>
          <a:p>
            <a:pPr marL="0" indent="0">
              <a:buNone/>
            </a:pPr>
            <a:r>
              <a:rPr lang="nl-NL" sz="2800" dirty="0"/>
              <a:t>3.</a:t>
            </a:r>
            <a:r>
              <a:rPr lang="nl-NL" sz="2800" dirty="0" err="1"/>
              <a:t>Table</a:t>
            </a:r>
            <a:r>
              <a:rPr lang="nl-NL" sz="2800" dirty="0"/>
              <a:t>of contents</a:t>
            </a:r>
          </a:p>
          <a:p>
            <a:pPr marL="0" indent="0">
              <a:buNone/>
            </a:pPr>
            <a:r>
              <a:rPr lang="nl-NL" sz="2800" dirty="0"/>
              <a:t>4. General</a:t>
            </a:r>
            <a:r>
              <a:rPr lang="nl-NL" sz="2800" dirty="0" err="1"/>
              <a:t>introduction</a:t>
            </a:r>
            <a:r>
              <a:rPr lang="nl-NL" sz="2800" dirty="0"/>
              <a:t>(</a:t>
            </a:r>
            <a:r>
              <a:rPr lang="nl-NL" sz="2800" dirty="0" err="1"/>
              <a:t>including</a:t>
            </a:r>
            <a:r>
              <a:rPr lang="nl-NL" sz="2800" dirty="0"/>
              <a:t/>
            </a:r>
            <a:r>
              <a:rPr lang="nl-NL" sz="2800" dirty="0" err="1"/>
              <a:t>description</a:t>
            </a:r>
            <a:r>
              <a:rPr lang="nl-NL" sz="2800" dirty="0"/>
              <a:t>of</a:t>
            </a:r>
            <a:r>
              <a:rPr lang="nl-NL" sz="2800" dirty="0" err="1"/>
              <a:t>the</a:t>
            </a:r>
            <a:r>
              <a:rPr lang="nl-NL" sz="2800" dirty="0"/>
              <a:t>company)</a:t>
            </a:r>
          </a:p>
          <a:p>
            <a:pPr marL="0" indent="0">
              <a:buNone/>
            </a:pPr>
            <a:r>
              <a:rPr lang="nl-NL" sz="2800" dirty="0"/>
              <a:t>5.</a:t>
            </a:r>
            <a:r>
              <a:rPr lang="nl-NL" sz="2800" dirty="0" err="1"/>
              <a:t>Objective</a:t>
            </a:r>
            <a:r>
              <a:rPr lang="nl-NL" sz="2800" dirty="0"/>
              <a:t>,</a:t>
            </a:r>
            <a:r>
              <a:rPr lang="nl-NL" sz="2800" dirty="0" err="1"/>
              <a:t>problem</a:t>
            </a:r>
            <a:r>
              <a:rPr lang="nl-NL" sz="2800" dirty="0"/>
              <a:t/>
            </a:r>
            <a:r>
              <a:rPr lang="nl-NL" sz="2800" dirty="0" err="1"/>
              <a:t>definition</a:t>
            </a:r>
            <a:r>
              <a:rPr lang="nl-NL" sz="2800" dirty="0"/>
              <a:t>, etc.</a:t>
            </a:r>
          </a:p>
          <a:p>
            <a:pPr marL="0" indent="0">
              <a:buNone/>
            </a:pPr>
            <a:r>
              <a:rPr lang="nl-NL" sz="2800" dirty="0"/>
              <a:t>6. Research</a:t>
            </a:r>
          </a:p>
          <a:p>
            <a:pPr marL="0" indent="0">
              <a:buNone/>
            </a:pPr>
            <a:r>
              <a:rPr lang="nl-NL" sz="2800" dirty="0"/>
              <a:t>7.</a:t>
            </a:r>
            <a:r>
              <a:rPr lang="nl-NL" sz="2800" dirty="0" err="1"/>
              <a:t>Realisation</a:t>
            </a:r>
            <a:r>
              <a:rPr lang="nl-NL" sz="2800" dirty="0"/>
              <a:t>/</a:t>
            </a:r>
            <a:r>
              <a:rPr lang="nl-NL" sz="2800" dirty="0" err="1"/>
              <a:t>Results</a:t>
            </a:r>
            <a:r>
              <a:rPr lang="nl-NL" sz="2800" dirty="0"/>
              <a:t/>
            </a:r>
          </a:p>
          <a:p>
            <a:pPr marL="0" indent="0">
              <a:buNone/>
            </a:pPr>
            <a:r>
              <a:rPr lang="nl-NL" sz="2800" dirty="0"/>
              <a:t>8.</a:t>
            </a:r>
            <a:r>
              <a:rPr lang="nl-NL" sz="2800" dirty="0" err="1"/>
              <a:t>Discussion</a:t>
            </a:r>
            <a:r>
              <a:rPr lang="nl-NL" sz="2800" dirty="0"/>
              <a:t/>
            </a:r>
            <a:r>
              <a:rPr lang="nl-NL" sz="2800" dirty="0" err="1"/>
              <a:t>and</a:t>
            </a:r>
            <a:r>
              <a:rPr lang="nl-NL" sz="2800" dirty="0"/>
              <a:t/>
            </a:r>
            <a:r>
              <a:rPr lang="nl-NL" sz="2800" dirty="0" err="1"/>
              <a:t>conclusions</a:t>
            </a:r>
            <a:r>
              <a:rPr lang="nl-NL" sz="2800" dirty="0"/>
              <a:t/>
            </a:r>
          </a:p>
          <a:p>
            <a:pPr marL="0" indent="0">
              <a:buNone/>
            </a:pPr>
            <a:r>
              <a:rPr lang="en-US" sz="2800" dirty="0"/>
              <a:t>9. Suggestions for further research</a:t>
            </a:r>
          </a:p>
          <a:p>
            <a:pPr marL="0" indent="0">
              <a:buNone/>
            </a:pPr>
            <a:r>
              <a:rPr lang="nl-NL" sz="2800" dirty="0"/>
              <a:t>10. Evaluation</a:t>
            </a:r>
            <a:r>
              <a:rPr lang="nl-NL" sz="2800" dirty="0" err="1"/>
              <a:t>and</a:t>
            </a:r>
            <a:r>
              <a:rPr lang="nl-NL" sz="2800" dirty="0"/>
              <a:t/>
            </a:r>
            <a:r>
              <a:rPr lang="nl-NL" sz="2800" dirty="0" err="1"/>
              <a:t>reflection</a:t>
            </a:r>
            <a:r>
              <a:rPr lang="nl-NL" sz="2800" dirty="0"/>
              <a:t>(separate document)</a:t>
            </a:r>
          </a:p>
          <a:p>
            <a:pPr marL="0" indent="0">
              <a:buNone/>
            </a:pPr>
            <a:r>
              <a:rPr lang="nl-NL" sz="2800" dirty="0"/>
              <a:t>11.</a:t>
            </a:r>
            <a:r>
              <a:rPr lang="nl-NL" sz="2800" dirty="0" err="1"/>
              <a:t>Literature</a:t>
            </a:r>
            <a:r>
              <a:rPr lang="nl-NL" sz="2800" dirty="0"/>
              <a:t/>
            </a:r>
          </a:p>
          <a:p>
            <a:pPr marL="0" indent="0">
              <a:buNone/>
            </a:pPr>
            <a:r>
              <a:rPr lang="nl-NL" sz="2800" dirty="0"/>
              <a:t>12. Appendices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9022212"/>
      </p:ext>
    </p:extLst>
  </p:cSld>
  <p:clrMapOvr>
    <a:masterClrMapping/>
  </p:clrMapOvr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eg"></Relationship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509</Words>
  <Application>Microsoft Office PowerPoint</Application>
  <PresentationFormat>Breedbeeld</PresentationFormat>
  <Paragraphs>103</Paragraphs>
  <Slides>13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Calibri</vt:lpstr>
      <vt:lpstr>Corbel</vt:lpstr>
      <vt:lpstr>Times New Roman</vt:lpstr>
      <vt:lpstr>Wingdings</vt:lpstr>
      <vt:lpstr>Gestreept</vt:lpstr>
      <vt:lpstr>Preparation  graduation report</vt:lpstr>
      <vt:lpstr>Content</vt:lpstr>
      <vt:lpstr>Blackboard</vt:lpstr>
      <vt:lpstr>Vision graduation</vt:lpstr>
      <vt:lpstr>Regular project</vt:lpstr>
      <vt:lpstr>graduation report</vt:lpstr>
      <vt:lpstr>How do you start?</vt:lpstr>
      <vt:lpstr>Research</vt:lpstr>
      <vt:lpstr>The structure of the report</vt:lpstr>
      <vt:lpstr>Other requirements</vt:lpstr>
      <vt:lpstr>Most made mistakes</vt:lpstr>
      <vt:lpstr>Example good report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 graduation report</dc:title>
  <dc:creator>Raymond Blankestijn</dc:creator>
  <cp:lastModifiedBy>Bert Meijerink</cp:lastModifiedBy>
  <cp:revision>6</cp:revision>
  <dcterms:created xsi:type="dcterms:W3CDTF">2020-01-24T13:40:47Z</dcterms:created>
  <dcterms:modified xsi:type="dcterms:W3CDTF">2023-01-16T21:28:45Z</dcterms:modified>
</cp:coreProperties>
</file>