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71" r:id="rId7"/>
    <p:sldId id="279" r:id="rId8"/>
    <p:sldId id="272" r:id="rId9"/>
    <p:sldId id="270" r:id="rId10"/>
    <p:sldId id="269" r:id="rId11"/>
    <p:sldId id="278" r:id="rId12"/>
    <p:sldId id="262" r:id="rId13"/>
    <p:sldId id="275" r:id="rId14"/>
    <p:sldId id="273" r:id="rId15"/>
    <p:sldId id="274" r:id="rId16"/>
    <p:sldId id="263" r:id="rId17"/>
    <p:sldId id="264" r:id="rId18"/>
    <p:sldId id="267" r:id="rId19"/>
    <p:sldId id="265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13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617E3-1F61-4BB8-9555-A5B80706DBF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2331E-3A7F-487B-A2BE-FFB96C04B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6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Please hold your questions until the Q&amp;A session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3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databases are recommended for web apps requiring well-structured relational data that is easy to scale vertically. SQL database allows for complex transactions and relationships between different tables. SQL has a fixed schema, so the structure of the data needs to be defined in advance. </a:t>
            </a:r>
          </a:p>
          <a:p>
            <a:endParaRPr lang="en-GB" dirty="0"/>
          </a:p>
          <a:p>
            <a:r>
              <a:rPr lang="en-GB" dirty="0"/>
              <a:t>NoSQL can scale horizontally because they can handle large volumes of data with ease, faster than SQL. It has dynamic schema, allowing more flexibility in handling a diverse </a:t>
            </a:r>
            <a:r>
              <a:rPr lang="en-GB"/>
              <a:t>data structures.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3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entities in the blue rectangle are private to public and can only be accessed with the right authorization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a form of design patterns</a:t>
            </a:r>
          </a:p>
          <a:p>
            <a:r>
              <a:rPr lang="en-GB" dirty="0"/>
              <a:t>Model represents the data and business logic of the application</a:t>
            </a:r>
          </a:p>
          <a:p>
            <a:endParaRPr lang="en-GB" dirty="0"/>
          </a:p>
          <a:p>
            <a:r>
              <a:rPr lang="en-GB" dirty="0"/>
              <a:t>View represents the UI of the app</a:t>
            </a:r>
          </a:p>
          <a:p>
            <a:r>
              <a:rPr lang="en-GB" dirty="0"/>
              <a:t>Responsible for displaying the data to the user and capturing user input</a:t>
            </a:r>
          </a:p>
          <a:p>
            <a:endParaRPr lang="en-GB" dirty="0"/>
          </a:p>
          <a:p>
            <a:r>
              <a:rPr lang="en-GB" dirty="0" err="1"/>
              <a:t>ViewModel</a:t>
            </a:r>
            <a:r>
              <a:rPr lang="en-GB" dirty="0"/>
              <a:t> acts as intermediary entity between Model and View</a:t>
            </a:r>
          </a:p>
          <a:p>
            <a:r>
              <a:rPr lang="en-GB" dirty="0"/>
              <a:t>Contains presentation logic, transforming </a:t>
            </a:r>
          </a:p>
          <a:p>
            <a:endParaRPr lang="en-GB" dirty="0"/>
          </a:p>
          <a:p>
            <a:r>
              <a:rPr lang="en-GB" dirty="0"/>
              <a:t>Service files interact with the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pretty like MVC pattern. </a:t>
            </a:r>
          </a:p>
          <a:p>
            <a:endParaRPr lang="en-US" dirty="0"/>
          </a:p>
          <a:p>
            <a:r>
              <a:rPr lang="en-US" dirty="0"/>
              <a:t>Routes define the endpoints of the API and map them to a specific controller actions</a:t>
            </a:r>
          </a:p>
          <a:p>
            <a:endParaRPr lang="en-US" dirty="0"/>
          </a:p>
          <a:p>
            <a:r>
              <a:rPr lang="en-US" dirty="0"/>
              <a:t>The controllers acts as an intermediary between the model and the View.</a:t>
            </a:r>
          </a:p>
          <a:p>
            <a:endParaRPr lang="en-US" dirty="0"/>
          </a:p>
          <a:p>
            <a:r>
              <a:rPr lang="en-US" dirty="0"/>
              <a:t>The View is responsible for presenting the data to the web client in JSON response.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25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NoSQL in-memory database that stores data as a cache. It is designed for a high-performance data storage and retrievals. It stores data in the form of key-value pairs.</a:t>
            </a:r>
          </a:p>
          <a:p>
            <a:endParaRPr lang="en-US" dirty="0"/>
          </a:p>
          <a:p>
            <a:r>
              <a:rPr lang="en-US" dirty="0"/>
              <a:t>It is used within the application to make it retrieve the data faster.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5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provides a standardized way to perform user authentication, as it leverages JWT for access and refresh tokens.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9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Resulting into excessive cost of Azure service, exceeding the budget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3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Alerts to admins when certain events occur in the application. This could be based on user interactions that will send alerts to emails or Teams messages</a:t>
            </a:r>
          </a:p>
          <a:p>
            <a:endParaRPr lang="en-GB" dirty="0"/>
          </a:p>
          <a:p>
            <a:r>
              <a:rPr lang="en-GB" dirty="0"/>
              <a:t>Sync data between Flutter client, Node.js server, and other Microsoft services. For example, a flow update to Azure SQL database records when a new data is added through the Flutter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2331E-3A7F-487B-A2BE-FFB96C04BF0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1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E6CA-E884-1523-6C6C-34070DFBA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D7BD-02C2-0320-DEF6-7FBF6833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C136-21F9-95D7-95A3-F1F2B5CD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AD2C-49F8-BAED-3970-AED78A9C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3463-0641-DFF2-1D30-C96169FC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3711-EE76-05DD-DEA2-DB946FC5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C75D9-DC5C-AD7E-57D1-2C709133A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A26-27C6-123A-B233-775854C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7BE2-B76C-1220-A162-A8E0493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C924-AF2C-069B-A871-DE3465EF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D618-810B-34D4-48FC-80A0EC47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10EA0-D549-86F4-7987-40BDEB89B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654D-9396-D6B3-6D7C-686C6F6D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3DB3-6182-A72D-23E6-E48270BA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A573-C12E-B514-7BA9-FF89885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4D5-4ADA-8F4E-139F-EE508149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4F6B-F56C-3F5D-ED81-0F17FDA5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23B8-49BB-6AFA-FBDC-89739CB5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78E8-8016-BD4F-3E8A-C3490928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C296-75BC-F3C6-5A63-0B2E77DB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17F3-CA4B-4959-74D0-11CE761E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470C-1638-BD7C-F367-931191F9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C9F25-B78E-F6C2-63C2-4F48B2C6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944C-EA1E-C6CC-E984-6770DD41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1E5D-5EC9-B034-8DF2-D138B128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6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39C5-1507-2BE2-28A5-AE4F0E4D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06FF-AB7A-4B4C-8099-57E53F55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D6172-6130-D781-BD06-DF4D1F595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EDCEE-37C9-6DDF-6117-539E6380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F3DA-5632-66F4-D880-49CF6481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D2A1-BF95-D810-689C-CF66CB7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8087-C7AD-6B89-7F99-ACE87AF3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A8CD-2DB6-4773-A08C-D0BB2EB7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1E71-D749-9BA4-E3F9-2E5942B0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63BF9-13C2-55BC-C525-8723FEA9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B85B1-00A0-15FF-E78D-67CFAB0F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8FFD8-EEC6-CE52-09FB-033C8FC4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6738E-615C-E2DF-925F-177DAFC9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EF2FD-DFA8-FBAE-1ABB-F0FB9F27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C1B6-EDAD-A470-51C6-4731307E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7EEF2-5C68-8B40-6E8B-C9361302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11F0-05AA-CF70-82C1-7A75AE75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DE174-B211-48C2-A967-060C8FA7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BA48B-A6AE-ED41-CAFA-01C6F96D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147AD-2E2D-7139-0596-03971B2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CE2E-16D7-952F-0F29-8EEF76B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C8A4-E5CF-57A7-BA19-0CA6A96C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EAA5-85A7-FA1A-7E6C-8AEE1F74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3EF98-DCF1-0E2E-46CB-58FEAA6B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5964B-D689-B78A-B08E-629A682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41993-EE41-30D5-863A-77EE96C9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A67A-82C6-0475-6C82-58679794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3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1793-2A7F-1B68-989A-E46B6EC7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BD174-AE5C-7E26-CC4A-A1D25CEC8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27B66-7F4B-61CE-D1CD-BD400DD15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E03C-4323-B305-5828-D224939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A4EE4-BF3D-224A-B516-A9A8E6A8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4EB0-455E-149E-FEB5-55EB3328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20C8B-BC0F-43CC-EB38-83604528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966C-C90D-54B1-E0F5-832B9C45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55EB-BFCA-9CA0-0A81-690004CE5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0FD0-2980-4D81-8E71-5CC2197C059C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1BE0-DA97-91BC-6EC2-718518836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3B49-0EFB-2216-B4C2-BD992FF3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31E0-8544-49FC-A9E9-54027BB5A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34D6-615A-6FE5-669C-9D394D52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1012536"/>
            <a:ext cx="5914102" cy="3163224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/>
              <a:t>Q-ICT ERP Default Template Web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36DF-38F1-0E87-6448-65A904621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company">
            <a:extLst>
              <a:ext uri="{FF2B5EF4-FFF2-40B4-BE49-F238E27FC236}">
                <a16:creationId xmlns:a16="http://schemas.microsoft.com/office/drawing/2014/main" id="{38B737AD-A308-BA15-73F7-2EF3DFAAA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682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377D3-D911-D95A-F540-5FA6428A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6846"/>
            <a:ext cx="4394200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Node.js Server-side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BB65-F6E0-1107-7F40-C10FAA45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2" y="1569526"/>
            <a:ext cx="5527209" cy="5287929"/>
          </a:xfrm>
        </p:spPr>
        <p:txBody>
          <a:bodyPr>
            <a:normAutofit/>
          </a:bodyPr>
          <a:lstStyle/>
          <a:p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Connector between the client and the database</a:t>
            </a:r>
          </a:p>
          <a:p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Libraries: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Express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Passport-azure-ad 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MSAL Node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Microsoft Graph client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Rate Limiter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Compression</a:t>
            </a:r>
          </a:p>
          <a:p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Features: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Routing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Getting response from an API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Express sessions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Multi-threading &amp; CPU process forking</a:t>
            </a:r>
          </a:p>
          <a:p>
            <a:pPr lvl="1"/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Handle server shutdown gracefully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F92F8596-16DD-1AB5-479D-B0ADB98DD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27" y="85725"/>
            <a:ext cx="6120000" cy="37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377D3-D911-D95A-F540-5FA6428A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343894"/>
            <a:ext cx="7312742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Node.js Server Authentication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BB65-F6E0-1107-7F40-C10FAA45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494503"/>
            <a:ext cx="5820697" cy="536349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OpenID Connect identity layer (OAuth 2.0 protocol)</a:t>
            </a:r>
          </a:p>
          <a:p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JWT Access &amp; Refresh tokens</a:t>
            </a:r>
          </a:p>
          <a:p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Sending OTP tokens through SMS and emails for phone &amp; email validation</a:t>
            </a:r>
          </a:p>
          <a:p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Validating OTP tokens</a:t>
            </a:r>
          </a:p>
        </p:txBody>
      </p:sp>
      <p:pic>
        <p:nvPicPr>
          <p:cNvPr id="17" name="Picture 16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F92F8596-16DD-1AB5-479D-B0ADB98DD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98314"/>
            <a:ext cx="5260976" cy="32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C36E-E1F7-3A9E-9EA4-91FABE4C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49" y="24976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Azure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BB21-1B2E-D0D1-3AC3-FAA066EA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429488"/>
            <a:ext cx="5987844" cy="526628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Azure AD B2C Tenant</a:t>
            </a:r>
          </a:p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Is an IAM (Identity &amp; Access Management) service</a:t>
            </a:r>
          </a:p>
          <a:p>
            <a:pPr lvl="1"/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Used for having login authentication and authorization with MFA</a:t>
            </a:r>
          </a:p>
          <a:p>
            <a:pPr lvl="1"/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OTP/TOTP</a:t>
            </a:r>
          </a:p>
          <a:p>
            <a:pPr lvl="1"/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Open ID Connect</a:t>
            </a:r>
          </a:p>
          <a:p>
            <a:pPr lvl="1"/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JWT -&gt; access &amp; refresh token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DF3834-F0F5-6B35-8DD5-50595F48C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535" y="1429488"/>
            <a:ext cx="392990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CD2AA-FCC4-9E5E-EC76-89A4993C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230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Azure Integration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BE6-2542-0AC8-95E5-B5C72745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1238865"/>
            <a:ext cx="5663821" cy="554539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Microsoft Graph REST API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Is a RESTful web API by Microsoft to interact with various Microsoft 365 services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Interacts with Azure AD tenant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User management (listing, creating, updating, disabling, deleting)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Refreshing access token</a:t>
            </a:r>
          </a:p>
        </p:txBody>
      </p:sp>
      <p:pic>
        <p:nvPicPr>
          <p:cNvPr id="5" name="Picture 4" descr="A blue and white hexagon with white lines&#10;&#10;Description automatically generated">
            <a:extLst>
              <a:ext uri="{FF2B5EF4-FFF2-40B4-BE49-F238E27FC236}">
                <a16:creationId xmlns:a16="http://schemas.microsoft.com/office/drawing/2014/main" id="{9E66C73A-4E25-4A54-6555-E1EA04368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" b="2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61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690B-29B1-1197-3A30-7760B5CC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324229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Azure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1CE0-4023-AB4B-BF66-AA0FE854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8" y="1179948"/>
            <a:ext cx="6086167" cy="5466657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Azure SQL server &amp; database</a:t>
            </a:r>
          </a:p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Used for storing information/ API data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Company/ customer data</a:t>
            </a:r>
          </a:p>
          <a:p>
            <a:pPr lvl="1"/>
            <a:r>
              <a:rPr lang="en-GB" sz="2000" dirty="0" err="1">
                <a:solidFill>
                  <a:schemeClr val="bg1">
                    <a:alpha val="80000"/>
                  </a:schemeClr>
                </a:solidFill>
              </a:rPr>
              <a:t>SnellStart</a:t>
            </a:r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 data </a:t>
            </a:r>
          </a:p>
          <a:p>
            <a:pPr lvl="1"/>
            <a:r>
              <a:rPr lang="en-GB" sz="2000" dirty="0" err="1">
                <a:solidFill>
                  <a:schemeClr val="bg1">
                    <a:alpha val="80000"/>
                  </a:schemeClr>
                </a:solidFill>
              </a:rPr>
              <a:t>OpenWeatherMap</a:t>
            </a:r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 data</a:t>
            </a:r>
          </a:p>
        </p:txBody>
      </p:sp>
      <p:pic>
        <p:nvPicPr>
          <p:cNvPr id="5" name="Picture 4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2BB5F6B2-AC12-DF59-83BF-1EC4C125A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1712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10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3F3C6-31BC-E896-7EA3-8F97061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1" y="249761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Azure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2C0D-F41B-2BC1-580B-0E91CD0F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" y="1052129"/>
            <a:ext cx="6027174" cy="56829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alpha val="80000"/>
                  </a:schemeClr>
                </a:solidFill>
              </a:rPr>
              <a:t>Azure Key Vault</a:t>
            </a:r>
          </a:p>
          <a:p>
            <a:pPr lvl="1"/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Creating secrets for securely storing sensitive information</a:t>
            </a:r>
          </a:p>
          <a:p>
            <a:pPr lvl="2"/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Azure SQL database configurations (server host, username, password, database name)</a:t>
            </a:r>
          </a:p>
          <a:p>
            <a:pPr lvl="2"/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Azure AD tenant credentials (tenant ID, client ID, tenant secret) </a:t>
            </a:r>
          </a:p>
          <a:p>
            <a:pPr lvl="2"/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API keys (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Snellstart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OpenWeatherMap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)</a:t>
            </a:r>
          </a:p>
          <a:p>
            <a:pPr lvl="2"/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Redis server configurations (hostname, password)</a:t>
            </a:r>
          </a:p>
        </p:txBody>
      </p:sp>
      <p:pic>
        <p:nvPicPr>
          <p:cNvPr id="5" name="Picture 4" descr="A yellow key in a blue circle&#10;&#10;Description automatically generated">
            <a:extLst>
              <a:ext uri="{FF2B5EF4-FFF2-40B4-BE49-F238E27FC236}">
                <a16:creationId xmlns:a16="http://schemas.microsoft.com/office/drawing/2014/main" id="{7FD2B42D-00EF-FFF1-EFCD-D42CB60DA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b="11323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49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0D3FF-CCF3-90AA-A1A7-6E10E82C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3" y="324229"/>
            <a:ext cx="5110317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Challenges Encountered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E4925A-A263-695C-6F29-E546B050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075038"/>
            <a:ext cx="5677863" cy="55852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Slight misunderstanding regarding Azure SQL server’s cost 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Server session cannot be read by Flutter client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Lack of Microsoft documentation regarding Node.js and Azure AD</a:t>
            </a:r>
          </a:p>
        </p:txBody>
      </p:sp>
      <p:pic>
        <p:nvPicPr>
          <p:cNvPr id="5" name="Content Placeholder 4" descr="A person jumping over a block&#10;&#10;Description automatically generated">
            <a:extLst>
              <a:ext uri="{FF2B5EF4-FFF2-40B4-BE49-F238E27FC236}">
                <a16:creationId xmlns:a16="http://schemas.microsoft.com/office/drawing/2014/main" id="{F4B89AEC-3F15-3CF8-D76D-BF558F8AB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0" r="18561" b="6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99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F516C-D268-9DB6-07EC-8B485F64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36827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Future Development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F998-D106-26E4-4350-08AA5337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46149"/>
            <a:ext cx="5260974" cy="5511825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Integration with Microsoft Power Automate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Trigger workflows such as notifications, alerts based on user actions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Automated streamline data synchronization</a:t>
            </a:r>
          </a:p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Better and proper unit testing for both the server and client</a:t>
            </a:r>
          </a:p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Integration with Azure Cache for Redis </a:t>
            </a:r>
          </a:p>
        </p:txBody>
      </p:sp>
      <p:pic>
        <p:nvPicPr>
          <p:cNvPr id="5" name="Picture 4" descr="A person standing on a graph&#10;&#10;Description automatically generated">
            <a:extLst>
              <a:ext uri="{FF2B5EF4-FFF2-40B4-BE49-F238E27FC236}">
                <a16:creationId xmlns:a16="http://schemas.microsoft.com/office/drawing/2014/main" id="{3629788D-8646-AE61-F0D8-86BF7060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" b="2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96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34033-C3FC-AE29-3465-4AACB87F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220964"/>
            <a:ext cx="5498159" cy="1240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81D-DDC6-157C-C7B5-990A6B0D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34" y="1553498"/>
            <a:ext cx="5260974" cy="5083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Azure RDBMS is a solid SQL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Support traditional relational database features such as indexes, stored procedures, backups, patching, and monitoring 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 Azure AD tenant is a solid way to implement MFA with </a:t>
            </a:r>
            <a:r>
              <a:rPr lang="en-US" sz="2400">
                <a:solidFill>
                  <a:schemeClr val="bg1"/>
                </a:solidFill>
              </a:rPr>
              <a:t>Microsoft Authenticator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Flutter and Node.js server makes a weird combination with Azure AD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Sessions do not work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Lack of official Microsoft documentation</a:t>
            </a:r>
          </a:p>
        </p:txBody>
      </p:sp>
      <p:pic>
        <p:nvPicPr>
          <p:cNvPr id="5" name="Picture 4" descr="A red stamp with text&#10;&#10;Description automatically generated">
            <a:extLst>
              <a:ext uri="{FF2B5EF4-FFF2-40B4-BE49-F238E27FC236}">
                <a16:creationId xmlns:a16="http://schemas.microsoft.com/office/drawing/2014/main" id="{D63C4BE3-93C9-1B4B-9CD6-D9C2F1435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r="5633" b="3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with text&#10;&#10;Description automatically generated">
            <a:extLst>
              <a:ext uri="{FF2B5EF4-FFF2-40B4-BE49-F238E27FC236}">
                <a16:creationId xmlns:a16="http://schemas.microsoft.com/office/drawing/2014/main" id="{1D71D090-955A-669B-E13C-BC488E6A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11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B5A95-91EB-348B-E5BF-03BA21F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A677B-8232-61F7-E227-927343AD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8000">
                <a:solidFill>
                  <a:schemeClr val="bg1"/>
                </a:solidFill>
              </a:rPr>
              <a:t>Table of 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86C-8673-368F-27F4-9A2BFCA5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084" y="78658"/>
            <a:ext cx="6764593" cy="6626935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GB" sz="2400" dirty="0">
                <a:solidFill>
                  <a:schemeClr val="bg1"/>
                </a:solidFill>
              </a:rPr>
              <a:t>Project Overview</a:t>
            </a:r>
          </a:p>
          <a:p>
            <a:r>
              <a:rPr lang="en-GB" sz="2400" dirty="0">
                <a:solidFill>
                  <a:schemeClr val="bg1"/>
                </a:solidFill>
              </a:rPr>
              <a:t>Project Architecture</a:t>
            </a:r>
          </a:p>
          <a:p>
            <a:r>
              <a:rPr lang="en-GB" sz="2400" dirty="0">
                <a:solidFill>
                  <a:schemeClr val="bg1"/>
                </a:solidFill>
              </a:rPr>
              <a:t>Technologies Used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Flutter client-side front-end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Node.js server-side back-end</a:t>
            </a:r>
          </a:p>
          <a:p>
            <a:r>
              <a:rPr lang="en-GB" sz="2400" dirty="0">
                <a:solidFill>
                  <a:schemeClr val="bg1"/>
                </a:solidFill>
              </a:rPr>
              <a:t>Azure Integration</a:t>
            </a:r>
          </a:p>
          <a:p>
            <a:r>
              <a:rPr lang="en-GB" sz="2400" dirty="0">
                <a:solidFill>
                  <a:schemeClr val="bg1"/>
                </a:solidFill>
              </a:rPr>
              <a:t>Challenges &amp; Solutions</a:t>
            </a:r>
          </a:p>
          <a:p>
            <a:r>
              <a:rPr lang="en-GB" sz="2400" dirty="0">
                <a:solidFill>
                  <a:schemeClr val="bg1"/>
                </a:solidFill>
              </a:rPr>
              <a:t>Future Developments &amp; Good to Have Features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Conclusion &amp; Summary</a:t>
            </a:r>
          </a:p>
          <a:p>
            <a:r>
              <a:rPr lang="en-GB" sz="2400" dirty="0">
                <a:solidFill>
                  <a:schemeClr val="bg1"/>
                </a:solidFill>
              </a:rPr>
              <a:t>Application Demonstration</a:t>
            </a:r>
          </a:p>
          <a:p>
            <a:r>
              <a:rPr lang="en-GB" sz="2400" dirty="0">
                <a:solidFill>
                  <a:schemeClr val="bg1"/>
                </a:solidFill>
              </a:rPr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667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DDC65C43-A515-60E5-4445-BEED78FB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CF352-A3F3-BDC4-FD33-22056E96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3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white thank you sign&#10;&#10;Description automatically generated">
            <a:extLst>
              <a:ext uri="{FF2B5EF4-FFF2-40B4-BE49-F238E27FC236}">
                <a16:creationId xmlns:a16="http://schemas.microsoft.com/office/drawing/2014/main" id="{BEBDB893-BB61-DB5E-815C-E13F71295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r="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91A9-118A-AC56-90C1-16C09D8C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2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7DD50-2649-4510-9E87-A8A50581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56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A054-1956-4C25-96EC-8563B993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439" y="68829"/>
            <a:ext cx="6980903" cy="6789169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Work placement project for NHL Stenden Emmen</a:t>
            </a:r>
          </a:p>
          <a:p>
            <a:r>
              <a:rPr lang="en-GB" sz="3200" dirty="0">
                <a:solidFill>
                  <a:schemeClr val="bg1"/>
                </a:solidFill>
              </a:rPr>
              <a:t>30 ECs</a:t>
            </a:r>
          </a:p>
          <a:p>
            <a:r>
              <a:rPr lang="en-GB" sz="3200" dirty="0">
                <a:solidFill>
                  <a:schemeClr val="bg1"/>
                </a:solidFill>
              </a:rPr>
              <a:t>Major: ICT &amp; CT Information Technology Bachelor</a:t>
            </a:r>
          </a:p>
          <a:p>
            <a:r>
              <a:rPr lang="en-GB" sz="3200" dirty="0">
                <a:solidFill>
                  <a:schemeClr val="bg1"/>
                </a:solidFill>
              </a:rPr>
              <a:t>Client-company: Q-ICT</a:t>
            </a:r>
          </a:p>
          <a:p>
            <a:r>
              <a:rPr lang="en-GB" sz="3200" dirty="0">
                <a:solidFill>
                  <a:schemeClr val="bg1"/>
                </a:solidFill>
              </a:rPr>
              <a:t>Start date: 4 September 2023</a:t>
            </a:r>
          </a:p>
          <a:p>
            <a:r>
              <a:rPr lang="en-GB" sz="3200" dirty="0">
                <a:solidFill>
                  <a:schemeClr val="bg1"/>
                </a:solidFill>
              </a:rPr>
              <a:t>90 days (8 hours per day)</a:t>
            </a:r>
          </a:p>
          <a:p>
            <a:r>
              <a:rPr lang="en-GB" sz="3200" dirty="0">
                <a:solidFill>
                  <a:schemeClr val="bg1"/>
                </a:solidFill>
              </a:rPr>
              <a:t>Research phase + </a:t>
            </a:r>
            <a:r>
              <a:rPr lang="en-GB" sz="3200">
                <a:solidFill>
                  <a:schemeClr val="bg1"/>
                </a:solidFill>
              </a:rPr>
              <a:t>Development phase</a:t>
            </a:r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Utilize SCRUM</a:t>
            </a:r>
          </a:p>
        </p:txBody>
      </p:sp>
    </p:spTree>
    <p:extLst>
      <p:ext uri="{BB962C8B-B14F-4D97-AF65-F5344CB8AC3E}">
        <p14:creationId xmlns:p14="http://schemas.microsoft.com/office/powerpoint/2010/main" val="10816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39E11-0ABD-A0BA-E895-4E9C79E8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6" y="158620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Project Overview	</a:t>
            </a:r>
          </a:p>
        </p:txBody>
      </p:sp>
      <p:pic>
        <p:nvPicPr>
          <p:cNvPr id="7" name="Picture 6" descr="A person sitting at a desk looking at a computer screen&#10;&#10;Description automatically generated">
            <a:extLst>
              <a:ext uri="{FF2B5EF4-FFF2-40B4-BE49-F238E27FC236}">
                <a16:creationId xmlns:a16="http://schemas.microsoft.com/office/drawing/2014/main" id="{3DC70275-E686-BC61-C5BE-CDB98567E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13888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87D1-2A83-D214-38D9-4A8A970E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180" y="858416"/>
            <a:ext cx="5949820" cy="5840964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Project objectives: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Default template ERP-like web application to approach potential customers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Made in Flutter and Node.js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Seamless integration with Microsoft Azure cloud platform</a:t>
            </a:r>
          </a:p>
          <a:p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Project features: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Standardize login with two-step authentication utilizing TOTP (Time-based One Time Password) tokens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Default user, user role, and page route management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Standardize method for importing third-party API data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Secure approach for storing important information such as API keys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Predefined tables for data presentation that supports searching and sorting features</a:t>
            </a:r>
          </a:p>
          <a:p>
            <a:pPr lvl="1"/>
            <a:r>
              <a:rPr lang="en-GB" sz="2000" dirty="0">
                <a:solidFill>
                  <a:schemeClr val="bg1">
                    <a:alpha val="80000"/>
                  </a:schemeClr>
                </a:solidFill>
              </a:rPr>
              <a:t>Responsive design</a:t>
            </a:r>
          </a:p>
          <a:p>
            <a:pPr lvl="1"/>
            <a:endParaRPr lang="en-GB" sz="1050" dirty="0">
              <a:solidFill>
                <a:schemeClr val="bg1">
                  <a:alpha val="80000"/>
                </a:schemeClr>
              </a:solidFill>
            </a:endParaRPr>
          </a:p>
          <a:p>
            <a:endParaRPr lang="en-GB" sz="1050" dirty="0">
              <a:solidFill>
                <a:schemeClr val="bg1">
                  <a:alpha val="80000"/>
                </a:schemeClr>
              </a:solidFill>
            </a:endParaRPr>
          </a:p>
          <a:p>
            <a:endParaRPr lang="en-GB" sz="105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endParaRPr lang="en-GB" sz="105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CF512-823B-F38F-0181-CDB1831A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49761"/>
            <a:ext cx="4391025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2FCE-A383-8E00-AE29-F9F1615A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GB" sz="2400">
              <a:solidFill>
                <a:schemeClr val="bg1">
                  <a:alpha val="80000"/>
                </a:schemeClr>
              </a:solidFill>
            </a:endParaRPr>
          </a:p>
          <a:p>
            <a:endParaRPr lang="en-GB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Picture 6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B327ED7C-D800-CA4B-31B3-708A7711C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079475"/>
            <a:ext cx="747404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6ED17-5408-4A5C-C208-BDA99EB3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249761"/>
            <a:ext cx="9232102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Project Architecture (Flutter web 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C955-9CAF-2558-B1A1-C445AFC9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45" y="911480"/>
            <a:ext cx="6340887" cy="24543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Model—View—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ViewModel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architecture</a:t>
            </a:r>
          </a:p>
          <a:p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 descr="A diagram of a service process&#10;&#10;Description automatically generated">
            <a:extLst>
              <a:ext uri="{FF2B5EF4-FFF2-40B4-BE49-F238E27FC236}">
                <a16:creationId xmlns:a16="http://schemas.microsoft.com/office/drawing/2014/main" id="{7F497F19-14E8-9604-67E2-B3BCCE27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32" y="1509301"/>
            <a:ext cx="7200000" cy="50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99667-3264-5DC7-7402-AE23A97F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9761"/>
            <a:ext cx="4391025" cy="1323439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Project Architecture (Node.js API server)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70971D6-859E-B3AE-6663-AF73E9CD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29FA575-3315-9015-2C7B-886DB9641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14" y="1573200"/>
            <a:ext cx="87652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705B8-6CB8-8A5C-7394-DC53AFA4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045" y="249761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FE27-F8A0-9635-A456-BB576481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3" y="91148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Redis server integration</a:t>
            </a:r>
          </a:p>
        </p:txBody>
      </p:sp>
      <p:pic>
        <p:nvPicPr>
          <p:cNvPr id="7" name="Picture 6" descr="A diagram of a server&#10;&#10;Description automatically generated">
            <a:extLst>
              <a:ext uri="{FF2B5EF4-FFF2-40B4-BE49-F238E27FC236}">
                <a16:creationId xmlns:a16="http://schemas.microsoft.com/office/drawing/2014/main" id="{6CC4FC66-259C-6C89-1B5B-C1B5A9C3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54" y="1453499"/>
            <a:ext cx="9360000" cy="51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616A-3687-33CD-6FF0-A92BB62C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3680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Flutter client-side web app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0210A6-B895-4456-96F2-55FDD70A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5" y="1173892"/>
            <a:ext cx="5718558" cy="568410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Read data from the SQL database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Predefined table for data presentation along with filtering and sorting functionality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User role and page management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Log out user automatically based on inactivity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Create, edit, disable (soft-delete), delete users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Create, resume, pause, and delete Cron jobs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Import a new third-party API		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Responsive design</a:t>
            </a: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F189C5EB-5322-A55F-4983-B3E058008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r="112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36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1014</Words>
  <Application>Microsoft Office PowerPoint</Application>
  <PresentationFormat>Widescreen</PresentationFormat>
  <Paragraphs>159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Q-ICT ERP Default Template Web App </vt:lpstr>
      <vt:lpstr>Table of Contents</vt:lpstr>
      <vt:lpstr>Introduction</vt:lpstr>
      <vt:lpstr>Project Overview </vt:lpstr>
      <vt:lpstr>Project Architecture</vt:lpstr>
      <vt:lpstr>Project Architecture (Flutter web app)</vt:lpstr>
      <vt:lpstr>Project Architecture (Node.js API server)</vt:lpstr>
      <vt:lpstr>Project Architecture</vt:lpstr>
      <vt:lpstr>Flutter client-side web app</vt:lpstr>
      <vt:lpstr>Node.js Server-side API</vt:lpstr>
      <vt:lpstr>Node.js Server Authentication &amp; Authorization</vt:lpstr>
      <vt:lpstr>Azure Integration</vt:lpstr>
      <vt:lpstr>Azure Integration  </vt:lpstr>
      <vt:lpstr>Azure Integration</vt:lpstr>
      <vt:lpstr>Azure Integration</vt:lpstr>
      <vt:lpstr>Challenges Encountered</vt:lpstr>
      <vt:lpstr>Future Development  </vt:lpstr>
      <vt:lpstr>In Conclusion</vt:lpstr>
      <vt:lpstr>PowerPoint Presentation</vt:lpstr>
      <vt:lpstr>Questions?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Q-ICT Template App </dc:title>
  <dc:creator>Christo Stevan</dc:creator>
  <cp:lastModifiedBy>Christopher Sulistiyo | Quality ICT</cp:lastModifiedBy>
  <cp:revision>283</cp:revision>
  <dcterms:created xsi:type="dcterms:W3CDTF">2024-01-19T09:50:41Z</dcterms:created>
  <dcterms:modified xsi:type="dcterms:W3CDTF">2024-01-22T13:22:59Z</dcterms:modified>
</cp:coreProperties>
</file>