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sKEusCGGvcP+61c3nmZRWApkW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cc3d88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cc3d88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2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5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6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1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Kecenderungan Pilihan Konsumen dalam Menggunakan Layanan Social Network dalam Melakukan Social Shopping</a:t>
            </a:r>
            <a:endParaRPr sz="3000"/>
          </a:p>
        </p:txBody>
      </p:sp>
      <p:sp>
        <p:nvSpPr>
          <p:cNvPr id="73" name="Google Shape;73;p1"/>
          <p:cNvSpPr txBox="1"/>
          <p:nvPr>
            <p:ph type="ctrTitle"/>
          </p:nvPr>
        </p:nvSpPr>
        <p:spPr>
          <a:xfrm>
            <a:off x="2371725" y="288837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400"/>
              <a:t>Christovito Hidajat</a:t>
            </a:r>
            <a:endParaRPr b="0" sz="24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400"/>
              <a:t>18218043</a:t>
            </a:r>
            <a:endParaRPr b="0" sz="24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400"/>
              <a:t>Sistem dan Teknologi Informasi</a:t>
            </a:r>
            <a:endParaRPr b="0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44925" y="1839925"/>
            <a:ext cx="827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7200"/>
              <a:t>CONCLUSION</a:t>
            </a:r>
            <a:endParaRPr sz="7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b="0" lang="en" sz="1800">
                <a:latin typeface="Raleway"/>
                <a:ea typeface="Raleway"/>
                <a:cs typeface="Raleway"/>
                <a:sym typeface="Raleway"/>
              </a:rPr>
              <a:t>As an online shop, always know what kind of products you would sell</a:t>
            </a:r>
            <a:endParaRPr b="0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b="0" lang="en" sz="1800">
                <a:latin typeface="Raleway"/>
                <a:ea typeface="Raleway"/>
                <a:cs typeface="Raleway"/>
                <a:sym typeface="Raleway"/>
              </a:rPr>
              <a:t>Learn the target market, find the most effective way to reach them !</a:t>
            </a:r>
            <a:endParaRPr b="0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cc3d88a9_0_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“If your business is not on the internet, then your business will be out of business”</a:t>
            </a:r>
            <a:endParaRPr sz="2400"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– </a:t>
            </a:r>
            <a:r>
              <a:rPr b="0" lang="en" sz="2000"/>
              <a:t>Bill Gates, Microsoft Founder</a:t>
            </a:r>
            <a:endParaRPr b="0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4669200" y="11237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 txBox="1"/>
          <p:nvPr>
            <p:ph idx="2" type="body"/>
          </p:nvPr>
        </p:nvSpPr>
        <p:spPr>
          <a:xfrm>
            <a:off x="5307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About Survey</a:t>
            </a:r>
            <a:br>
              <a:rPr b="1" lang="en" sz="3600">
                <a:latin typeface="Raleway"/>
                <a:ea typeface="Raleway"/>
                <a:cs typeface="Raleway"/>
                <a:sym typeface="Raleway"/>
              </a:rPr>
            </a:b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Responden</a:t>
            </a:r>
            <a:br>
              <a:rPr lang="en" sz="2400">
                <a:latin typeface="Raleway"/>
                <a:ea typeface="Raleway"/>
                <a:cs typeface="Raleway"/>
                <a:sym typeface="Raleway"/>
              </a:rPr>
            </a:b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Data Cleaning</a:t>
            </a:r>
            <a:br>
              <a:rPr b="1" lang="en" sz="3600">
                <a:latin typeface="Raleway"/>
                <a:ea typeface="Raleway"/>
                <a:cs typeface="Raleway"/>
                <a:sym typeface="Raleway"/>
              </a:rPr>
            </a:b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1643 rows x 522 columns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TO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1567 rows x 100 columns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0" y="0"/>
            <a:ext cx="51759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346750" y="245650"/>
            <a:ext cx="43224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Top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Platform Belanja Online</a:t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346750" y="1941550"/>
            <a:ext cx="35223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Marketplace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Delivery Online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Instagram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>
                <a:latin typeface="Raleway"/>
                <a:ea typeface="Raleway"/>
                <a:cs typeface="Raleway"/>
                <a:sym typeface="Raleway"/>
              </a:rPr>
              <a:t>Multivote System</a:t>
            </a:r>
            <a:endParaRPr i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>
                <a:latin typeface="Raleway"/>
                <a:ea typeface="Raleway"/>
                <a:cs typeface="Raleway"/>
                <a:sym typeface="Raleway"/>
              </a:rPr>
              <a:t>From 2662 Inputs</a:t>
            </a:r>
            <a:endParaRPr i="1"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100" y="1314728"/>
            <a:ext cx="6063900" cy="34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idx="2" type="body"/>
          </p:nvPr>
        </p:nvSpPr>
        <p:spPr>
          <a:xfrm>
            <a:off x="5402200" y="724200"/>
            <a:ext cx="3516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Toko Online Favorit Kalangan Pelajar  Mahasiswa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GOJEK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SHOPEE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" name="Google Shape;9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208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0" y="138550"/>
            <a:ext cx="3742649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500" y="0"/>
            <a:ext cx="5387499" cy="48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86600" y="2649650"/>
            <a:ext cx="36699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Toko Online Favorit Berdasarkan Jenis Kelamin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125" y="615700"/>
            <a:ext cx="4435825" cy="37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186150" y="2632200"/>
            <a:ext cx="4038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CONFIDENCE INTERVAL 95% </a:t>
            </a:r>
            <a:r>
              <a:rPr b="0" i="0" lang="en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(z = 1.96)</a:t>
            </a:r>
            <a:endParaRPr b="0" i="0" sz="1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 dari proporsi belanja makanan dan minuman secara ONLINE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600" y="3280511"/>
            <a:ext cx="2034050" cy="663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2600" y="4477800"/>
            <a:ext cx="2034050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700" y="142350"/>
            <a:ext cx="4038900" cy="248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7150" y="152400"/>
            <a:ext cx="6038506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5762325" y="336575"/>
            <a:ext cx="3191700" cy="27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Raleway"/>
                <a:ea typeface="Raleway"/>
                <a:cs typeface="Raleway"/>
                <a:sym typeface="Raleway"/>
              </a:rPr>
              <a:t>Gojek vs Grab</a:t>
            </a:r>
            <a:endParaRPr b="1" sz="3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GoRide vs GrabBike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GoCar vs GrabCar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GoSend vs GrabExpress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6141375" y="3270800"/>
            <a:ext cx="24336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WHICH IS BETTER</a:t>
            </a: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WHY?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1388"/>
            <a:ext cx="6917451" cy="31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 txBox="1"/>
          <p:nvPr/>
        </p:nvSpPr>
        <p:spPr>
          <a:xfrm>
            <a:off x="5752400" y="509175"/>
            <a:ext cx="31155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Uji Hipotesis 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Selisih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Dua Proporsi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7450" y="1795025"/>
            <a:ext cx="2010000" cy="10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1548" y="2839298"/>
            <a:ext cx="2266350" cy="9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 txBox="1"/>
          <p:nvPr/>
        </p:nvSpPr>
        <p:spPr>
          <a:xfrm>
            <a:off x="467000" y="3416325"/>
            <a:ext cx="62088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Apakah proporsi populasi yang tidak pernah belanja online lebih besar daripada yang sering belanja online?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H0 	: pTdkPernah = pSering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H1  	: pTdkPernah &gt; pSering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6994700" y="3935300"/>
            <a:ext cx="1855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Zuji = 2.456</a:t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Tolak H0</a:t>
            </a:r>
            <a:r>
              <a:rPr b="1" i="0" lang="en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1117" t="0"/>
          <a:stretch/>
        </p:blipFill>
        <p:spPr>
          <a:xfrm>
            <a:off x="40200" y="152400"/>
            <a:ext cx="56690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 txBox="1"/>
          <p:nvPr/>
        </p:nvSpPr>
        <p:spPr>
          <a:xfrm>
            <a:off x="6175250" y="3069200"/>
            <a:ext cx="27186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Know which social media platform you would use for promotion based on the consumers’ preferences !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950" y="152400"/>
            <a:ext cx="3368651" cy="29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