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Montserrat SemiBold"/>
      <p:regular r:id="rId24"/>
      <p:bold r:id="rId25"/>
      <p:italic r:id="rId26"/>
      <p:boldItalic r:id="rId27"/>
    </p:embeddedFont>
    <p:embeddedFont>
      <p:font typeface="Montserrat"/>
      <p:regular r:id="rId28"/>
      <p:bold r:id="rId29"/>
      <p:italic r:id="rId30"/>
      <p:boldItalic r:id="rId31"/>
    </p:embeddedFont>
    <p:embeddedFont>
      <p:font typeface="Poppins"/>
      <p:regular r:id="rId32"/>
      <p:bold r:id="rId33"/>
      <p:italic r:id="rId34"/>
      <p:boldItalic r:id="rId35"/>
    </p:embeddedFont>
    <p:embeddedFont>
      <p:font typeface="Montserrat Medium"/>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65A0B11-64C8-450A-84E6-ABD53FF52F7F}">
  <a:tblStyle styleId="{865A0B11-64C8-450A-84E6-ABD53FF52F7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MontserratSemiBold-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SemiBold-italic.fntdata"/><Relationship Id="rId25" Type="http://schemas.openxmlformats.org/officeDocument/2006/relationships/font" Target="fonts/MontserratSemiBold-bold.fntdata"/><Relationship Id="rId28" Type="http://schemas.openxmlformats.org/officeDocument/2006/relationships/font" Target="fonts/Montserrat-regular.fntdata"/><Relationship Id="rId27" Type="http://schemas.openxmlformats.org/officeDocument/2006/relationships/font" Target="fonts/MontserratSemiBold-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5.xml"/><Relationship Id="rId33" Type="http://schemas.openxmlformats.org/officeDocument/2006/relationships/font" Target="fonts/Poppins-bold.fntdata"/><Relationship Id="rId10" Type="http://schemas.openxmlformats.org/officeDocument/2006/relationships/slide" Target="slides/slide4.xml"/><Relationship Id="rId32" Type="http://schemas.openxmlformats.org/officeDocument/2006/relationships/font" Target="fonts/Poppins-regular.fntdata"/><Relationship Id="rId13" Type="http://schemas.openxmlformats.org/officeDocument/2006/relationships/slide" Target="slides/slide7.xml"/><Relationship Id="rId35" Type="http://schemas.openxmlformats.org/officeDocument/2006/relationships/font" Target="fonts/Poppins-boldItalic.fntdata"/><Relationship Id="rId12" Type="http://schemas.openxmlformats.org/officeDocument/2006/relationships/slide" Target="slides/slide6.xml"/><Relationship Id="rId34" Type="http://schemas.openxmlformats.org/officeDocument/2006/relationships/font" Target="fonts/Poppins-italic.fntdata"/><Relationship Id="rId15" Type="http://schemas.openxmlformats.org/officeDocument/2006/relationships/slide" Target="slides/slide9.xml"/><Relationship Id="rId37" Type="http://schemas.openxmlformats.org/officeDocument/2006/relationships/font" Target="fonts/MontserratMedium-bold.fntdata"/><Relationship Id="rId14" Type="http://schemas.openxmlformats.org/officeDocument/2006/relationships/slide" Target="slides/slide8.xml"/><Relationship Id="rId36" Type="http://schemas.openxmlformats.org/officeDocument/2006/relationships/font" Target="fonts/MontserratMedium-regular.fntdata"/><Relationship Id="rId17" Type="http://schemas.openxmlformats.org/officeDocument/2006/relationships/slide" Target="slides/slide11.xml"/><Relationship Id="rId39" Type="http://schemas.openxmlformats.org/officeDocument/2006/relationships/font" Target="fonts/MontserratMedium-boldItalic.fntdata"/><Relationship Id="rId16" Type="http://schemas.openxmlformats.org/officeDocument/2006/relationships/slide" Target="slides/slide10.xml"/><Relationship Id="rId38" Type="http://schemas.openxmlformats.org/officeDocument/2006/relationships/font" Target="fonts/MontserratMedium-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aa874a724b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aa874a724b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9432a7fb5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9432a7fb5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700"/>
              <a:t>1 hal ini dilakukan untuk mempermudah AI mempelajari variasi kata yang ada di komentar karena huruf kapital dan non kapital sama saja</a:t>
            </a:r>
            <a:endParaRPr sz="700"/>
          </a:p>
          <a:p>
            <a:pPr indent="0" lvl="0" marL="0" rtl="0" algn="l">
              <a:spcBef>
                <a:spcPts val="0"/>
              </a:spcBef>
              <a:spcAft>
                <a:spcPts val="0"/>
              </a:spcAft>
              <a:buNone/>
            </a:pPr>
            <a:r>
              <a:rPr lang="en" sz="700"/>
              <a:t>2 yang kedua, angka dihapus karena tidak menunjukan suatu hal bersifat positif atau negatif. </a:t>
            </a:r>
            <a:endParaRPr sz="700"/>
          </a:p>
          <a:p>
            <a:pPr indent="0" lvl="0" marL="0" rtl="0" algn="l">
              <a:spcBef>
                <a:spcPts val="0"/>
              </a:spcBef>
              <a:spcAft>
                <a:spcPts val="0"/>
              </a:spcAft>
              <a:buNone/>
            </a:pPr>
            <a:r>
              <a:rPr lang="en" sz="700"/>
              <a:t>3. Tanda baca juga tidak berperan terhadap sentimen suatu kalimat</a:t>
            </a:r>
            <a:endParaRPr sz="700"/>
          </a:p>
          <a:p>
            <a:pPr indent="0" lvl="0" marL="0" rtl="0" algn="l">
              <a:spcBef>
                <a:spcPts val="0"/>
              </a:spcBef>
              <a:spcAft>
                <a:spcPts val="0"/>
              </a:spcAft>
              <a:buNone/>
            </a:pPr>
            <a:r>
              <a:rPr lang="en" sz="700"/>
              <a:t>4 begitu pula dengan spasi</a:t>
            </a:r>
            <a:endParaRPr sz="700"/>
          </a:p>
          <a:p>
            <a:pPr indent="0" lvl="0" marL="0" rtl="0" algn="l">
              <a:spcBef>
                <a:spcPts val="0"/>
              </a:spcBef>
              <a:spcAft>
                <a:spcPts val="0"/>
              </a:spcAft>
              <a:buNone/>
            </a:pPr>
            <a:r>
              <a:rPr lang="en" sz="700"/>
              <a:t>Lemmatize sedikit berbeda dengan stemming atau mencari ‘kata dasar’. Dalam stemming, sebagian dari suatu kata hanya dipotong di ujung ekor untuk sampai pada kata dasar dari kata tersebut. Akan tetapi algoritma stemming tidak benar-benar mengetahui makna suatu kat. Di sisi lain, dalam lemmatisasi, algoritme memiliki pengetahuan ini. Sebagai contoh membeli akan direduksi menjadi beli, namun pembeli tidak akan menjadi beli</a:t>
            </a:r>
            <a:endParaRPr sz="7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b2098fffa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b2098fffa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a9432a7fb5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a9432a7fb5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a9432a7fb5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a9432a7fb5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aa874a724b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aa874a724b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a9432a7fb5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a9432a7fb5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a9432a7fb5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a9432a7fb5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a9432a7fb5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a9432a7fb5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1000">
                <a:latin typeface="Montserrat"/>
                <a:ea typeface="Montserrat"/>
                <a:cs typeface="Montserrat"/>
                <a:sym typeface="Montserrat"/>
              </a:rPr>
              <a:t>Online Marketplace Sentiment Analyzer</a:t>
            </a:r>
            <a:r>
              <a:rPr lang="en" sz="1000">
                <a:latin typeface="Montserrat"/>
                <a:ea typeface="Montserrat"/>
                <a:cs typeface="Montserrat"/>
                <a:sym typeface="Montserrat"/>
              </a:rPr>
              <a:t> adalah suatu alat yang dapat memprediksi sentimen dari sebuah komentar di </a:t>
            </a:r>
            <a:r>
              <a:rPr i="1" lang="en" sz="1000">
                <a:latin typeface="Montserrat"/>
                <a:ea typeface="Montserrat"/>
                <a:cs typeface="Montserrat"/>
                <a:sym typeface="Montserrat"/>
              </a:rPr>
              <a:t>online marketplace</a:t>
            </a:r>
            <a:r>
              <a:rPr lang="en" sz="1000">
                <a:latin typeface="Montserrat"/>
                <a:ea typeface="Montserrat"/>
                <a:cs typeface="Montserrat"/>
                <a:sym typeface="Montserrat"/>
              </a:rPr>
              <a:t> dengan mengklasifikasikannya menjadi suatu nilai dengan skala dari 1 hingga 5, terurut berdasarkan kepositifannya.</a:t>
            </a:r>
            <a:endParaRPr sz="1000">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10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b2098fffa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b2098fffa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2098fffa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2098fffa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t>18,8 juta pengguna melakukannya kurang dari sekali dalam sebulan, 6,2 juta pengguna melakukannya seminggu sekali, dan lebih dari 5 juta melakukannya lebih dari sekali dalam seminggu.</a:t>
            </a:r>
            <a:endParaRPr sz="900"/>
          </a:p>
          <a:p>
            <a:pPr indent="0" lvl="0" marL="0" rtl="0" algn="l">
              <a:lnSpc>
                <a:spcPct val="115000"/>
              </a:lnSpc>
              <a:spcBef>
                <a:spcPts val="1600"/>
              </a:spcBef>
              <a:spcAft>
                <a:spcPts val="1600"/>
              </a:spcAft>
              <a:buClr>
                <a:schemeClr val="dk1"/>
              </a:buClr>
              <a:buSzPts val="1100"/>
              <a:buFont typeface="Arial"/>
              <a:buNone/>
            </a:pPr>
            <a:r>
              <a:rPr lang="en" sz="900"/>
              <a:t>Ulasan produk membantu mereka memahami kebutuhan pelanggan dan dengan cepat menyesuaikan layanan untuk memberikan pengalaman yang jauh lebih baik bagi pada pesanan berikutnya. Komentar pengguna untuk produk mencakup berbagai aspek seperti layanan pengiriman, pengemasan produk, kualitas produk, spesifikasi produk, metode pembayaran, dll. </a:t>
            </a:r>
            <a:endParaRPr sz="9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b2098fff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b2098fff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b2098fffa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b2098fffa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Adapun indikator yang dapat digunakan untuk mengukur keefektifkan pengaplikasian teknologi ini adalah</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2098fffa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b2098fffa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yang kami gunakan berasal dari kaggle dan dapat diperoleh secara bebas. Data ini merupakan kumpulan data ulasan produk online marketplace shopee dari berbagai kategori. Jumlah record dari data ini sebanyak 150rb</a:t>
            </a:r>
            <a:endParaRPr/>
          </a:p>
          <a:p>
            <a:pPr indent="0" lvl="0" marL="0" rtl="0" algn="l">
              <a:spcBef>
                <a:spcPts val="0"/>
              </a:spcBef>
              <a:spcAft>
                <a:spcPts val="0"/>
              </a:spcAft>
              <a:buNone/>
            </a:pPr>
            <a:r>
              <a:rPr lang="en"/>
              <a:t>Data ini memiliki 3 field, yaitu:</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b2098fffa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b2098fffa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Sebagai gambaran, berikut ini adalah contoh sample dari data yang ada. Bisa terlihat penggunaan kata yang tidak begitu terstruktur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b2098fffa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b2098fffa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1600"/>
              </a:spcBef>
              <a:spcAft>
                <a:spcPts val="0"/>
              </a:spcAft>
              <a:buClr>
                <a:schemeClr val="lt2"/>
              </a:buClr>
              <a:buSzPts val="1400"/>
              <a:buChar char="○"/>
              <a:defRPr>
                <a:solidFill>
                  <a:schemeClr val="lt2"/>
                </a:solidFill>
              </a:defRPr>
            </a:lvl2pPr>
            <a:lvl3pPr indent="-317500" lvl="2" marL="1371600" rtl="0">
              <a:lnSpc>
                <a:spcPct val="115000"/>
              </a:lnSpc>
              <a:spcBef>
                <a:spcPts val="1600"/>
              </a:spcBef>
              <a:spcAft>
                <a:spcPts val="0"/>
              </a:spcAft>
              <a:buClr>
                <a:schemeClr val="lt2"/>
              </a:buClr>
              <a:buSzPts val="1400"/>
              <a:buChar char="■"/>
              <a:defRPr>
                <a:solidFill>
                  <a:schemeClr val="lt2"/>
                </a:solidFill>
              </a:defRPr>
            </a:lvl3pPr>
            <a:lvl4pPr indent="-317500" lvl="3" marL="1828800" rtl="0">
              <a:lnSpc>
                <a:spcPct val="115000"/>
              </a:lnSpc>
              <a:spcBef>
                <a:spcPts val="1600"/>
              </a:spcBef>
              <a:spcAft>
                <a:spcPts val="0"/>
              </a:spcAft>
              <a:buClr>
                <a:schemeClr val="lt2"/>
              </a:buClr>
              <a:buSzPts val="1400"/>
              <a:buChar char="●"/>
              <a:defRPr>
                <a:solidFill>
                  <a:schemeClr val="lt2"/>
                </a:solidFill>
              </a:defRPr>
            </a:lvl4pPr>
            <a:lvl5pPr indent="-317500" lvl="4" marL="2286000" rtl="0">
              <a:lnSpc>
                <a:spcPct val="115000"/>
              </a:lnSpc>
              <a:spcBef>
                <a:spcPts val="1600"/>
              </a:spcBef>
              <a:spcAft>
                <a:spcPts val="0"/>
              </a:spcAft>
              <a:buClr>
                <a:schemeClr val="lt2"/>
              </a:buClr>
              <a:buSzPts val="1400"/>
              <a:buChar char="○"/>
              <a:defRPr>
                <a:solidFill>
                  <a:schemeClr val="lt2"/>
                </a:solidFill>
              </a:defRPr>
            </a:lvl5pPr>
            <a:lvl6pPr indent="-317500" lvl="5" marL="2743200" rtl="0">
              <a:lnSpc>
                <a:spcPct val="115000"/>
              </a:lnSpc>
              <a:spcBef>
                <a:spcPts val="1600"/>
              </a:spcBef>
              <a:spcAft>
                <a:spcPts val="0"/>
              </a:spcAft>
              <a:buClr>
                <a:schemeClr val="lt2"/>
              </a:buClr>
              <a:buSzPts val="1400"/>
              <a:buChar char="■"/>
              <a:defRPr>
                <a:solidFill>
                  <a:schemeClr val="lt2"/>
                </a:solidFill>
              </a:defRPr>
            </a:lvl6pPr>
            <a:lvl7pPr indent="-317500" lvl="6" marL="3200400" rtl="0">
              <a:lnSpc>
                <a:spcPct val="115000"/>
              </a:lnSpc>
              <a:spcBef>
                <a:spcPts val="1600"/>
              </a:spcBef>
              <a:spcAft>
                <a:spcPts val="0"/>
              </a:spcAft>
              <a:buClr>
                <a:schemeClr val="lt2"/>
              </a:buClr>
              <a:buSzPts val="1400"/>
              <a:buChar char="●"/>
              <a:defRPr>
                <a:solidFill>
                  <a:schemeClr val="lt2"/>
                </a:solidFill>
              </a:defRPr>
            </a:lvl7pPr>
            <a:lvl8pPr indent="-317500" lvl="7" marL="3657600" rtl="0">
              <a:lnSpc>
                <a:spcPct val="115000"/>
              </a:lnSpc>
              <a:spcBef>
                <a:spcPts val="1600"/>
              </a:spcBef>
              <a:spcAft>
                <a:spcPts val="0"/>
              </a:spcAft>
              <a:buClr>
                <a:schemeClr val="lt2"/>
              </a:buClr>
              <a:buSzPts val="1400"/>
              <a:buChar char="○"/>
              <a:defRPr>
                <a:solidFill>
                  <a:schemeClr val="lt2"/>
                </a:solidFill>
              </a:defRPr>
            </a:lvl8pPr>
            <a:lvl9pPr indent="-317500" lvl="8" marL="4114800" rtl="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8.png"/><Relationship Id="rId6"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0.png"/><Relationship Id="rId6"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3.png"/><Relationship Id="rId6"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4.png"/><Relationship Id="rId6" Type="http://schemas.openxmlformats.org/officeDocument/2006/relationships/image" Target="../media/image6.png"/><Relationship Id="rId7"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hyperlink" Target="https://www.kaggle.com/c/student-shopee-code-league-sentiment-analysis/data" TargetMode="External"/><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190500"/>
            <a:ext cx="9144000" cy="4762500"/>
          </a:xfrm>
          <a:prstGeom prst="rect">
            <a:avLst/>
          </a:prstGeom>
          <a:noFill/>
          <a:ln>
            <a:noFill/>
          </a:ln>
        </p:spPr>
      </p:pic>
      <p:sp>
        <p:nvSpPr>
          <p:cNvPr id="55" name="Google Shape;55;p13"/>
          <p:cNvSpPr txBox="1"/>
          <p:nvPr>
            <p:ph type="ctrTitle"/>
          </p:nvPr>
        </p:nvSpPr>
        <p:spPr>
          <a:xfrm>
            <a:off x="311708" y="8207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100">
                <a:latin typeface="Montserrat"/>
                <a:ea typeface="Montserrat"/>
                <a:cs typeface="Montserrat"/>
                <a:sym typeface="Montserrat"/>
              </a:rPr>
              <a:t>TUGAS BESAR</a:t>
            </a:r>
            <a:endParaRPr sz="2700">
              <a:latin typeface="Montserrat"/>
              <a:ea typeface="Montserrat"/>
              <a:cs typeface="Montserrat"/>
              <a:sym typeface="Montserrat"/>
            </a:endParaRPr>
          </a:p>
          <a:p>
            <a:pPr indent="0" lvl="0" marL="0" rtl="0" algn="ctr">
              <a:spcBef>
                <a:spcPts val="0"/>
              </a:spcBef>
              <a:spcAft>
                <a:spcPts val="0"/>
              </a:spcAft>
              <a:buNone/>
            </a:pPr>
            <a:r>
              <a:rPr lang="en" sz="2700">
                <a:latin typeface="Montserrat"/>
                <a:ea typeface="Montserrat"/>
                <a:cs typeface="Montserrat"/>
                <a:sym typeface="Montserrat"/>
              </a:rPr>
              <a:t>II4042 Kecerdasan Buatan untuk Bisnis</a:t>
            </a:r>
            <a:endParaRPr sz="2700">
              <a:latin typeface="Montserrat"/>
              <a:ea typeface="Montserrat"/>
              <a:cs typeface="Montserrat"/>
              <a:sym typeface="Montserrat"/>
            </a:endParaRPr>
          </a:p>
          <a:p>
            <a:pPr indent="0" lvl="0" marL="0" rtl="0" algn="ctr">
              <a:spcBef>
                <a:spcPts val="0"/>
              </a:spcBef>
              <a:spcAft>
                <a:spcPts val="0"/>
              </a:spcAft>
              <a:buNone/>
            </a:pPr>
            <a:r>
              <a:rPr lang="en" sz="4200">
                <a:latin typeface="Montserrat SemiBold"/>
                <a:ea typeface="Montserrat SemiBold"/>
                <a:cs typeface="Montserrat SemiBold"/>
                <a:sym typeface="Montserrat SemiBold"/>
              </a:rPr>
              <a:t>ONLINE MARKETPLACE</a:t>
            </a:r>
            <a:endParaRPr sz="4200">
              <a:latin typeface="Montserrat SemiBold"/>
              <a:ea typeface="Montserrat SemiBold"/>
              <a:cs typeface="Montserrat SemiBold"/>
              <a:sym typeface="Montserrat SemiBold"/>
            </a:endParaRPr>
          </a:p>
          <a:p>
            <a:pPr indent="0" lvl="0" marL="0" rtl="0" algn="ctr">
              <a:spcBef>
                <a:spcPts val="0"/>
              </a:spcBef>
              <a:spcAft>
                <a:spcPts val="0"/>
              </a:spcAft>
              <a:buNone/>
            </a:pPr>
            <a:r>
              <a:rPr lang="en" sz="4200">
                <a:latin typeface="Montserrat SemiBold"/>
                <a:ea typeface="Montserrat SemiBold"/>
                <a:cs typeface="Montserrat SemiBold"/>
                <a:sym typeface="Montserrat SemiBold"/>
              </a:rPr>
              <a:t>SENTIMENT ANALYZER</a:t>
            </a:r>
            <a:endParaRPr sz="4200">
              <a:latin typeface="Montserrat SemiBold"/>
              <a:ea typeface="Montserrat SemiBold"/>
              <a:cs typeface="Montserrat SemiBold"/>
              <a:sym typeface="Montserrat SemiBold"/>
            </a:endParaRPr>
          </a:p>
        </p:txBody>
      </p:sp>
      <p:pic>
        <p:nvPicPr>
          <p:cNvPr id="56" name="Google Shape;56;p13"/>
          <p:cNvPicPr preferRelativeResize="0"/>
          <p:nvPr/>
        </p:nvPicPr>
        <p:blipFill>
          <a:blip r:embed="rId4">
            <a:alphaModFix/>
          </a:blip>
          <a:stretch>
            <a:fillRect/>
          </a:stretch>
        </p:blipFill>
        <p:spPr>
          <a:xfrm>
            <a:off x="8325700" y="190500"/>
            <a:ext cx="647799" cy="647799"/>
          </a:xfrm>
          <a:prstGeom prst="rect">
            <a:avLst/>
          </a:prstGeom>
          <a:noFill/>
          <a:ln>
            <a:noFill/>
          </a:ln>
        </p:spPr>
      </p:pic>
      <p:sp>
        <p:nvSpPr>
          <p:cNvPr id="57" name="Google Shape;57;p13"/>
          <p:cNvSpPr txBox="1"/>
          <p:nvPr/>
        </p:nvSpPr>
        <p:spPr>
          <a:xfrm>
            <a:off x="2277425" y="3254700"/>
            <a:ext cx="2786700" cy="16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FFFFFF"/>
                </a:solidFill>
                <a:latin typeface="Montserrat"/>
                <a:ea typeface="Montserrat"/>
                <a:cs typeface="Montserrat"/>
                <a:sym typeface="Montserrat"/>
              </a:rPr>
              <a:t>Widad Istiqomah</a:t>
            </a:r>
            <a:endParaRPr sz="2100">
              <a:solidFill>
                <a:srgbClr val="FFFFFF"/>
              </a:solidFill>
              <a:latin typeface="Montserrat"/>
              <a:ea typeface="Montserrat"/>
              <a:cs typeface="Montserrat"/>
              <a:sym typeface="Montserrat"/>
            </a:endParaRPr>
          </a:p>
          <a:p>
            <a:pPr indent="0" lvl="0" marL="0" rtl="0" algn="l">
              <a:spcBef>
                <a:spcPts val="0"/>
              </a:spcBef>
              <a:spcAft>
                <a:spcPts val="0"/>
              </a:spcAft>
              <a:buNone/>
            </a:pPr>
            <a:r>
              <a:rPr lang="en" sz="2100">
                <a:solidFill>
                  <a:srgbClr val="FFFFFF"/>
                </a:solidFill>
                <a:latin typeface="Montserrat"/>
                <a:ea typeface="Montserrat"/>
                <a:cs typeface="Montserrat"/>
                <a:sym typeface="Montserrat"/>
              </a:rPr>
              <a:t>Patrick Segara</a:t>
            </a:r>
            <a:endParaRPr sz="2100">
              <a:solidFill>
                <a:srgbClr val="FFFFFF"/>
              </a:solidFill>
              <a:latin typeface="Montserrat"/>
              <a:ea typeface="Montserrat"/>
              <a:cs typeface="Montserrat"/>
              <a:sym typeface="Montserrat"/>
            </a:endParaRPr>
          </a:p>
          <a:p>
            <a:pPr indent="0" lvl="0" marL="0" rtl="0" algn="l">
              <a:spcBef>
                <a:spcPts val="0"/>
              </a:spcBef>
              <a:spcAft>
                <a:spcPts val="0"/>
              </a:spcAft>
              <a:buNone/>
            </a:pPr>
            <a:r>
              <a:rPr lang="en" sz="2100">
                <a:solidFill>
                  <a:srgbClr val="FFFFFF"/>
                </a:solidFill>
                <a:latin typeface="Montserrat"/>
                <a:ea typeface="Montserrat"/>
                <a:cs typeface="Montserrat"/>
                <a:sym typeface="Montserrat"/>
              </a:rPr>
              <a:t>Christovito Hidajat</a:t>
            </a:r>
            <a:endParaRPr sz="2100">
              <a:solidFill>
                <a:srgbClr val="FFFFFF"/>
              </a:solidFill>
              <a:latin typeface="Montserrat"/>
              <a:ea typeface="Montserrat"/>
              <a:cs typeface="Montserrat"/>
              <a:sym typeface="Montserrat"/>
            </a:endParaRPr>
          </a:p>
        </p:txBody>
      </p:sp>
      <p:sp>
        <p:nvSpPr>
          <p:cNvPr id="58" name="Google Shape;58;p13"/>
          <p:cNvSpPr txBox="1"/>
          <p:nvPr/>
        </p:nvSpPr>
        <p:spPr>
          <a:xfrm>
            <a:off x="5229350" y="3277322"/>
            <a:ext cx="2786700" cy="16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FFFFFF"/>
                </a:solidFill>
                <a:latin typeface="Montserrat"/>
                <a:ea typeface="Montserrat"/>
                <a:cs typeface="Montserrat"/>
                <a:sym typeface="Montserrat"/>
              </a:rPr>
              <a:t>18218011</a:t>
            </a:r>
            <a:endParaRPr sz="2100">
              <a:solidFill>
                <a:srgbClr val="FFFFFF"/>
              </a:solidFill>
              <a:latin typeface="Montserrat"/>
              <a:ea typeface="Montserrat"/>
              <a:cs typeface="Montserrat"/>
              <a:sym typeface="Montserrat"/>
            </a:endParaRPr>
          </a:p>
          <a:p>
            <a:pPr indent="0" lvl="0" marL="0" rtl="0" algn="l">
              <a:spcBef>
                <a:spcPts val="0"/>
              </a:spcBef>
              <a:spcAft>
                <a:spcPts val="0"/>
              </a:spcAft>
              <a:buNone/>
            </a:pPr>
            <a:r>
              <a:rPr lang="en" sz="2100">
                <a:solidFill>
                  <a:srgbClr val="FFFFFF"/>
                </a:solidFill>
                <a:latin typeface="Montserrat"/>
                <a:ea typeface="Montserrat"/>
                <a:cs typeface="Montserrat"/>
                <a:sym typeface="Montserrat"/>
              </a:rPr>
              <a:t>18218018</a:t>
            </a:r>
            <a:endParaRPr sz="2100">
              <a:solidFill>
                <a:srgbClr val="FFFFFF"/>
              </a:solidFill>
              <a:latin typeface="Montserrat"/>
              <a:ea typeface="Montserrat"/>
              <a:cs typeface="Montserrat"/>
              <a:sym typeface="Montserrat"/>
            </a:endParaRPr>
          </a:p>
          <a:p>
            <a:pPr indent="0" lvl="0" marL="0" rtl="0" algn="l">
              <a:spcBef>
                <a:spcPts val="0"/>
              </a:spcBef>
              <a:spcAft>
                <a:spcPts val="0"/>
              </a:spcAft>
              <a:buNone/>
            </a:pPr>
            <a:r>
              <a:rPr lang="en" sz="2100">
                <a:solidFill>
                  <a:srgbClr val="FFFFFF"/>
                </a:solidFill>
                <a:latin typeface="Montserrat"/>
                <a:ea typeface="Montserrat"/>
                <a:cs typeface="Montserrat"/>
                <a:sym typeface="Montserrat"/>
              </a:rPr>
              <a:t>18218043</a:t>
            </a:r>
            <a:endParaRPr sz="2100">
              <a:solidFill>
                <a:srgbClr val="FFFFFF"/>
              </a:solidFill>
              <a:latin typeface="Montserrat"/>
              <a:ea typeface="Montserrat"/>
              <a:cs typeface="Montserrat"/>
              <a:sym typeface="Montserrat"/>
            </a:endParaRPr>
          </a:p>
        </p:txBody>
      </p:sp>
      <p:sp>
        <p:nvSpPr>
          <p:cNvPr id="59" name="Google Shape;59;p13"/>
          <p:cNvSpPr txBox="1"/>
          <p:nvPr/>
        </p:nvSpPr>
        <p:spPr>
          <a:xfrm>
            <a:off x="3072000" y="2781300"/>
            <a:ext cx="3000000" cy="47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100">
                <a:solidFill>
                  <a:schemeClr val="dk1"/>
                </a:solidFill>
                <a:latin typeface="Montserrat"/>
                <a:ea typeface="Montserrat"/>
                <a:cs typeface="Montserrat"/>
                <a:sym typeface="Montserrat"/>
              </a:rPr>
              <a:t>Kelompok 11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2"/>
          <p:cNvPicPr preferRelativeResize="0"/>
          <p:nvPr/>
        </p:nvPicPr>
        <p:blipFill>
          <a:blip r:embed="rId3">
            <a:alphaModFix amt="50000"/>
          </a:blip>
          <a:stretch>
            <a:fillRect/>
          </a:stretch>
        </p:blipFill>
        <p:spPr>
          <a:xfrm>
            <a:off x="0" y="190500"/>
            <a:ext cx="9144000" cy="4762500"/>
          </a:xfrm>
          <a:prstGeom prst="rect">
            <a:avLst/>
          </a:prstGeom>
          <a:noFill/>
          <a:ln>
            <a:noFill/>
          </a:ln>
        </p:spPr>
      </p:pic>
      <p:sp>
        <p:nvSpPr>
          <p:cNvPr id="128" name="Google Shape;12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Data Understanding: Wordcloud</a:t>
            </a:r>
            <a:endParaRPr b="1">
              <a:latin typeface="Montserrat"/>
              <a:ea typeface="Montserrat"/>
              <a:cs typeface="Montserrat"/>
              <a:sym typeface="Montserrat"/>
            </a:endParaRPr>
          </a:p>
        </p:txBody>
      </p:sp>
      <p:pic>
        <p:nvPicPr>
          <p:cNvPr id="129" name="Google Shape;129;p22"/>
          <p:cNvPicPr preferRelativeResize="0"/>
          <p:nvPr/>
        </p:nvPicPr>
        <p:blipFill>
          <a:blip r:embed="rId4">
            <a:alphaModFix/>
          </a:blip>
          <a:stretch>
            <a:fillRect/>
          </a:stretch>
        </p:blipFill>
        <p:spPr>
          <a:xfrm>
            <a:off x="8325700" y="190500"/>
            <a:ext cx="647799" cy="647799"/>
          </a:xfrm>
          <a:prstGeom prst="rect">
            <a:avLst/>
          </a:prstGeom>
          <a:noFill/>
          <a:ln>
            <a:noFill/>
          </a:ln>
        </p:spPr>
      </p:pic>
      <p:pic>
        <p:nvPicPr>
          <p:cNvPr id="130" name="Google Shape;130;p22"/>
          <p:cNvPicPr preferRelativeResize="0"/>
          <p:nvPr/>
        </p:nvPicPr>
        <p:blipFill>
          <a:blip r:embed="rId5">
            <a:alphaModFix/>
          </a:blip>
          <a:stretch>
            <a:fillRect/>
          </a:stretch>
        </p:blipFill>
        <p:spPr>
          <a:xfrm>
            <a:off x="1643775" y="1243726"/>
            <a:ext cx="3418050" cy="3418050"/>
          </a:xfrm>
          <a:prstGeom prst="rect">
            <a:avLst/>
          </a:prstGeom>
          <a:noFill/>
          <a:ln>
            <a:noFill/>
          </a:ln>
        </p:spPr>
      </p:pic>
      <p:pic>
        <p:nvPicPr>
          <p:cNvPr id="131" name="Google Shape;131;p22"/>
          <p:cNvPicPr preferRelativeResize="0"/>
          <p:nvPr/>
        </p:nvPicPr>
        <p:blipFill>
          <a:blip r:embed="rId6">
            <a:alphaModFix/>
          </a:blip>
          <a:stretch>
            <a:fillRect/>
          </a:stretch>
        </p:blipFill>
        <p:spPr>
          <a:xfrm>
            <a:off x="5678661" y="1239675"/>
            <a:ext cx="1507963" cy="3418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p:nvPr/>
        </p:nvSpPr>
        <p:spPr>
          <a:xfrm rot="10800000">
            <a:off x="466375" y="3262175"/>
            <a:ext cx="2628900" cy="1288500"/>
          </a:xfrm>
          <a:prstGeom prst="homePlate">
            <a:avLst>
              <a:gd fmla="val 50000" name="adj"/>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3"/>
          <p:cNvSpPr/>
          <p:nvPr/>
        </p:nvSpPr>
        <p:spPr>
          <a:xfrm rot="10800000">
            <a:off x="3284024" y="3309275"/>
            <a:ext cx="2545800" cy="1247700"/>
          </a:xfrm>
          <a:prstGeom prst="homePlate">
            <a:avLst>
              <a:gd fmla="val 50000" name="adj"/>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3"/>
          <p:cNvSpPr/>
          <p:nvPr/>
        </p:nvSpPr>
        <p:spPr>
          <a:xfrm rot="10800000">
            <a:off x="6035025" y="3299575"/>
            <a:ext cx="2549100" cy="1249500"/>
          </a:xfrm>
          <a:prstGeom prst="homePlate">
            <a:avLst>
              <a:gd fmla="val 50000" name="adj"/>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3"/>
          <p:cNvSpPr/>
          <p:nvPr/>
        </p:nvSpPr>
        <p:spPr>
          <a:xfrm>
            <a:off x="6105250" y="1481800"/>
            <a:ext cx="2597400" cy="1272900"/>
          </a:xfrm>
          <a:prstGeom prst="homePlate">
            <a:avLst>
              <a:gd fmla="val 50000" name="adj"/>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3"/>
          <p:cNvSpPr/>
          <p:nvPr/>
        </p:nvSpPr>
        <p:spPr>
          <a:xfrm>
            <a:off x="3301525" y="1481800"/>
            <a:ext cx="2597100" cy="1272900"/>
          </a:xfrm>
          <a:prstGeom prst="homePlate">
            <a:avLst>
              <a:gd fmla="val 50000" name="adj"/>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3"/>
          <p:cNvSpPr/>
          <p:nvPr/>
        </p:nvSpPr>
        <p:spPr>
          <a:xfrm>
            <a:off x="542950" y="1481800"/>
            <a:ext cx="2597100" cy="1272900"/>
          </a:xfrm>
          <a:prstGeom prst="homePlate">
            <a:avLst>
              <a:gd fmla="val 50000" name="adj"/>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2" name="Google Shape;142;p23"/>
          <p:cNvPicPr preferRelativeResize="0"/>
          <p:nvPr/>
        </p:nvPicPr>
        <p:blipFill>
          <a:blip r:embed="rId3">
            <a:alphaModFix amt="50000"/>
          </a:blip>
          <a:stretch>
            <a:fillRect/>
          </a:stretch>
        </p:blipFill>
        <p:spPr>
          <a:xfrm>
            <a:off x="0" y="190500"/>
            <a:ext cx="9144000" cy="4762500"/>
          </a:xfrm>
          <a:prstGeom prst="rect">
            <a:avLst/>
          </a:prstGeom>
          <a:noFill/>
          <a:ln>
            <a:noFill/>
          </a:ln>
        </p:spPr>
      </p:pic>
      <p:sp>
        <p:nvSpPr>
          <p:cNvPr id="143" name="Google Shape;143;p23"/>
          <p:cNvSpPr txBox="1"/>
          <p:nvPr/>
        </p:nvSpPr>
        <p:spPr>
          <a:xfrm>
            <a:off x="3337938" y="1491174"/>
            <a:ext cx="2256300" cy="978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5000">
                <a:solidFill>
                  <a:srgbClr val="FFFFFF"/>
                </a:solidFill>
                <a:latin typeface="Poppins"/>
                <a:ea typeface="Poppins"/>
                <a:cs typeface="Poppins"/>
                <a:sym typeface="Poppins"/>
              </a:rPr>
              <a:t>12</a:t>
            </a:r>
            <a:r>
              <a:rPr b="1" lang="en" sz="5000">
                <a:solidFill>
                  <a:srgbClr val="FFFFFF"/>
                </a:solidFill>
                <a:latin typeface="Poppins"/>
                <a:ea typeface="Poppins"/>
                <a:cs typeface="Poppins"/>
                <a:sym typeface="Poppins"/>
              </a:rPr>
              <a:t>3</a:t>
            </a:r>
            <a:endParaRPr b="1" sz="5000">
              <a:latin typeface="Poppins"/>
              <a:ea typeface="Poppins"/>
              <a:cs typeface="Poppins"/>
              <a:sym typeface="Poppins"/>
            </a:endParaRPr>
          </a:p>
        </p:txBody>
      </p:sp>
      <p:sp>
        <p:nvSpPr>
          <p:cNvPr id="144" name="Google Shape;14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Data Preparation</a:t>
            </a:r>
            <a:endParaRPr b="1">
              <a:latin typeface="Montserrat"/>
              <a:ea typeface="Montserrat"/>
              <a:cs typeface="Montserrat"/>
              <a:sym typeface="Montserrat"/>
            </a:endParaRPr>
          </a:p>
        </p:txBody>
      </p:sp>
      <p:pic>
        <p:nvPicPr>
          <p:cNvPr id="145" name="Google Shape;145;p23"/>
          <p:cNvPicPr preferRelativeResize="0"/>
          <p:nvPr/>
        </p:nvPicPr>
        <p:blipFill>
          <a:blip r:embed="rId4">
            <a:alphaModFix/>
          </a:blip>
          <a:stretch>
            <a:fillRect/>
          </a:stretch>
        </p:blipFill>
        <p:spPr>
          <a:xfrm>
            <a:off x="8325700" y="190500"/>
            <a:ext cx="647799" cy="647799"/>
          </a:xfrm>
          <a:prstGeom prst="rect">
            <a:avLst/>
          </a:prstGeom>
          <a:noFill/>
          <a:ln>
            <a:noFill/>
          </a:ln>
        </p:spPr>
      </p:pic>
      <p:sp>
        <p:nvSpPr>
          <p:cNvPr id="146" name="Google Shape;146;p23"/>
          <p:cNvSpPr txBox="1"/>
          <p:nvPr/>
        </p:nvSpPr>
        <p:spPr>
          <a:xfrm>
            <a:off x="503143" y="2120554"/>
            <a:ext cx="2256300" cy="647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200">
                <a:solidFill>
                  <a:srgbClr val="FFFFFF"/>
                </a:solidFill>
                <a:latin typeface="Montserrat"/>
                <a:ea typeface="Montserrat"/>
                <a:cs typeface="Montserrat"/>
                <a:sym typeface="Montserrat"/>
              </a:rPr>
              <a:t>Menyeragamkan huruf menjadi non-kapital</a:t>
            </a:r>
            <a:endParaRPr sz="800"/>
          </a:p>
        </p:txBody>
      </p:sp>
      <p:sp>
        <p:nvSpPr>
          <p:cNvPr id="147" name="Google Shape;147;p23"/>
          <p:cNvSpPr txBox="1"/>
          <p:nvPr/>
        </p:nvSpPr>
        <p:spPr>
          <a:xfrm>
            <a:off x="3340587" y="2273269"/>
            <a:ext cx="2256300" cy="57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300">
                <a:solidFill>
                  <a:srgbClr val="FFFFFF"/>
                </a:solidFill>
                <a:latin typeface="Montserrat"/>
                <a:ea typeface="Montserrat"/>
                <a:cs typeface="Montserrat"/>
                <a:sym typeface="Montserrat"/>
              </a:rPr>
              <a:t>Menghapus angka</a:t>
            </a:r>
            <a:endParaRPr sz="1300"/>
          </a:p>
        </p:txBody>
      </p:sp>
      <p:sp>
        <p:nvSpPr>
          <p:cNvPr id="148" name="Google Shape;148;p23"/>
          <p:cNvSpPr txBox="1"/>
          <p:nvPr/>
        </p:nvSpPr>
        <p:spPr>
          <a:xfrm>
            <a:off x="515274" y="1417468"/>
            <a:ext cx="2256300" cy="978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5100">
                <a:solidFill>
                  <a:srgbClr val="FFFFFF"/>
                </a:solidFill>
                <a:latin typeface="Poppins"/>
                <a:ea typeface="Poppins"/>
                <a:cs typeface="Poppins"/>
                <a:sym typeface="Poppins"/>
              </a:rPr>
              <a:t>Aa</a:t>
            </a:r>
            <a:endParaRPr b="1" sz="5100">
              <a:latin typeface="Poppins"/>
              <a:ea typeface="Poppins"/>
              <a:cs typeface="Poppins"/>
              <a:sym typeface="Poppins"/>
            </a:endParaRPr>
          </a:p>
        </p:txBody>
      </p:sp>
      <p:sp>
        <p:nvSpPr>
          <p:cNvPr id="149" name="Google Shape;149;p23"/>
          <p:cNvSpPr txBox="1"/>
          <p:nvPr/>
        </p:nvSpPr>
        <p:spPr>
          <a:xfrm>
            <a:off x="6132925" y="1402841"/>
            <a:ext cx="2256300" cy="647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5000">
                <a:solidFill>
                  <a:srgbClr val="FFFFFF"/>
                </a:solidFill>
                <a:latin typeface="Poppins"/>
                <a:ea typeface="Poppins"/>
                <a:cs typeface="Poppins"/>
                <a:sym typeface="Poppins"/>
              </a:rPr>
              <a:t>?!</a:t>
            </a:r>
            <a:endParaRPr b="1" sz="5000">
              <a:latin typeface="Poppins"/>
              <a:ea typeface="Poppins"/>
              <a:cs typeface="Poppins"/>
              <a:sym typeface="Poppins"/>
            </a:endParaRPr>
          </a:p>
        </p:txBody>
      </p:sp>
      <p:sp>
        <p:nvSpPr>
          <p:cNvPr id="150" name="Google Shape;150;p23"/>
          <p:cNvSpPr txBox="1"/>
          <p:nvPr/>
        </p:nvSpPr>
        <p:spPr>
          <a:xfrm>
            <a:off x="6170725" y="2123863"/>
            <a:ext cx="2180700" cy="647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200">
                <a:solidFill>
                  <a:srgbClr val="FFFFFF"/>
                </a:solidFill>
                <a:latin typeface="Montserrat"/>
                <a:ea typeface="Montserrat"/>
                <a:cs typeface="Montserrat"/>
                <a:sym typeface="Montserrat"/>
              </a:rPr>
              <a:t>Menghilangkan tanda baca</a:t>
            </a:r>
            <a:endParaRPr sz="1200"/>
          </a:p>
        </p:txBody>
      </p:sp>
      <p:sp>
        <p:nvSpPr>
          <p:cNvPr id="151" name="Google Shape;151;p23"/>
          <p:cNvSpPr txBox="1"/>
          <p:nvPr/>
        </p:nvSpPr>
        <p:spPr>
          <a:xfrm>
            <a:off x="174496" y="3803025"/>
            <a:ext cx="3000000" cy="647700"/>
          </a:xfrm>
          <a:prstGeom prst="rect">
            <a:avLst/>
          </a:prstGeom>
          <a:noFill/>
          <a:ln>
            <a:noFill/>
          </a:ln>
        </p:spPr>
        <p:txBody>
          <a:bodyPr anchorCtr="0" anchor="t" bIns="91425" lIns="91425" spcFirstLastPara="1" rIns="91425" wrap="square" tIns="91425">
            <a:noAutofit/>
          </a:bodyPr>
          <a:lstStyle/>
          <a:p>
            <a:pPr indent="0" lvl="0" marL="457200" rtl="0" algn="ctr">
              <a:lnSpc>
                <a:spcPct val="115000"/>
              </a:lnSpc>
              <a:spcBef>
                <a:spcPts val="0"/>
              </a:spcBef>
              <a:spcAft>
                <a:spcPts val="1600"/>
              </a:spcAft>
              <a:buNone/>
            </a:pPr>
            <a:r>
              <a:rPr lang="en" sz="1200">
                <a:solidFill>
                  <a:schemeClr val="dk1"/>
                </a:solidFill>
                <a:latin typeface="Montserrat"/>
                <a:ea typeface="Montserrat"/>
                <a:cs typeface="Montserrat"/>
                <a:sym typeface="Montserrat"/>
              </a:rPr>
              <a:t>Menghapus </a:t>
            </a:r>
            <a:r>
              <a:rPr i="1" lang="en" sz="1200">
                <a:solidFill>
                  <a:schemeClr val="dk1"/>
                </a:solidFill>
                <a:latin typeface="Montserrat"/>
                <a:ea typeface="Montserrat"/>
                <a:cs typeface="Montserrat"/>
                <a:sym typeface="Montserrat"/>
              </a:rPr>
              <a:t>stop words</a:t>
            </a:r>
            <a:r>
              <a:rPr lang="en" sz="1200">
                <a:solidFill>
                  <a:schemeClr val="dk1"/>
                </a:solidFill>
                <a:latin typeface="Montserrat"/>
                <a:ea typeface="Montserrat"/>
                <a:cs typeface="Montserrat"/>
                <a:sym typeface="Montserrat"/>
              </a:rPr>
              <a:t> dan tokenisasi kalimat</a:t>
            </a:r>
            <a:endParaRPr sz="1200"/>
          </a:p>
        </p:txBody>
      </p:sp>
      <p:sp>
        <p:nvSpPr>
          <p:cNvPr id="152" name="Google Shape;152;p23"/>
          <p:cNvSpPr txBox="1"/>
          <p:nvPr/>
        </p:nvSpPr>
        <p:spPr>
          <a:xfrm>
            <a:off x="3774381" y="3992925"/>
            <a:ext cx="1809600" cy="57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i="1" lang="en" sz="1300">
                <a:solidFill>
                  <a:schemeClr val="dk1"/>
                </a:solidFill>
                <a:latin typeface="Montserrat"/>
                <a:ea typeface="Montserrat"/>
                <a:cs typeface="Montserrat"/>
                <a:sym typeface="Montserrat"/>
              </a:rPr>
              <a:t>Lemmatize</a:t>
            </a:r>
            <a:endParaRPr sz="1300"/>
          </a:p>
        </p:txBody>
      </p:sp>
      <p:sp>
        <p:nvSpPr>
          <p:cNvPr id="153" name="Google Shape;153;p23"/>
          <p:cNvSpPr txBox="1"/>
          <p:nvPr/>
        </p:nvSpPr>
        <p:spPr>
          <a:xfrm>
            <a:off x="5938225" y="3796425"/>
            <a:ext cx="2597100" cy="693000"/>
          </a:xfrm>
          <a:prstGeom prst="rect">
            <a:avLst/>
          </a:prstGeom>
          <a:noFill/>
          <a:ln>
            <a:noFill/>
          </a:ln>
        </p:spPr>
        <p:txBody>
          <a:bodyPr anchorCtr="0" anchor="t" bIns="91425" lIns="91425" spcFirstLastPara="1" rIns="91425" wrap="square" tIns="91425">
            <a:noAutofit/>
          </a:bodyPr>
          <a:lstStyle/>
          <a:p>
            <a:pPr indent="0" lvl="0" marL="457200" rtl="0" algn="ctr">
              <a:lnSpc>
                <a:spcPct val="115000"/>
              </a:lnSpc>
              <a:spcBef>
                <a:spcPts val="0"/>
              </a:spcBef>
              <a:spcAft>
                <a:spcPts val="1600"/>
              </a:spcAft>
              <a:buNone/>
            </a:pPr>
            <a:r>
              <a:rPr lang="en" sz="1300">
                <a:solidFill>
                  <a:schemeClr val="dk1"/>
                </a:solidFill>
                <a:latin typeface="Montserrat"/>
                <a:ea typeface="Montserrat"/>
                <a:cs typeface="Montserrat"/>
                <a:sym typeface="Montserrat"/>
              </a:rPr>
              <a:t>Menghapus spasi berlebih</a:t>
            </a:r>
            <a:endParaRPr sz="1300"/>
          </a:p>
        </p:txBody>
      </p:sp>
      <p:sp>
        <p:nvSpPr>
          <p:cNvPr id="154" name="Google Shape;154;p23"/>
          <p:cNvSpPr txBox="1"/>
          <p:nvPr/>
        </p:nvSpPr>
        <p:spPr>
          <a:xfrm>
            <a:off x="6657250" y="2876550"/>
            <a:ext cx="1680000" cy="647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5000">
                <a:solidFill>
                  <a:srgbClr val="FFFFFF"/>
                </a:solidFill>
                <a:latin typeface="Poppins"/>
                <a:ea typeface="Poppins"/>
                <a:cs typeface="Poppins"/>
                <a:sym typeface="Poppins"/>
              </a:rPr>
              <a:t>_</a:t>
            </a:r>
            <a:r>
              <a:rPr b="1" lang="en" sz="5000">
                <a:solidFill>
                  <a:srgbClr val="FFFFFF"/>
                </a:solidFill>
                <a:latin typeface="Poppins"/>
                <a:ea typeface="Poppins"/>
                <a:cs typeface="Poppins"/>
                <a:sym typeface="Poppins"/>
              </a:rPr>
              <a:t>_</a:t>
            </a:r>
            <a:endParaRPr b="1" sz="5000">
              <a:latin typeface="Poppins"/>
              <a:ea typeface="Poppins"/>
              <a:cs typeface="Poppins"/>
              <a:sym typeface="Poppins"/>
            </a:endParaRPr>
          </a:p>
        </p:txBody>
      </p:sp>
      <p:sp>
        <p:nvSpPr>
          <p:cNvPr id="155" name="Google Shape;155;p23"/>
          <p:cNvSpPr txBox="1"/>
          <p:nvPr/>
        </p:nvSpPr>
        <p:spPr>
          <a:xfrm>
            <a:off x="3620350" y="3414686"/>
            <a:ext cx="2256300" cy="647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3200">
                <a:solidFill>
                  <a:srgbClr val="FFFFFF"/>
                </a:solidFill>
                <a:latin typeface="Poppins"/>
                <a:ea typeface="Poppins"/>
                <a:cs typeface="Poppins"/>
                <a:sym typeface="Poppins"/>
              </a:rPr>
              <a:t>word%</a:t>
            </a:r>
            <a:endParaRPr b="1" sz="3200">
              <a:latin typeface="Poppins"/>
              <a:ea typeface="Poppins"/>
              <a:cs typeface="Poppins"/>
              <a:sym typeface="Poppins"/>
            </a:endParaRPr>
          </a:p>
        </p:txBody>
      </p:sp>
      <p:sp>
        <p:nvSpPr>
          <p:cNvPr id="156" name="Google Shape;156;p23"/>
          <p:cNvSpPr txBox="1"/>
          <p:nvPr/>
        </p:nvSpPr>
        <p:spPr>
          <a:xfrm>
            <a:off x="856453" y="3438948"/>
            <a:ext cx="2256300" cy="647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2000">
                <a:solidFill>
                  <a:srgbClr val="FFFFFF"/>
                </a:solidFill>
                <a:latin typeface="Poppins"/>
                <a:ea typeface="Poppins"/>
                <a:cs typeface="Poppins"/>
                <a:sym typeface="Poppins"/>
              </a:rPr>
              <a:t>itu, the, is, lah</a:t>
            </a:r>
            <a:endParaRPr b="1" sz="2000">
              <a:latin typeface="Poppins"/>
              <a:ea typeface="Poppins"/>
              <a:cs typeface="Poppins"/>
              <a:sym typeface="Poppi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24"/>
          <p:cNvPicPr preferRelativeResize="0"/>
          <p:nvPr/>
        </p:nvPicPr>
        <p:blipFill>
          <a:blip r:embed="rId3">
            <a:alphaModFix amt="50000"/>
          </a:blip>
          <a:stretch>
            <a:fillRect/>
          </a:stretch>
        </p:blipFill>
        <p:spPr>
          <a:xfrm>
            <a:off x="0" y="190500"/>
            <a:ext cx="9144000" cy="4762500"/>
          </a:xfrm>
          <a:prstGeom prst="rect">
            <a:avLst/>
          </a:prstGeom>
          <a:noFill/>
          <a:ln>
            <a:noFill/>
          </a:ln>
        </p:spPr>
      </p:pic>
      <p:sp>
        <p:nvSpPr>
          <p:cNvPr id="162" name="Google Shape;16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Data Modelling (1)</a:t>
            </a:r>
            <a:endParaRPr b="1">
              <a:latin typeface="Montserrat"/>
              <a:ea typeface="Montserrat"/>
              <a:cs typeface="Montserrat"/>
              <a:sym typeface="Montserrat"/>
            </a:endParaRPr>
          </a:p>
        </p:txBody>
      </p:sp>
      <p:sp>
        <p:nvSpPr>
          <p:cNvPr id="163" name="Google Shape;163;p24"/>
          <p:cNvSpPr txBox="1"/>
          <p:nvPr>
            <p:ph idx="1" type="body"/>
          </p:nvPr>
        </p:nvSpPr>
        <p:spPr>
          <a:xfrm>
            <a:off x="235500" y="1228675"/>
            <a:ext cx="8520600" cy="3800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FFFFFF"/>
              </a:buClr>
              <a:buSzPts val="1800"/>
              <a:buFont typeface="Montserrat"/>
              <a:buChar char="●"/>
            </a:pPr>
            <a:r>
              <a:rPr b="1" i="1" lang="en">
                <a:solidFill>
                  <a:srgbClr val="FFFFFF"/>
                </a:solidFill>
                <a:latin typeface="Montserrat"/>
                <a:ea typeface="Montserrat"/>
                <a:cs typeface="Montserrat"/>
                <a:sym typeface="Montserrat"/>
              </a:rPr>
              <a:t>Data splitting</a:t>
            </a:r>
            <a:endParaRPr b="1" i="1">
              <a:solidFill>
                <a:srgbClr val="FFFFFF"/>
              </a:solidFill>
              <a:latin typeface="Montserrat"/>
              <a:ea typeface="Montserrat"/>
              <a:cs typeface="Montserrat"/>
              <a:sym typeface="Montserrat"/>
            </a:endParaRPr>
          </a:p>
          <a:p>
            <a:pPr indent="-342900" lvl="0" marL="457200" rtl="0" algn="just">
              <a:spcBef>
                <a:spcPts val="0"/>
              </a:spcBef>
              <a:spcAft>
                <a:spcPts val="0"/>
              </a:spcAft>
              <a:buClr>
                <a:srgbClr val="FFFFFF"/>
              </a:buClr>
              <a:buSzPts val="1800"/>
              <a:buFont typeface="Montserrat"/>
              <a:buChar char="●"/>
            </a:pPr>
            <a:r>
              <a:rPr lang="en">
                <a:solidFill>
                  <a:srgbClr val="FFFFFF"/>
                </a:solidFill>
                <a:latin typeface="Montserrat"/>
                <a:ea typeface="Montserrat"/>
                <a:cs typeface="Montserrat"/>
                <a:sym typeface="Montserrat"/>
              </a:rPr>
              <a:t>Mengubah kumpulan data di kolom </a:t>
            </a:r>
            <a:r>
              <a:rPr b="1" i="1" lang="en">
                <a:solidFill>
                  <a:srgbClr val="FFFFFF"/>
                </a:solidFill>
                <a:latin typeface="Montserrat"/>
                <a:ea typeface="Montserrat"/>
                <a:cs typeface="Montserrat"/>
                <a:sym typeface="Montserrat"/>
              </a:rPr>
              <a:t>review</a:t>
            </a:r>
            <a:endParaRPr b="1" i="1">
              <a:solidFill>
                <a:srgbClr val="FFFFFF"/>
              </a:solidFill>
              <a:latin typeface="Montserrat"/>
              <a:ea typeface="Montserrat"/>
              <a:cs typeface="Montserrat"/>
              <a:sym typeface="Montserrat"/>
            </a:endParaRPr>
          </a:p>
          <a:p>
            <a:pPr indent="-342900" lvl="0" marL="457200" rtl="0" algn="just">
              <a:spcBef>
                <a:spcPts val="0"/>
              </a:spcBef>
              <a:spcAft>
                <a:spcPts val="0"/>
              </a:spcAft>
              <a:buClr>
                <a:srgbClr val="FFFFFF"/>
              </a:buClr>
              <a:buSzPts val="1800"/>
              <a:buFont typeface="Montserrat"/>
              <a:buChar char="●"/>
            </a:pPr>
            <a:r>
              <a:rPr b="1" lang="en">
                <a:solidFill>
                  <a:srgbClr val="FFFFFF"/>
                </a:solidFill>
                <a:latin typeface="Montserrat"/>
                <a:ea typeface="Montserrat"/>
                <a:cs typeface="Montserrat"/>
                <a:sym typeface="Montserrat"/>
              </a:rPr>
              <a:t>Word2Vec</a:t>
            </a:r>
            <a:r>
              <a:rPr lang="en">
                <a:solidFill>
                  <a:srgbClr val="FFFFFF"/>
                </a:solidFill>
                <a:latin typeface="Montserrat"/>
                <a:ea typeface="Montserrat"/>
                <a:cs typeface="Montserrat"/>
                <a:sym typeface="Montserrat"/>
              </a:rPr>
              <a:t>: metode untuk merepresentasikan teks untuk menghasilkan Word Embeddings yang memetakan semua kata yang ada dalam bahasa ke dalam ruang vektor dari dimensi tertentu. Hal ini membuat kita dapat melakukan operasi matematika pada vektor yang membantu menjaga relasi antar kata.</a:t>
            </a:r>
            <a:endParaRPr>
              <a:solidFill>
                <a:srgbClr val="FFFFFF"/>
              </a:solidFill>
              <a:latin typeface="Montserrat"/>
              <a:ea typeface="Montserrat"/>
              <a:cs typeface="Montserrat"/>
              <a:sym typeface="Montserrat"/>
            </a:endParaRPr>
          </a:p>
          <a:p>
            <a:pPr indent="-342900" lvl="0" marL="457200" rtl="0" algn="just">
              <a:spcBef>
                <a:spcPts val="0"/>
              </a:spcBef>
              <a:spcAft>
                <a:spcPts val="0"/>
              </a:spcAft>
              <a:buClr>
                <a:srgbClr val="FFFFFF"/>
              </a:buClr>
              <a:buSzPts val="1800"/>
              <a:buFont typeface="Montserrat"/>
              <a:buChar char="●"/>
            </a:pPr>
            <a:r>
              <a:rPr lang="en">
                <a:solidFill>
                  <a:srgbClr val="FFFFFF"/>
                </a:solidFill>
                <a:latin typeface="Montserrat"/>
                <a:ea typeface="Montserrat"/>
                <a:cs typeface="Montserrat"/>
                <a:sym typeface="Montserrat"/>
              </a:rPr>
              <a:t>Gabungkan semua nilai vektor </a:t>
            </a:r>
            <a:r>
              <a:rPr b="1" lang="en">
                <a:solidFill>
                  <a:srgbClr val="FFFFFF"/>
                </a:solidFill>
                <a:latin typeface="Montserrat"/>
                <a:ea typeface="Montserrat"/>
                <a:cs typeface="Montserrat"/>
                <a:sym typeface="Montserrat"/>
              </a:rPr>
              <a:t>Word2vec</a:t>
            </a:r>
            <a:r>
              <a:rPr lang="en">
                <a:solidFill>
                  <a:srgbClr val="FFFFFF"/>
                </a:solidFill>
                <a:latin typeface="Montserrat"/>
                <a:ea typeface="Montserrat"/>
                <a:cs typeface="Montserrat"/>
                <a:sym typeface="Montserrat"/>
              </a:rPr>
              <a:t> dari setiap kata di setiap ulasan</a:t>
            </a:r>
            <a:endParaRPr>
              <a:solidFill>
                <a:srgbClr val="FFFFFF"/>
              </a:solidFill>
              <a:latin typeface="Montserrat"/>
              <a:ea typeface="Montserrat"/>
              <a:cs typeface="Montserrat"/>
              <a:sym typeface="Montserrat"/>
            </a:endParaRPr>
          </a:p>
          <a:p>
            <a:pPr indent="-342900" lvl="0" marL="457200" rtl="0" algn="just">
              <a:spcBef>
                <a:spcPts val="0"/>
              </a:spcBef>
              <a:spcAft>
                <a:spcPts val="0"/>
              </a:spcAft>
              <a:buClr>
                <a:srgbClr val="FFFFFF"/>
              </a:buClr>
              <a:buSzPts val="1800"/>
              <a:buFont typeface="Montserrat"/>
              <a:buChar char="●"/>
            </a:pPr>
            <a:r>
              <a:rPr lang="en">
                <a:solidFill>
                  <a:srgbClr val="FFFFFF"/>
                </a:solidFill>
                <a:latin typeface="Montserrat"/>
                <a:ea typeface="Montserrat"/>
                <a:cs typeface="Montserrat"/>
                <a:sym typeface="Montserrat"/>
              </a:rPr>
              <a:t>Pemodelan menggunakan </a:t>
            </a:r>
            <a:r>
              <a:rPr b="1" lang="en">
                <a:solidFill>
                  <a:srgbClr val="FFFFFF"/>
                </a:solidFill>
                <a:latin typeface="Montserrat"/>
                <a:ea typeface="Montserrat"/>
                <a:cs typeface="Montserrat"/>
                <a:sym typeface="Montserrat"/>
              </a:rPr>
              <a:t>Support Vector Machine (SVM)</a:t>
            </a:r>
            <a:endParaRPr b="1">
              <a:solidFill>
                <a:srgbClr val="FFFFFF"/>
              </a:solidFill>
              <a:latin typeface="Montserrat"/>
              <a:ea typeface="Montserrat"/>
              <a:cs typeface="Montserrat"/>
              <a:sym typeface="Montserrat"/>
            </a:endParaRPr>
          </a:p>
        </p:txBody>
      </p:sp>
      <p:pic>
        <p:nvPicPr>
          <p:cNvPr id="164" name="Google Shape;164;p24"/>
          <p:cNvPicPr preferRelativeResize="0"/>
          <p:nvPr/>
        </p:nvPicPr>
        <p:blipFill>
          <a:blip r:embed="rId4">
            <a:alphaModFix/>
          </a:blip>
          <a:stretch>
            <a:fillRect/>
          </a:stretch>
        </p:blipFill>
        <p:spPr>
          <a:xfrm>
            <a:off x="8325700" y="190500"/>
            <a:ext cx="647799" cy="6477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5"/>
          <p:cNvPicPr preferRelativeResize="0"/>
          <p:nvPr/>
        </p:nvPicPr>
        <p:blipFill>
          <a:blip r:embed="rId3">
            <a:alphaModFix amt="50000"/>
          </a:blip>
          <a:stretch>
            <a:fillRect/>
          </a:stretch>
        </p:blipFill>
        <p:spPr>
          <a:xfrm>
            <a:off x="0" y="190500"/>
            <a:ext cx="9144000" cy="4762500"/>
          </a:xfrm>
          <a:prstGeom prst="rect">
            <a:avLst/>
          </a:prstGeom>
          <a:noFill/>
          <a:ln>
            <a:noFill/>
          </a:ln>
        </p:spPr>
      </p:pic>
      <p:sp>
        <p:nvSpPr>
          <p:cNvPr id="170" name="Google Shape;17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Data Modelling (2)</a:t>
            </a:r>
            <a:endParaRPr b="1">
              <a:latin typeface="Montserrat"/>
              <a:ea typeface="Montserrat"/>
              <a:cs typeface="Montserrat"/>
              <a:sym typeface="Montserrat"/>
            </a:endParaRPr>
          </a:p>
        </p:txBody>
      </p:sp>
      <p:sp>
        <p:nvSpPr>
          <p:cNvPr id="171" name="Google Shape;171;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FFFFFF"/>
                </a:solidFill>
                <a:latin typeface="Montserrat"/>
                <a:ea typeface="Montserrat"/>
                <a:cs typeface="Montserrat"/>
                <a:sym typeface="Montserrat"/>
              </a:rPr>
              <a:t>Menghitung performa model dengan </a:t>
            </a:r>
            <a:r>
              <a:rPr b="1" i="1" lang="en">
                <a:solidFill>
                  <a:srgbClr val="FFFFFF"/>
                </a:solidFill>
                <a:latin typeface="Montserrat"/>
                <a:ea typeface="Montserrat"/>
                <a:cs typeface="Montserrat"/>
                <a:sym typeface="Montserrat"/>
              </a:rPr>
              <a:t>Confusion Matrix</a:t>
            </a:r>
            <a:endParaRPr b="1" i="1">
              <a:solidFill>
                <a:srgbClr val="FFFFFF"/>
              </a:solidFill>
              <a:latin typeface="Montserrat"/>
              <a:ea typeface="Montserrat"/>
              <a:cs typeface="Montserrat"/>
              <a:sym typeface="Montserrat"/>
            </a:endParaRPr>
          </a:p>
        </p:txBody>
      </p:sp>
      <p:pic>
        <p:nvPicPr>
          <p:cNvPr id="172" name="Google Shape;172;p25"/>
          <p:cNvPicPr preferRelativeResize="0"/>
          <p:nvPr/>
        </p:nvPicPr>
        <p:blipFill>
          <a:blip r:embed="rId4">
            <a:alphaModFix/>
          </a:blip>
          <a:stretch>
            <a:fillRect/>
          </a:stretch>
        </p:blipFill>
        <p:spPr>
          <a:xfrm>
            <a:off x="8325700" y="190500"/>
            <a:ext cx="647799" cy="647799"/>
          </a:xfrm>
          <a:prstGeom prst="rect">
            <a:avLst/>
          </a:prstGeom>
          <a:noFill/>
          <a:ln>
            <a:noFill/>
          </a:ln>
        </p:spPr>
      </p:pic>
      <p:sp>
        <p:nvSpPr>
          <p:cNvPr id="173" name="Google Shape;173;p25"/>
          <p:cNvSpPr/>
          <p:nvPr/>
        </p:nvSpPr>
        <p:spPr>
          <a:xfrm>
            <a:off x="1121700" y="1647425"/>
            <a:ext cx="3312600" cy="3083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5"/>
          <p:cNvSpPr/>
          <p:nvPr/>
        </p:nvSpPr>
        <p:spPr>
          <a:xfrm>
            <a:off x="4779300" y="1647425"/>
            <a:ext cx="3312600" cy="3083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5" name="Google Shape;175;p25"/>
          <p:cNvPicPr preferRelativeResize="0"/>
          <p:nvPr/>
        </p:nvPicPr>
        <p:blipFill>
          <a:blip r:embed="rId5">
            <a:alphaModFix/>
          </a:blip>
          <a:stretch>
            <a:fillRect/>
          </a:stretch>
        </p:blipFill>
        <p:spPr>
          <a:xfrm>
            <a:off x="4901425" y="1865300"/>
            <a:ext cx="3009900" cy="2647950"/>
          </a:xfrm>
          <a:prstGeom prst="rect">
            <a:avLst/>
          </a:prstGeom>
          <a:noFill/>
          <a:ln>
            <a:noFill/>
          </a:ln>
        </p:spPr>
      </p:pic>
      <p:pic>
        <p:nvPicPr>
          <p:cNvPr id="176" name="Google Shape;176;p25"/>
          <p:cNvPicPr preferRelativeResize="0"/>
          <p:nvPr/>
        </p:nvPicPr>
        <p:blipFill>
          <a:blip r:embed="rId6">
            <a:alphaModFix/>
          </a:blip>
          <a:stretch>
            <a:fillRect/>
          </a:stretch>
        </p:blipFill>
        <p:spPr>
          <a:xfrm>
            <a:off x="1219125" y="1865300"/>
            <a:ext cx="3009900" cy="2647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26"/>
          <p:cNvPicPr preferRelativeResize="0"/>
          <p:nvPr/>
        </p:nvPicPr>
        <p:blipFill>
          <a:blip r:embed="rId3">
            <a:alphaModFix amt="50000"/>
          </a:blip>
          <a:stretch>
            <a:fillRect/>
          </a:stretch>
        </p:blipFill>
        <p:spPr>
          <a:xfrm>
            <a:off x="0" y="190500"/>
            <a:ext cx="9144000" cy="4762500"/>
          </a:xfrm>
          <a:prstGeom prst="rect">
            <a:avLst/>
          </a:prstGeom>
          <a:noFill/>
          <a:ln>
            <a:noFill/>
          </a:ln>
        </p:spPr>
      </p:pic>
      <p:sp>
        <p:nvSpPr>
          <p:cNvPr id="182" name="Google Shape;18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Data Modelling (3)</a:t>
            </a:r>
            <a:endParaRPr b="1">
              <a:latin typeface="Montserrat"/>
              <a:ea typeface="Montserrat"/>
              <a:cs typeface="Montserrat"/>
              <a:sym typeface="Montserrat"/>
            </a:endParaRPr>
          </a:p>
        </p:txBody>
      </p:sp>
      <p:sp>
        <p:nvSpPr>
          <p:cNvPr id="183" name="Google Shape;183;p26"/>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FFFFFF"/>
                </a:solidFill>
                <a:latin typeface="Montserrat"/>
                <a:ea typeface="Montserrat"/>
                <a:cs typeface="Montserrat"/>
                <a:sym typeface="Montserrat"/>
              </a:rPr>
              <a:t>Menghitung performa model dengan roc-auc score</a:t>
            </a:r>
            <a:endParaRPr>
              <a:solidFill>
                <a:srgbClr val="FFFFFF"/>
              </a:solidFill>
              <a:latin typeface="Montserrat"/>
              <a:ea typeface="Montserrat"/>
              <a:cs typeface="Montserrat"/>
              <a:sym typeface="Montserrat"/>
            </a:endParaRPr>
          </a:p>
        </p:txBody>
      </p:sp>
      <p:pic>
        <p:nvPicPr>
          <p:cNvPr id="184" name="Google Shape;184;p26"/>
          <p:cNvPicPr preferRelativeResize="0"/>
          <p:nvPr/>
        </p:nvPicPr>
        <p:blipFill>
          <a:blip r:embed="rId4">
            <a:alphaModFix/>
          </a:blip>
          <a:stretch>
            <a:fillRect/>
          </a:stretch>
        </p:blipFill>
        <p:spPr>
          <a:xfrm>
            <a:off x="8325700" y="190500"/>
            <a:ext cx="647799" cy="647799"/>
          </a:xfrm>
          <a:prstGeom prst="rect">
            <a:avLst/>
          </a:prstGeom>
          <a:noFill/>
          <a:ln>
            <a:noFill/>
          </a:ln>
        </p:spPr>
      </p:pic>
      <p:pic>
        <p:nvPicPr>
          <p:cNvPr id="185" name="Google Shape;185;p26"/>
          <p:cNvPicPr preferRelativeResize="0"/>
          <p:nvPr/>
        </p:nvPicPr>
        <p:blipFill>
          <a:blip r:embed="rId5">
            <a:alphaModFix/>
          </a:blip>
          <a:stretch>
            <a:fillRect/>
          </a:stretch>
        </p:blipFill>
        <p:spPr>
          <a:xfrm>
            <a:off x="424575" y="1824750"/>
            <a:ext cx="4053263" cy="2682407"/>
          </a:xfrm>
          <a:prstGeom prst="rect">
            <a:avLst/>
          </a:prstGeom>
          <a:noFill/>
          <a:ln>
            <a:noFill/>
          </a:ln>
        </p:spPr>
      </p:pic>
      <p:pic>
        <p:nvPicPr>
          <p:cNvPr id="186" name="Google Shape;186;p26"/>
          <p:cNvPicPr preferRelativeResize="0"/>
          <p:nvPr/>
        </p:nvPicPr>
        <p:blipFill>
          <a:blip r:embed="rId6">
            <a:alphaModFix/>
          </a:blip>
          <a:stretch>
            <a:fillRect/>
          </a:stretch>
        </p:blipFill>
        <p:spPr>
          <a:xfrm>
            <a:off x="4607720" y="1824758"/>
            <a:ext cx="4224580" cy="2682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27"/>
          <p:cNvPicPr preferRelativeResize="0"/>
          <p:nvPr/>
        </p:nvPicPr>
        <p:blipFill>
          <a:blip r:embed="rId3">
            <a:alphaModFix amt="50000"/>
          </a:blip>
          <a:stretch>
            <a:fillRect/>
          </a:stretch>
        </p:blipFill>
        <p:spPr>
          <a:xfrm>
            <a:off x="0" y="190500"/>
            <a:ext cx="9144000" cy="4762500"/>
          </a:xfrm>
          <a:prstGeom prst="rect">
            <a:avLst/>
          </a:prstGeom>
          <a:noFill/>
          <a:ln>
            <a:noFill/>
          </a:ln>
        </p:spPr>
      </p:pic>
      <p:sp>
        <p:nvSpPr>
          <p:cNvPr id="192" name="Google Shape;19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Data Modelling (4)</a:t>
            </a:r>
            <a:endParaRPr b="1">
              <a:latin typeface="Montserrat"/>
              <a:ea typeface="Montserrat"/>
              <a:cs typeface="Montserrat"/>
              <a:sym typeface="Montserrat"/>
            </a:endParaRPr>
          </a:p>
        </p:txBody>
      </p:sp>
      <p:sp>
        <p:nvSpPr>
          <p:cNvPr id="193" name="Google Shape;193;p27"/>
          <p:cNvSpPr txBox="1"/>
          <p:nvPr>
            <p:ph idx="1" type="body"/>
          </p:nvPr>
        </p:nvSpPr>
        <p:spPr>
          <a:xfrm>
            <a:off x="311700" y="1000075"/>
            <a:ext cx="8520600" cy="405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FFFFFF"/>
                </a:solidFill>
                <a:latin typeface="Montserrat"/>
                <a:ea typeface="Montserrat"/>
                <a:cs typeface="Montserrat"/>
                <a:sym typeface="Montserrat"/>
              </a:rPr>
              <a:t>Akurasi hasil pemodelan</a:t>
            </a:r>
            <a:endParaRPr b="1" i="1">
              <a:solidFill>
                <a:srgbClr val="FFFFFF"/>
              </a:solidFill>
              <a:latin typeface="Montserrat"/>
              <a:ea typeface="Montserrat"/>
              <a:cs typeface="Montserrat"/>
              <a:sym typeface="Montserrat"/>
            </a:endParaRPr>
          </a:p>
        </p:txBody>
      </p:sp>
      <p:pic>
        <p:nvPicPr>
          <p:cNvPr id="194" name="Google Shape;194;p27"/>
          <p:cNvPicPr preferRelativeResize="0"/>
          <p:nvPr/>
        </p:nvPicPr>
        <p:blipFill>
          <a:blip r:embed="rId4">
            <a:alphaModFix/>
          </a:blip>
          <a:stretch>
            <a:fillRect/>
          </a:stretch>
        </p:blipFill>
        <p:spPr>
          <a:xfrm>
            <a:off x="8325700" y="190500"/>
            <a:ext cx="647799" cy="647799"/>
          </a:xfrm>
          <a:prstGeom prst="rect">
            <a:avLst/>
          </a:prstGeom>
          <a:noFill/>
          <a:ln>
            <a:noFill/>
          </a:ln>
        </p:spPr>
      </p:pic>
      <p:pic>
        <p:nvPicPr>
          <p:cNvPr id="195" name="Google Shape;195;p27"/>
          <p:cNvPicPr preferRelativeResize="0"/>
          <p:nvPr/>
        </p:nvPicPr>
        <p:blipFill>
          <a:blip r:embed="rId5">
            <a:alphaModFix/>
          </a:blip>
          <a:stretch>
            <a:fillRect/>
          </a:stretch>
        </p:blipFill>
        <p:spPr>
          <a:xfrm>
            <a:off x="347675" y="1829475"/>
            <a:ext cx="4762440" cy="2587000"/>
          </a:xfrm>
          <a:prstGeom prst="rect">
            <a:avLst/>
          </a:prstGeom>
          <a:noFill/>
          <a:ln>
            <a:noFill/>
          </a:ln>
        </p:spPr>
      </p:pic>
      <p:pic>
        <p:nvPicPr>
          <p:cNvPr id="196" name="Google Shape;196;p27"/>
          <p:cNvPicPr preferRelativeResize="0"/>
          <p:nvPr/>
        </p:nvPicPr>
        <p:blipFill>
          <a:blip r:embed="rId6">
            <a:alphaModFix/>
          </a:blip>
          <a:stretch>
            <a:fillRect/>
          </a:stretch>
        </p:blipFill>
        <p:spPr>
          <a:xfrm>
            <a:off x="5307675" y="2508850"/>
            <a:ext cx="3524625" cy="1907625"/>
          </a:xfrm>
          <a:prstGeom prst="rect">
            <a:avLst/>
          </a:prstGeom>
          <a:noFill/>
          <a:ln>
            <a:noFill/>
          </a:ln>
        </p:spPr>
      </p:pic>
      <p:sp>
        <p:nvSpPr>
          <p:cNvPr id="197" name="Google Shape;197;p27"/>
          <p:cNvSpPr txBox="1"/>
          <p:nvPr>
            <p:ph idx="1" type="body"/>
          </p:nvPr>
        </p:nvSpPr>
        <p:spPr>
          <a:xfrm>
            <a:off x="347675" y="4416475"/>
            <a:ext cx="8520600" cy="405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200">
                <a:solidFill>
                  <a:srgbClr val="FFFFFF"/>
                </a:solidFill>
                <a:latin typeface="Montserrat"/>
                <a:ea typeface="Montserrat"/>
                <a:cs typeface="Montserrat"/>
                <a:sym typeface="Montserrat"/>
              </a:rPr>
              <a:t>SVM											Naive Baiyes</a:t>
            </a:r>
            <a:endParaRPr b="1" i="1" sz="1200">
              <a:solidFill>
                <a:srgbClr val="FFFFFF"/>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28"/>
          <p:cNvPicPr preferRelativeResize="0"/>
          <p:nvPr/>
        </p:nvPicPr>
        <p:blipFill>
          <a:blip r:embed="rId3">
            <a:alphaModFix amt="50000"/>
          </a:blip>
          <a:stretch>
            <a:fillRect/>
          </a:stretch>
        </p:blipFill>
        <p:spPr>
          <a:xfrm>
            <a:off x="0" y="190500"/>
            <a:ext cx="9144000" cy="4762500"/>
          </a:xfrm>
          <a:prstGeom prst="rect">
            <a:avLst/>
          </a:prstGeom>
          <a:noFill/>
          <a:ln>
            <a:noFill/>
          </a:ln>
        </p:spPr>
      </p:pic>
      <p:sp>
        <p:nvSpPr>
          <p:cNvPr id="203" name="Google Shape;20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Deployment</a:t>
            </a:r>
            <a:endParaRPr b="1">
              <a:latin typeface="Montserrat"/>
              <a:ea typeface="Montserrat"/>
              <a:cs typeface="Montserrat"/>
              <a:sym typeface="Montserrat"/>
            </a:endParaRPr>
          </a:p>
        </p:txBody>
      </p:sp>
      <p:pic>
        <p:nvPicPr>
          <p:cNvPr id="204" name="Google Shape;204;p28"/>
          <p:cNvPicPr preferRelativeResize="0"/>
          <p:nvPr/>
        </p:nvPicPr>
        <p:blipFill>
          <a:blip r:embed="rId4">
            <a:alphaModFix/>
          </a:blip>
          <a:stretch>
            <a:fillRect/>
          </a:stretch>
        </p:blipFill>
        <p:spPr>
          <a:xfrm>
            <a:off x="8325700" y="190500"/>
            <a:ext cx="647799" cy="647799"/>
          </a:xfrm>
          <a:prstGeom prst="rect">
            <a:avLst/>
          </a:prstGeom>
          <a:noFill/>
          <a:ln>
            <a:noFill/>
          </a:ln>
        </p:spPr>
      </p:pic>
      <p:pic>
        <p:nvPicPr>
          <p:cNvPr id="205" name="Google Shape;205;p28"/>
          <p:cNvPicPr preferRelativeResize="0"/>
          <p:nvPr/>
        </p:nvPicPr>
        <p:blipFill>
          <a:blip r:embed="rId5">
            <a:alphaModFix/>
          </a:blip>
          <a:stretch>
            <a:fillRect/>
          </a:stretch>
        </p:blipFill>
        <p:spPr>
          <a:xfrm>
            <a:off x="3908762" y="2330301"/>
            <a:ext cx="2028501" cy="794502"/>
          </a:xfrm>
          <a:prstGeom prst="rect">
            <a:avLst/>
          </a:prstGeom>
          <a:noFill/>
          <a:ln>
            <a:noFill/>
          </a:ln>
        </p:spPr>
      </p:pic>
      <p:sp>
        <p:nvSpPr>
          <p:cNvPr id="206" name="Google Shape;206;p28"/>
          <p:cNvSpPr txBox="1"/>
          <p:nvPr>
            <p:ph idx="1" type="body"/>
          </p:nvPr>
        </p:nvSpPr>
        <p:spPr>
          <a:xfrm>
            <a:off x="3925950" y="1725168"/>
            <a:ext cx="1994100" cy="457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2100">
                <a:solidFill>
                  <a:srgbClr val="FFFFFF"/>
                </a:solidFill>
                <a:latin typeface="Montserrat"/>
                <a:ea typeface="Montserrat"/>
                <a:cs typeface="Montserrat"/>
                <a:sym typeface="Montserrat"/>
              </a:rPr>
              <a:t>Framework</a:t>
            </a:r>
            <a:endParaRPr b="1" sz="2100">
              <a:solidFill>
                <a:srgbClr val="FFFFFF"/>
              </a:solidFill>
              <a:latin typeface="Montserrat"/>
              <a:ea typeface="Montserrat"/>
              <a:cs typeface="Montserrat"/>
              <a:sym typeface="Montserrat"/>
            </a:endParaRPr>
          </a:p>
        </p:txBody>
      </p:sp>
      <p:sp>
        <p:nvSpPr>
          <p:cNvPr id="207" name="Google Shape;207;p28"/>
          <p:cNvSpPr txBox="1"/>
          <p:nvPr/>
        </p:nvSpPr>
        <p:spPr>
          <a:xfrm>
            <a:off x="6627175" y="1725167"/>
            <a:ext cx="1679700" cy="45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800">
                <a:solidFill>
                  <a:srgbClr val="FFFFFF"/>
                </a:solidFill>
                <a:latin typeface="Montserrat"/>
                <a:ea typeface="Montserrat"/>
                <a:cs typeface="Montserrat"/>
                <a:sym typeface="Montserrat"/>
              </a:rPr>
              <a:t>Deployment</a:t>
            </a:r>
            <a:endParaRPr b="1"/>
          </a:p>
        </p:txBody>
      </p:sp>
      <p:pic>
        <p:nvPicPr>
          <p:cNvPr id="208" name="Google Shape;208;p28"/>
          <p:cNvPicPr preferRelativeResize="0"/>
          <p:nvPr/>
        </p:nvPicPr>
        <p:blipFill>
          <a:blip r:embed="rId6">
            <a:alphaModFix/>
          </a:blip>
          <a:stretch>
            <a:fillRect/>
          </a:stretch>
        </p:blipFill>
        <p:spPr>
          <a:xfrm>
            <a:off x="6452791" y="2299300"/>
            <a:ext cx="2028496" cy="856500"/>
          </a:xfrm>
          <a:prstGeom prst="rect">
            <a:avLst/>
          </a:prstGeom>
          <a:noFill/>
          <a:ln>
            <a:noFill/>
          </a:ln>
        </p:spPr>
      </p:pic>
      <p:sp>
        <p:nvSpPr>
          <p:cNvPr id="209" name="Google Shape;209;p28"/>
          <p:cNvSpPr txBox="1"/>
          <p:nvPr/>
        </p:nvSpPr>
        <p:spPr>
          <a:xfrm>
            <a:off x="1429500" y="3571325"/>
            <a:ext cx="6285000" cy="647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rgbClr val="FFFFFF"/>
                </a:solidFill>
                <a:latin typeface="Montserrat"/>
                <a:ea typeface="Montserrat"/>
                <a:cs typeface="Montserrat"/>
                <a:sym typeface="Montserrat"/>
              </a:rPr>
              <a:t>https://aibkuaibmu.herokuapp.com/</a:t>
            </a:r>
            <a:endParaRPr/>
          </a:p>
        </p:txBody>
      </p:sp>
      <p:pic>
        <p:nvPicPr>
          <p:cNvPr id="210" name="Google Shape;210;p28"/>
          <p:cNvPicPr preferRelativeResize="0"/>
          <p:nvPr/>
        </p:nvPicPr>
        <p:blipFill rotWithShape="1">
          <a:blip r:embed="rId7">
            <a:alphaModFix/>
          </a:blip>
          <a:srcRect b="0" l="11424" r="11432" t="0"/>
          <a:stretch/>
        </p:blipFill>
        <p:spPr>
          <a:xfrm>
            <a:off x="662713" y="2299300"/>
            <a:ext cx="2643016" cy="856500"/>
          </a:xfrm>
          <a:prstGeom prst="rect">
            <a:avLst/>
          </a:prstGeom>
          <a:noFill/>
          <a:ln>
            <a:noFill/>
          </a:ln>
        </p:spPr>
      </p:pic>
      <p:sp>
        <p:nvSpPr>
          <p:cNvPr id="211" name="Google Shape;211;p28"/>
          <p:cNvSpPr txBox="1"/>
          <p:nvPr>
            <p:ph idx="1" type="body"/>
          </p:nvPr>
        </p:nvSpPr>
        <p:spPr>
          <a:xfrm>
            <a:off x="987163" y="1725168"/>
            <a:ext cx="1994100" cy="457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2100">
                <a:solidFill>
                  <a:srgbClr val="FFFFFF"/>
                </a:solidFill>
                <a:latin typeface="Montserrat"/>
                <a:ea typeface="Montserrat"/>
                <a:cs typeface="Montserrat"/>
                <a:sym typeface="Montserrat"/>
              </a:rPr>
              <a:t>Dump Model</a:t>
            </a:r>
            <a:endParaRPr b="1" sz="2100">
              <a:solidFill>
                <a:srgbClr val="FFFFFF"/>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29"/>
          <p:cNvPicPr preferRelativeResize="0"/>
          <p:nvPr/>
        </p:nvPicPr>
        <p:blipFill>
          <a:blip r:embed="rId3">
            <a:alphaModFix/>
          </a:blip>
          <a:stretch>
            <a:fillRect/>
          </a:stretch>
        </p:blipFill>
        <p:spPr>
          <a:xfrm>
            <a:off x="0" y="190500"/>
            <a:ext cx="9144000" cy="4762500"/>
          </a:xfrm>
          <a:prstGeom prst="rect">
            <a:avLst/>
          </a:prstGeom>
          <a:noFill/>
          <a:ln>
            <a:noFill/>
          </a:ln>
        </p:spPr>
      </p:pic>
      <p:sp>
        <p:nvSpPr>
          <p:cNvPr id="217" name="Google Shape;217;p2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SemiBold"/>
                <a:ea typeface="Montserrat SemiBold"/>
                <a:cs typeface="Montserrat SemiBold"/>
                <a:sym typeface="Montserrat SemiBold"/>
              </a:rPr>
              <a:t>Terima kasih</a:t>
            </a:r>
            <a:endParaRPr>
              <a:latin typeface="Montserrat SemiBold"/>
              <a:ea typeface="Montserrat SemiBold"/>
              <a:cs typeface="Montserrat SemiBold"/>
              <a:sym typeface="Montserrat SemiBold"/>
            </a:endParaRPr>
          </a:p>
        </p:txBody>
      </p:sp>
      <p:pic>
        <p:nvPicPr>
          <p:cNvPr id="218" name="Google Shape;218;p29"/>
          <p:cNvPicPr preferRelativeResize="0"/>
          <p:nvPr/>
        </p:nvPicPr>
        <p:blipFill>
          <a:blip r:embed="rId4">
            <a:alphaModFix/>
          </a:blip>
          <a:stretch>
            <a:fillRect/>
          </a:stretch>
        </p:blipFill>
        <p:spPr>
          <a:xfrm>
            <a:off x="8325700" y="190500"/>
            <a:ext cx="647799" cy="6477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id="64" name="Google Shape;64;p14"/>
          <p:cNvPicPr preferRelativeResize="0"/>
          <p:nvPr/>
        </p:nvPicPr>
        <p:blipFill>
          <a:blip r:embed="rId3">
            <a:alphaModFix amt="50000"/>
          </a:blip>
          <a:stretch>
            <a:fillRect/>
          </a:stretch>
        </p:blipFill>
        <p:spPr>
          <a:xfrm>
            <a:off x="0" y="190500"/>
            <a:ext cx="9144000" cy="4762500"/>
          </a:xfrm>
          <a:prstGeom prst="rect">
            <a:avLst/>
          </a:prstGeom>
          <a:noFill/>
          <a:ln>
            <a:noFill/>
          </a:ln>
        </p:spPr>
      </p:pic>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Definisi</a:t>
            </a:r>
            <a:endParaRPr b="1">
              <a:latin typeface="Montserrat"/>
              <a:ea typeface="Montserrat"/>
              <a:cs typeface="Montserrat"/>
              <a:sym typeface="Montserrat"/>
            </a:endParaRPr>
          </a:p>
        </p:txBody>
      </p:sp>
      <p:sp>
        <p:nvSpPr>
          <p:cNvPr id="66" name="Google Shape;66;p14"/>
          <p:cNvSpPr txBox="1"/>
          <p:nvPr>
            <p:ph idx="1" type="body"/>
          </p:nvPr>
        </p:nvSpPr>
        <p:spPr>
          <a:xfrm>
            <a:off x="311700" y="1228675"/>
            <a:ext cx="8520600" cy="3416400"/>
          </a:xfrm>
          <a:prstGeom prst="rect">
            <a:avLst/>
          </a:prstGeom>
          <a:noFill/>
          <a:ln cap="flat" cmpd="sng" w="9525">
            <a:solidFill>
              <a:srgbClr val="1C4587"/>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1600"/>
              </a:spcAft>
              <a:buNone/>
            </a:pPr>
            <a:r>
              <a:rPr i="1" lang="en" sz="2000">
                <a:solidFill>
                  <a:srgbClr val="FFFFFF"/>
                </a:solidFill>
                <a:latin typeface="Montserrat"/>
                <a:ea typeface="Montserrat"/>
                <a:cs typeface="Montserrat"/>
                <a:sym typeface="Montserrat"/>
              </a:rPr>
              <a:t>Online Marketplace Sentiment Analyzer</a:t>
            </a:r>
            <a:r>
              <a:rPr lang="en" sz="2000">
                <a:solidFill>
                  <a:srgbClr val="FFFFFF"/>
                </a:solidFill>
                <a:latin typeface="Montserrat"/>
                <a:ea typeface="Montserrat"/>
                <a:cs typeface="Montserrat"/>
                <a:sym typeface="Montserrat"/>
              </a:rPr>
              <a:t> adalah suatu alat yang dapat memprediksi sentimen dari sebuah komentar di </a:t>
            </a:r>
            <a:r>
              <a:rPr i="1" lang="en" sz="2000">
                <a:solidFill>
                  <a:srgbClr val="FFFFFF"/>
                </a:solidFill>
                <a:latin typeface="Montserrat"/>
                <a:ea typeface="Montserrat"/>
                <a:cs typeface="Montserrat"/>
                <a:sym typeface="Montserrat"/>
              </a:rPr>
              <a:t>online marketplace</a:t>
            </a:r>
            <a:r>
              <a:rPr lang="en" sz="2000">
                <a:solidFill>
                  <a:srgbClr val="FFFFFF"/>
                </a:solidFill>
                <a:latin typeface="Montserrat"/>
                <a:ea typeface="Montserrat"/>
                <a:cs typeface="Montserrat"/>
                <a:sym typeface="Montserrat"/>
              </a:rPr>
              <a:t> dengan mengklasifikasikannya menjadi suatu nilai dengan skala dari 1 hingga 5, terurut berdasarkan kepositifannya.</a:t>
            </a:r>
            <a:endParaRPr sz="2200">
              <a:solidFill>
                <a:srgbClr val="FFFFFF"/>
              </a:solidFill>
              <a:latin typeface="Montserrat"/>
              <a:ea typeface="Montserrat"/>
              <a:cs typeface="Montserrat"/>
              <a:sym typeface="Montserrat"/>
            </a:endParaRPr>
          </a:p>
        </p:txBody>
      </p:sp>
      <p:pic>
        <p:nvPicPr>
          <p:cNvPr id="67" name="Google Shape;67;p14"/>
          <p:cNvPicPr preferRelativeResize="0"/>
          <p:nvPr/>
        </p:nvPicPr>
        <p:blipFill>
          <a:blip r:embed="rId4">
            <a:alphaModFix/>
          </a:blip>
          <a:stretch>
            <a:fillRect/>
          </a:stretch>
        </p:blipFill>
        <p:spPr>
          <a:xfrm>
            <a:off x="8325700" y="190500"/>
            <a:ext cx="647799" cy="6477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5"/>
          <p:cNvPicPr preferRelativeResize="0"/>
          <p:nvPr/>
        </p:nvPicPr>
        <p:blipFill>
          <a:blip r:embed="rId3">
            <a:alphaModFix/>
          </a:blip>
          <a:stretch>
            <a:fillRect/>
          </a:stretch>
        </p:blipFill>
        <p:spPr>
          <a:xfrm>
            <a:off x="0" y="190500"/>
            <a:ext cx="9144000" cy="4762500"/>
          </a:xfrm>
          <a:prstGeom prst="rect">
            <a:avLst/>
          </a:prstGeom>
          <a:noFill/>
          <a:ln>
            <a:noFill/>
          </a:ln>
        </p:spPr>
      </p:pic>
      <p:sp>
        <p:nvSpPr>
          <p:cNvPr id="73" name="Google Shape;73;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SemiBold"/>
                <a:ea typeface="Montserrat SemiBold"/>
                <a:cs typeface="Montserrat SemiBold"/>
                <a:sym typeface="Montserrat SemiBold"/>
              </a:rPr>
              <a:t>Latar Belakang</a:t>
            </a:r>
            <a:endParaRPr>
              <a:latin typeface="Montserrat SemiBold"/>
              <a:ea typeface="Montserrat SemiBold"/>
              <a:cs typeface="Montserrat SemiBold"/>
              <a:sym typeface="Montserrat SemiBold"/>
            </a:endParaRPr>
          </a:p>
        </p:txBody>
      </p:sp>
      <p:pic>
        <p:nvPicPr>
          <p:cNvPr id="74" name="Google Shape;74;p15"/>
          <p:cNvPicPr preferRelativeResize="0"/>
          <p:nvPr/>
        </p:nvPicPr>
        <p:blipFill>
          <a:blip r:embed="rId4">
            <a:alphaModFix/>
          </a:blip>
          <a:stretch>
            <a:fillRect/>
          </a:stretch>
        </p:blipFill>
        <p:spPr>
          <a:xfrm>
            <a:off x="8325700" y="190500"/>
            <a:ext cx="647799" cy="6477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6"/>
          <p:cNvPicPr preferRelativeResize="0"/>
          <p:nvPr/>
        </p:nvPicPr>
        <p:blipFill>
          <a:blip r:embed="rId3">
            <a:alphaModFix amt="50000"/>
          </a:blip>
          <a:stretch>
            <a:fillRect/>
          </a:stretch>
        </p:blipFill>
        <p:spPr>
          <a:xfrm>
            <a:off x="0" y="190500"/>
            <a:ext cx="9144000" cy="4762500"/>
          </a:xfrm>
          <a:prstGeom prst="rect">
            <a:avLst/>
          </a:prstGeom>
          <a:noFill/>
          <a:ln>
            <a:noFill/>
          </a:ln>
        </p:spPr>
      </p:pic>
      <p:sp>
        <p:nvSpPr>
          <p:cNvPr id="80" name="Google Shape;80;p16"/>
          <p:cNvSpPr txBox="1"/>
          <p:nvPr>
            <p:ph type="title"/>
          </p:nvPr>
        </p:nvSpPr>
        <p:spPr>
          <a:xfrm>
            <a:off x="311700" y="445025"/>
            <a:ext cx="8520600" cy="103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Business Understanding</a:t>
            </a:r>
            <a:r>
              <a:rPr lang="en">
                <a:latin typeface="Montserrat"/>
                <a:ea typeface="Montserrat"/>
                <a:cs typeface="Montserrat"/>
                <a:sym typeface="Montserrat"/>
              </a:rPr>
              <a:t>:</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Untuk apa teknologi ini dibuat?</a:t>
            </a:r>
            <a:endParaRPr>
              <a:latin typeface="Montserrat"/>
              <a:ea typeface="Montserrat"/>
              <a:cs typeface="Montserrat"/>
              <a:sym typeface="Montserrat"/>
            </a:endParaRPr>
          </a:p>
        </p:txBody>
      </p:sp>
      <p:sp>
        <p:nvSpPr>
          <p:cNvPr id="81" name="Google Shape;81;p16"/>
          <p:cNvSpPr txBox="1"/>
          <p:nvPr>
            <p:ph idx="1" type="body"/>
          </p:nvPr>
        </p:nvSpPr>
        <p:spPr>
          <a:xfrm>
            <a:off x="311700" y="1619775"/>
            <a:ext cx="8520600" cy="2949000"/>
          </a:xfrm>
          <a:prstGeom prst="rect">
            <a:avLst/>
          </a:prstGeom>
          <a:noFill/>
          <a:ln cap="flat" cmpd="sng" w="9525">
            <a:solidFill>
              <a:srgbClr val="1C4587"/>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n" sz="1400">
                <a:solidFill>
                  <a:srgbClr val="FFFFFF"/>
                </a:solidFill>
                <a:latin typeface="Montserrat"/>
                <a:ea typeface="Montserrat"/>
                <a:cs typeface="Montserrat"/>
                <a:sym typeface="Montserrat"/>
              </a:rPr>
              <a:t>Di Indonesia, ada sekitar 46,1 juta pengguna melakukan transaksi online lebih dari sekali dalam sebulan.</a:t>
            </a:r>
            <a:endParaRPr sz="1400">
              <a:solidFill>
                <a:srgbClr val="FFFFFF"/>
              </a:solidFill>
              <a:latin typeface="Montserrat"/>
              <a:ea typeface="Montserrat"/>
              <a:cs typeface="Montserrat"/>
              <a:sym typeface="Montserrat"/>
            </a:endParaRPr>
          </a:p>
          <a:p>
            <a:pPr indent="0" lvl="0" marL="0" rtl="0" algn="just">
              <a:spcBef>
                <a:spcPts val="1600"/>
              </a:spcBef>
              <a:spcAft>
                <a:spcPts val="1600"/>
              </a:spcAft>
              <a:buNone/>
            </a:pPr>
            <a:r>
              <a:rPr lang="en" sz="1400">
                <a:solidFill>
                  <a:srgbClr val="FFFFFF"/>
                </a:solidFill>
                <a:latin typeface="Montserrat"/>
                <a:ea typeface="Montserrat"/>
                <a:cs typeface="Montserrat"/>
                <a:sym typeface="Montserrat"/>
              </a:rPr>
              <a:t>Seringkali review yang ditulis oleh pengguna tidak memiliki struktur yang baik. Padahal, peringkat dan komentar yang diberikan untuk suatu produk oleh pembeli dapat memberikan pemahaman bagi penjual dan pemilik dari platform online marketplace. Oleh karena itu, penting untuk membangun suatu sistem yang akurat untuk memahami ulasan tersebut.</a:t>
            </a:r>
            <a:endParaRPr sz="1600">
              <a:solidFill>
                <a:srgbClr val="FFFFFF"/>
              </a:solidFill>
              <a:latin typeface="Montserrat"/>
              <a:ea typeface="Montserrat"/>
              <a:cs typeface="Montserrat"/>
              <a:sym typeface="Montserrat"/>
            </a:endParaRPr>
          </a:p>
        </p:txBody>
      </p:sp>
      <p:pic>
        <p:nvPicPr>
          <p:cNvPr id="82" name="Google Shape;82;p16"/>
          <p:cNvPicPr preferRelativeResize="0"/>
          <p:nvPr/>
        </p:nvPicPr>
        <p:blipFill>
          <a:blip r:embed="rId4">
            <a:alphaModFix/>
          </a:blip>
          <a:stretch>
            <a:fillRect/>
          </a:stretch>
        </p:blipFill>
        <p:spPr>
          <a:xfrm>
            <a:off x="8325700" y="190500"/>
            <a:ext cx="647799" cy="6477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17"/>
          <p:cNvPicPr preferRelativeResize="0"/>
          <p:nvPr/>
        </p:nvPicPr>
        <p:blipFill>
          <a:blip r:embed="rId3">
            <a:alphaModFix/>
          </a:blip>
          <a:stretch>
            <a:fillRect/>
          </a:stretch>
        </p:blipFill>
        <p:spPr>
          <a:xfrm>
            <a:off x="0" y="190500"/>
            <a:ext cx="9144000" cy="4762500"/>
          </a:xfrm>
          <a:prstGeom prst="rect">
            <a:avLst/>
          </a:prstGeom>
          <a:noFill/>
          <a:ln>
            <a:noFill/>
          </a:ln>
        </p:spPr>
      </p:pic>
      <p:sp>
        <p:nvSpPr>
          <p:cNvPr id="88" name="Google Shape;88;p17"/>
          <p:cNvSpPr txBox="1"/>
          <p:nvPr/>
        </p:nvSpPr>
        <p:spPr>
          <a:xfrm>
            <a:off x="717900" y="1747350"/>
            <a:ext cx="7708200" cy="1648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rgbClr val="FFFFFF"/>
                </a:solidFill>
                <a:latin typeface="Montserrat Medium"/>
                <a:ea typeface="Montserrat Medium"/>
                <a:cs typeface="Montserrat Medium"/>
                <a:sym typeface="Montserrat Medium"/>
              </a:rPr>
              <a:t>Dapatkah kita mengeluarkan kebijakan dan fitur yang tepat guna berdasarkan data ulasan dan rating dari pelanggan?</a:t>
            </a:r>
            <a:endParaRPr sz="2200">
              <a:solidFill>
                <a:srgbClr val="FFFFFF"/>
              </a:solidFill>
              <a:latin typeface="Montserrat Medium"/>
              <a:ea typeface="Montserrat Medium"/>
              <a:cs typeface="Montserrat Medium"/>
              <a:sym typeface="Montserrat Medium"/>
            </a:endParaRPr>
          </a:p>
        </p:txBody>
      </p:sp>
      <p:pic>
        <p:nvPicPr>
          <p:cNvPr id="89" name="Google Shape;89;p17"/>
          <p:cNvPicPr preferRelativeResize="0"/>
          <p:nvPr/>
        </p:nvPicPr>
        <p:blipFill>
          <a:blip r:embed="rId4">
            <a:alphaModFix/>
          </a:blip>
          <a:stretch>
            <a:fillRect/>
          </a:stretch>
        </p:blipFill>
        <p:spPr>
          <a:xfrm>
            <a:off x="8325700" y="190500"/>
            <a:ext cx="647799" cy="6477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8"/>
          <p:cNvPicPr preferRelativeResize="0"/>
          <p:nvPr/>
        </p:nvPicPr>
        <p:blipFill>
          <a:blip r:embed="rId3">
            <a:alphaModFix amt="51000"/>
          </a:blip>
          <a:stretch>
            <a:fillRect/>
          </a:stretch>
        </p:blipFill>
        <p:spPr>
          <a:xfrm>
            <a:off x="0" y="190500"/>
            <a:ext cx="9144000" cy="4762500"/>
          </a:xfrm>
          <a:prstGeom prst="rect">
            <a:avLst/>
          </a:prstGeom>
          <a:noFill/>
          <a:ln>
            <a:noFill/>
          </a:ln>
        </p:spPr>
      </p:pic>
      <p:sp>
        <p:nvSpPr>
          <p:cNvPr id="95" name="Google Shape;95;p18"/>
          <p:cNvSpPr txBox="1"/>
          <p:nvPr>
            <p:ph type="title"/>
          </p:nvPr>
        </p:nvSpPr>
        <p:spPr>
          <a:xfrm>
            <a:off x="311700" y="445025"/>
            <a:ext cx="8520600" cy="108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Business Metrics</a:t>
            </a:r>
            <a:r>
              <a:rPr lang="en">
                <a:latin typeface="Montserrat"/>
                <a:ea typeface="Montserrat"/>
                <a:cs typeface="Montserrat"/>
                <a:sym typeface="Montserrat"/>
              </a:rPr>
              <a:t>:</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Apa indikator bisnis yang dapat diukur?</a:t>
            </a:r>
            <a:endParaRPr>
              <a:latin typeface="Montserrat"/>
              <a:ea typeface="Montserrat"/>
              <a:cs typeface="Montserrat"/>
              <a:sym typeface="Montserrat"/>
            </a:endParaRPr>
          </a:p>
        </p:txBody>
      </p:sp>
      <p:sp>
        <p:nvSpPr>
          <p:cNvPr id="96" name="Google Shape;96;p18"/>
          <p:cNvSpPr txBox="1"/>
          <p:nvPr/>
        </p:nvSpPr>
        <p:spPr>
          <a:xfrm>
            <a:off x="311700" y="1534625"/>
            <a:ext cx="8520600" cy="253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FFFFFF"/>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1800">
              <a:solidFill>
                <a:srgbClr val="FFFFFF"/>
              </a:solidFill>
              <a:latin typeface="Montserrat Medium"/>
              <a:ea typeface="Montserrat Medium"/>
              <a:cs typeface="Montserrat Medium"/>
              <a:sym typeface="Montserrat Medium"/>
            </a:endParaRPr>
          </a:p>
          <a:p>
            <a:pPr indent="0" lvl="0" marL="0" rtl="0" algn="l">
              <a:spcBef>
                <a:spcPts val="0"/>
              </a:spcBef>
              <a:spcAft>
                <a:spcPts val="0"/>
              </a:spcAft>
              <a:buNone/>
            </a:pPr>
            <a:r>
              <a:rPr lang="en" sz="1800">
                <a:solidFill>
                  <a:srgbClr val="FFFFFF"/>
                </a:solidFill>
                <a:latin typeface="Montserrat Medium"/>
                <a:ea typeface="Montserrat Medium"/>
                <a:cs typeface="Montserrat Medium"/>
                <a:sym typeface="Montserrat Medium"/>
              </a:rPr>
              <a:t>% peningkatan kepuasan pelanggan </a:t>
            </a:r>
            <a:endParaRPr sz="1800">
              <a:solidFill>
                <a:srgbClr val="FFFFFF"/>
              </a:solidFill>
              <a:latin typeface="Montserrat Medium"/>
              <a:ea typeface="Montserrat Medium"/>
              <a:cs typeface="Montserrat Medium"/>
              <a:sym typeface="Montserrat Medium"/>
            </a:endParaRPr>
          </a:p>
          <a:p>
            <a:pPr indent="0" lvl="0" marL="0" rtl="0" algn="l">
              <a:spcBef>
                <a:spcPts val="0"/>
              </a:spcBef>
              <a:spcAft>
                <a:spcPts val="0"/>
              </a:spcAft>
              <a:buNone/>
            </a:pPr>
            <a:r>
              <a:rPr lang="en" sz="1800">
                <a:solidFill>
                  <a:srgbClr val="FFFFFF"/>
                </a:solidFill>
                <a:latin typeface="Montserrat Medium"/>
                <a:ea typeface="Montserrat Medium"/>
                <a:cs typeface="Montserrat Medium"/>
                <a:sym typeface="Montserrat Medium"/>
              </a:rPr>
              <a:t>% peningkatan pemahaman penjual terhadap ulasan pelanggan</a:t>
            </a:r>
            <a:endParaRPr sz="1800">
              <a:solidFill>
                <a:srgbClr val="FFFFFF"/>
              </a:solidFill>
              <a:latin typeface="Montserrat Medium"/>
              <a:ea typeface="Montserrat Medium"/>
              <a:cs typeface="Montserrat Medium"/>
              <a:sym typeface="Montserrat Medium"/>
            </a:endParaRPr>
          </a:p>
          <a:p>
            <a:pPr indent="0" lvl="0" marL="0" rtl="0" algn="l">
              <a:spcBef>
                <a:spcPts val="0"/>
              </a:spcBef>
              <a:spcAft>
                <a:spcPts val="0"/>
              </a:spcAft>
              <a:buNone/>
            </a:pPr>
            <a:r>
              <a:rPr lang="en" sz="1800">
                <a:solidFill>
                  <a:srgbClr val="FFFFFF"/>
                </a:solidFill>
                <a:latin typeface="Montserrat Medium"/>
                <a:ea typeface="Montserrat Medium"/>
                <a:cs typeface="Montserrat Medium"/>
                <a:sym typeface="Montserrat Medium"/>
              </a:rPr>
              <a:t>% peningkatan lalu lintas kunjungan terhadap platform online  </a:t>
            </a:r>
            <a:br>
              <a:rPr lang="en" sz="1800">
                <a:solidFill>
                  <a:srgbClr val="FFFFFF"/>
                </a:solidFill>
                <a:latin typeface="Montserrat Medium"/>
                <a:ea typeface="Montserrat Medium"/>
                <a:cs typeface="Montserrat Medium"/>
                <a:sym typeface="Montserrat Medium"/>
              </a:rPr>
            </a:br>
            <a:r>
              <a:rPr lang="en" sz="1800">
                <a:solidFill>
                  <a:srgbClr val="FFFFFF"/>
                </a:solidFill>
                <a:latin typeface="Montserrat Medium"/>
                <a:ea typeface="Montserrat Medium"/>
                <a:cs typeface="Montserrat Medium"/>
                <a:sym typeface="Montserrat Medium"/>
              </a:rPr>
              <a:t>    marketplace</a:t>
            </a:r>
            <a:endParaRPr sz="1800">
              <a:solidFill>
                <a:srgbClr val="FFFFFF"/>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1800">
              <a:solidFill>
                <a:srgbClr val="FFFFFF"/>
              </a:solidFill>
              <a:latin typeface="Montserrat Medium"/>
              <a:ea typeface="Montserrat Medium"/>
              <a:cs typeface="Montserrat Medium"/>
              <a:sym typeface="Montserrat Medium"/>
            </a:endParaRPr>
          </a:p>
        </p:txBody>
      </p:sp>
      <p:pic>
        <p:nvPicPr>
          <p:cNvPr id="97" name="Google Shape;97;p18"/>
          <p:cNvPicPr preferRelativeResize="0"/>
          <p:nvPr/>
        </p:nvPicPr>
        <p:blipFill>
          <a:blip r:embed="rId4">
            <a:alphaModFix/>
          </a:blip>
          <a:stretch>
            <a:fillRect/>
          </a:stretch>
        </p:blipFill>
        <p:spPr>
          <a:xfrm>
            <a:off x="8325700" y="190500"/>
            <a:ext cx="647799" cy="6477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19"/>
          <p:cNvPicPr preferRelativeResize="0"/>
          <p:nvPr/>
        </p:nvPicPr>
        <p:blipFill>
          <a:blip r:embed="rId3">
            <a:alphaModFix amt="50000"/>
          </a:blip>
          <a:stretch>
            <a:fillRect/>
          </a:stretch>
        </p:blipFill>
        <p:spPr>
          <a:xfrm>
            <a:off x="0" y="190500"/>
            <a:ext cx="9144000" cy="4762500"/>
          </a:xfrm>
          <a:prstGeom prst="rect">
            <a:avLst/>
          </a:prstGeom>
          <a:noFill/>
          <a:ln>
            <a:noFill/>
          </a:ln>
        </p:spPr>
      </p:pic>
      <p:sp>
        <p:nvSpPr>
          <p:cNvPr id="103" name="Google Shape;10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FFFFFF"/>
                </a:solidFill>
                <a:latin typeface="Montserrat"/>
                <a:ea typeface="Montserrat"/>
                <a:cs typeface="Montserrat"/>
                <a:sym typeface="Montserrat"/>
              </a:rPr>
              <a:t>Sumber:</a:t>
            </a:r>
            <a:br>
              <a:rPr lang="en" sz="1700">
                <a:solidFill>
                  <a:srgbClr val="FFFFFF"/>
                </a:solidFill>
                <a:latin typeface="Montserrat"/>
                <a:ea typeface="Montserrat"/>
                <a:cs typeface="Montserrat"/>
                <a:sym typeface="Montserrat"/>
              </a:rPr>
            </a:br>
            <a:r>
              <a:rPr lang="en" sz="1700" u="sng">
                <a:solidFill>
                  <a:srgbClr val="FFFFFF"/>
                </a:solidFill>
                <a:latin typeface="Montserrat"/>
                <a:ea typeface="Montserrat"/>
                <a:cs typeface="Montserrat"/>
                <a:sym typeface="Montserrat"/>
                <a:hlinkClick r:id="rId4">
                  <a:extLst>
                    <a:ext uri="{A12FA001-AC4F-418D-AE19-62706E023703}">
                      <ahyp:hlinkClr val="tx"/>
                    </a:ext>
                  </a:extLst>
                </a:hlinkClick>
              </a:rPr>
              <a:t>https://www.kaggle.com/c/student-shopee-code-league-sentiment-analysis/data</a:t>
            </a:r>
            <a:endParaRPr sz="1700">
              <a:solidFill>
                <a:srgbClr val="FFFFFF"/>
              </a:solidFill>
              <a:latin typeface="Montserrat"/>
              <a:ea typeface="Montserrat"/>
              <a:cs typeface="Montserrat"/>
              <a:sym typeface="Montserrat"/>
            </a:endParaRPr>
          </a:p>
          <a:p>
            <a:pPr indent="0" lvl="0" marL="0" rtl="0" algn="l">
              <a:spcBef>
                <a:spcPts val="1600"/>
              </a:spcBef>
              <a:spcAft>
                <a:spcPts val="0"/>
              </a:spcAft>
              <a:buNone/>
            </a:pPr>
            <a:r>
              <a:rPr lang="en" sz="1700">
                <a:solidFill>
                  <a:srgbClr val="FFFFFF"/>
                </a:solidFill>
                <a:latin typeface="Montserrat"/>
                <a:ea typeface="Montserrat"/>
                <a:cs typeface="Montserrat"/>
                <a:sym typeface="Montserrat"/>
              </a:rPr>
              <a:t>Data yang dianalisis adalah kumpulan data ulasan produk Shopee.</a:t>
            </a:r>
            <a:br>
              <a:rPr lang="en" sz="1700">
                <a:solidFill>
                  <a:srgbClr val="FFFFFF"/>
                </a:solidFill>
                <a:latin typeface="Montserrat"/>
                <a:ea typeface="Montserrat"/>
                <a:cs typeface="Montserrat"/>
                <a:sym typeface="Montserrat"/>
              </a:rPr>
            </a:br>
            <a:r>
              <a:rPr lang="en" sz="1700">
                <a:solidFill>
                  <a:srgbClr val="FFFFFF"/>
                </a:solidFill>
                <a:latin typeface="Montserrat"/>
                <a:ea typeface="Montserrat"/>
                <a:cs typeface="Montserrat"/>
                <a:sym typeface="Montserrat"/>
              </a:rPr>
              <a:t>Jumlah record: 150 ribu</a:t>
            </a:r>
            <a:endParaRPr sz="1700">
              <a:solidFill>
                <a:srgbClr val="FFFFFF"/>
              </a:solidFill>
              <a:latin typeface="Montserrat"/>
              <a:ea typeface="Montserrat"/>
              <a:cs typeface="Montserrat"/>
              <a:sym typeface="Montserrat"/>
            </a:endParaRPr>
          </a:p>
          <a:p>
            <a:pPr indent="0" lvl="0" marL="0" rtl="0" algn="l">
              <a:spcBef>
                <a:spcPts val="1600"/>
              </a:spcBef>
              <a:spcAft>
                <a:spcPts val="0"/>
              </a:spcAft>
              <a:buNone/>
            </a:pPr>
            <a:r>
              <a:rPr lang="en" sz="1700">
                <a:solidFill>
                  <a:srgbClr val="FFFFFF"/>
                </a:solidFill>
                <a:latin typeface="Montserrat"/>
                <a:ea typeface="Montserrat"/>
                <a:cs typeface="Montserrat"/>
                <a:sym typeface="Montserrat"/>
              </a:rPr>
              <a:t>Field:</a:t>
            </a:r>
            <a:endParaRPr sz="1700">
              <a:solidFill>
                <a:srgbClr val="FFFFFF"/>
              </a:solidFill>
              <a:latin typeface="Montserrat"/>
              <a:ea typeface="Montserrat"/>
              <a:cs typeface="Montserrat"/>
              <a:sym typeface="Montserrat"/>
            </a:endParaRPr>
          </a:p>
          <a:p>
            <a:pPr indent="0" lvl="0" marL="0" rtl="0" algn="l">
              <a:spcBef>
                <a:spcPts val="1600"/>
              </a:spcBef>
              <a:spcAft>
                <a:spcPts val="1600"/>
              </a:spcAft>
              <a:buNone/>
            </a:pPr>
            <a:r>
              <a:rPr lang="en" sz="1700">
                <a:solidFill>
                  <a:srgbClr val="FFFFFF"/>
                </a:solidFill>
                <a:latin typeface="Montserrat"/>
                <a:ea typeface="Montserrat"/>
                <a:cs typeface="Montserrat"/>
                <a:sym typeface="Montserrat"/>
              </a:rPr>
              <a:t>&gt; review_id - berisi id unik dari sebuah ulasan pengguna</a:t>
            </a:r>
            <a:br>
              <a:rPr lang="en" sz="1700">
                <a:solidFill>
                  <a:srgbClr val="FFFFFF"/>
                </a:solidFill>
                <a:latin typeface="Montserrat"/>
                <a:ea typeface="Montserrat"/>
                <a:cs typeface="Montserrat"/>
                <a:sym typeface="Montserrat"/>
              </a:rPr>
            </a:br>
            <a:r>
              <a:rPr lang="en" sz="1700">
                <a:solidFill>
                  <a:srgbClr val="FFFFFF"/>
                </a:solidFill>
                <a:latin typeface="Montserrat"/>
                <a:ea typeface="Montserrat"/>
                <a:cs typeface="Montserrat"/>
                <a:sym typeface="Montserrat"/>
              </a:rPr>
              <a:t>&gt; review - berisi ulasan pengguna</a:t>
            </a:r>
            <a:br>
              <a:rPr lang="en" sz="1700">
                <a:solidFill>
                  <a:srgbClr val="FFFFFF"/>
                </a:solidFill>
                <a:latin typeface="Montserrat"/>
                <a:ea typeface="Montserrat"/>
                <a:cs typeface="Montserrat"/>
                <a:sym typeface="Montserrat"/>
              </a:rPr>
            </a:br>
            <a:r>
              <a:rPr lang="en" sz="1700">
                <a:solidFill>
                  <a:srgbClr val="FFFFFF"/>
                </a:solidFill>
                <a:latin typeface="Montserrat"/>
                <a:ea typeface="Montserrat"/>
                <a:cs typeface="Montserrat"/>
                <a:sym typeface="Montserrat"/>
              </a:rPr>
              <a:t>&gt; rating - penilaian rating dari pengguna</a:t>
            </a:r>
            <a:endParaRPr sz="1700">
              <a:solidFill>
                <a:srgbClr val="FFFFFF"/>
              </a:solidFill>
              <a:latin typeface="Montserrat"/>
              <a:ea typeface="Montserrat"/>
              <a:cs typeface="Montserrat"/>
              <a:sym typeface="Montserrat"/>
            </a:endParaRPr>
          </a:p>
        </p:txBody>
      </p:sp>
      <p:sp>
        <p:nvSpPr>
          <p:cNvPr id="104" name="Google Shape;10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Data Understanding</a:t>
            </a:r>
            <a:endParaRPr b="1">
              <a:latin typeface="Montserrat"/>
              <a:ea typeface="Montserrat"/>
              <a:cs typeface="Montserrat"/>
              <a:sym typeface="Montserrat"/>
            </a:endParaRPr>
          </a:p>
        </p:txBody>
      </p:sp>
      <p:pic>
        <p:nvPicPr>
          <p:cNvPr id="105" name="Google Shape;105;p19"/>
          <p:cNvPicPr preferRelativeResize="0"/>
          <p:nvPr/>
        </p:nvPicPr>
        <p:blipFill>
          <a:blip r:embed="rId5">
            <a:alphaModFix/>
          </a:blip>
          <a:stretch>
            <a:fillRect/>
          </a:stretch>
        </p:blipFill>
        <p:spPr>
          <a:xfrm>
            <a:off x="8325700" y="190500"/>
            <a:ext cx="647799" cy="6477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20"/>
          <p:cNvPicPr preferRelativeResize="0"/>
          <p:nvPr/>
        </p:nvPicPr>
        <p:blipFill>
          <a:blip r:embed="rId3">
            <a:alphaModFix/>
          </a:blip>
          <a:stretch>
            <a:fillRect/>
          </a:stretch>
        </p:blipFill>
        <p:spPr>
          <a:xfrm>
            <a:off x="0" y="190500"/>
            <a:ext cx="9144000" cy="4762500"/>
          </a:xfrm>
          <a:prstGeom prst="rect">
            <a:avLst/>
          </a:prstGeom>
          <a:noFill/>
          <a:ln>
            <a:noFill/>
          </a:ln>
        </p:spPr>
      </p:pic>
      <p:sp>
        <p:nvSpPr>
          <p:cNvPr id="111" name="Google Shape;111;p20"/>
          <p:cNvSpPr txBox="1"/>
          <p:nvPr>
            <p:ph type="title"/>
          </p:nvPr>
        </p:nvSpPr>
        <p:spPr>
          <a:xfrm>
            <a:off x="311700" y="445025"/>
            <a:ext cx="1618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Sample</a:t>
            </a:r>
            <a:endParaRPr b="1">
              <a:latin typeface="Montserrat"/>
              <a:ea typeface="Montserrat"/>
              <a:cs typeface="Montserrat"/>
              <a:sym typeface="Montserrat"/>
            </a:endParaRPr>
          </a:p>
        </p:txBody>
      </p:sp>
      <p:pic>
        <p:nvPicPr>
          <p:cNvPr id="112" name="Google Shape;112;p20"/>
          <p:cNvPicPr preferRelativeResize="0"/>
          <p:nvPr/>
        </p:nvPicPr>
        <p:blipFill>
          <a:blip r:embed="rId4">
            <a:alphaModFix/>
          </a:blip>
          <a:stretch>
            <a:fillRect/>
          </a:stretch>
        </p:blipFill>
        <p:spPr>
          <a:xfrm>
            <a:off x="2100600" y="546200"/>
            <a:ext cx="6731700" cy="4051100"/>
          </a:xfrm>
          <a:prstGeom prst="rect">
            <a:avLst/>
          </a:prstGeom>
          <a:noFill/>
          <a:ln>
            <a:noFill/>
          </a:ln>
        </p:spPr>
      </p:pic>
      <p:pic>
        <p:nvPicPr>
          <p:cNvPr id="113" name="Google Shape;113;p20"/>
          <p:cNvPicPr preferRelativeResize="0"/>
          <p:nvPr/>
        </p:nvPicPr>
        <p:blipFill>
          <a:blip r:embed="rId5">
            <a:alphaModFix/>
          </a:blip>
          <a:stretch>
            <a:fillRect/>
          </a:stretch>
        </p:blipFill>
        <p:spPr>
          <a:xfrm>
            <a:off x="8325700" y="190500"/>
            <a:ext cx="647799" cy="6477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1"/>
          <p:cNvPicPr preferRelativeResize="0"/>
          <p:nvPr/>
        </p:nvPicPr>
        <p:blipFill>
          <a:blip r:embed="rId3">
            <a:alphaModFix amt="50000"/>
          </a:blip>
          <a:stretch>
            <a:fillRect/>
          </a:stretch>
        </p:blipFill>
        <p:spPr>
          <a:xfrm>
            <a:off x="0" y="190500"/>
            <a:ext cx="9144000" cy="4762500"/>
          </a:xfrm>
          <a:prstGeom prst="rect">
            <a:avLst/>
          </a:prstGeom>
          <a:noFill/>
          <a:ln>
            <a:noFill/>
          </a:ln>
        </p:spPr>
      </p:pic>
      <p:sp>
        <p:nvSpPr>
          <p:cNvPr id="119" name="Google Shape;11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Data Understanding</a:t>
            </a:r>
            <a:endParaRPr b="1">
              <a:latin typeface="Montserrat"/>
              <a:ea typeface="Montserrat"/>
              <a:cs typeface="Montserrat"/>
              <a:sym typeface="Montserrat"/>
            </a:endParaRPr>
          </a:p>
        </p:txBody>
      </p:sp>
      <p:pic>
        <p:nvPicPr>
          <p:cNvPr id="120" name="Google Shape;120;p21"/>
          <p:cNvPicPr preferRelativeResize="0"/>
          <p:nvPr/>
        </p:nvPicPr>
        <p:blipFill>
          <a:blip r:embed="rId4">
            <a:alphaModFix/>
          </a:blip>
          <a:stretch>
            <a:fillRect/>
          </a:stretch>
        </p:blipFill>
        <p:spPr>
          <a:xfrm>
            <a:off x="8325700" y="190500"/>
            <a:ext cx="647799" cy="647799"/>
          </a:xfrm>
          <a:prstGeom prst="rect">
            <a:avLst/>
          </a:prstGeom>
          <a:noFill/>
          <a:ln>
            <a:noFill/>
          </a:ln>
        </p:spPr>
      </p:pic>
      <p:graphicFrame>
        <p:nvGraphicFramePr>
          <p:cNvPr id="121" name="Google Shape;121;p21"/>
          <p:cNvGraphicFramePr/>
          <p:nvPr/>
        </p:nvGraphicFramePr>
        <p:xfrm>
          <a:off x="952500" y="1428750"/>
          <a:ext cx="3000000" cy="3000000"/>
        </p:xfrm>
        <a:graphic>
          <a:graphicData uri="http://schemas.openxmlformats.org/drawingml/2006/table">
            <a:tbl>
              <a:tblPr>
                <a:noFill/>
                <a:tableStyleId>{865A0B11-64C8-450A-84E6-ABD53FF52F7F}</a:tableStyleId>
              </a:tblPr>
              <a:tblGrid>
                <a:gridCol w="3619500"/>
                <a:gridCol w="3619500"/>
              </a:tblGrid>
              <a:tr h="381000">
                <a:tc>
                  <a:txBody>
                    <a:bodyPr/>
                    <a:lstStyle/>
                    <a:p>
                      <a:pPr indent="0" lvl="0" marL="0" rtl="0" algn="l">
                        <a:spcBef>
                          <a:spcPts val="0"/>
                        </a:spcBef>
                        <a:spcAft>
                          <a:spcPts val="0"/>
                        </a:spcAft>
                        <a:buNone/>
                      </a:pPr>
                      <a:r>
                        <a:rPr b="1" lang="en" sz="1500">
                          <a:solidFill>
                            <a:srgbClr val="FFFFFF"/>
                          </a:solidFill>
                          <a:latin typeface="Montserrat"/>
                          <a:ea typeface="Montserrat"/>
                          <a:cs typeface="Montserrat"/>
                          <a:sym typeface="Montserrat"/>
                        </a:rPr>
                        <a:t>Count</a:t>
                      </a:r>
                      <a:endParaRPr b="1" sz="1500">
                        <a:solidFill>
                          <a:srgbClr val="FFFFFF"/>
                        </a:solidFill>
                        <a:latin typeface="Montserrat"/>
                        <a:ea typeface="Montserrat"/>
                        <a:cs typeface="Montserrat"/>
                        <a:sym typeface="Montserrat"/>
                      </a:endParaRPr>
                    </a:p>
                  </a:txBody>
                  <a:tcPr marT="91425" marB="91425" marR="91425" marL="228600">
                    <a:lnL cap="flat" cmpd="sng" w="19050">
                      <a:solidFill>
                        <a:srgbClr val="EFEFEF"/>
                      </a:solidFill>
                      <a:prstDash val="solid"/>
                      <a:round/>
                      <a:headEnd len="sm" w="sm" type="none"/>
                      <a:tailEnd len="sm" w="sm" type="none"/>
                    </a:lnL>
                    <a:lnR cap="flat" cmpd="sng" w="19050">
                      <a:solidFill>
                        <a:srgbClr val="EFEFEF"/>
                      </a:solidFill>
                      <a:prstDash val="solid"/>
                      <a:round/>
                      <a:headEnd len="sm" w="sm" type="none"/>
                      <a:tailEnd len="sm" w="sm" type="none"/>
                    </a:lnR>
                    <a:lnT cap="flat" cmpd="sng" w="19050">
                      <a:solidFill>
                        <a:srgbClr val="EFEFEF"/>
                      </a:solidFill>
                      <a:prstDash val="solid"/>
                      <a:round/>
                      <a:headEnd len="sm" w="sm" type="none"/>
                      <a:tailEnd len="sm" w="sm" type="none"/>
                    </a:lnT>
                    <a:lnB cap="flat" cmpd="sng" w="19050">
                      <a:solidFill>
                        <a:srgbClr val="EFEFEF"/>
                      </a:solidFill>
                      <a:prstDash val="solid"/>
                      <a:round/>
                      <a:headEnd len="sm" w="sm" type="none"/>
                      <a:tailEnd len="sm" w="sm" type="none"/>
                    </a:lnB>
                  </a:tcPr>
                </a:tc>
                <a:tc>
                  <a:txBody>
                    <a:bodyPr/>
                    <a:lstStyle/>
                    <a:p>
                      <a:pPr indent="0" lvl="0" marL="0" rtl="0" algn="l">
                        <a:spcBef>
                          <a:spcPts val="0"/>
                        </a:spcBef>
                        <a:spcAft>
                          <a:spcPts val="0"/>
                        </a:spcAft>
                        <a:buNone/>
                      </a:pPr>
                      <a:r>
                        <a:rPr lang="en" sz="1500">
                          <a:solidFill>
                            <a:srgbClr val="FFFFFF"/>
                          </a:solidFill>
                          <a:latin typeface="Montserrat"/>
                          <a:ea typeface="Montserrat"/>
                          <a:cs typeface="Montserrat"/>
                          <a:sym typeface="Montserrat"/>
                        </a:rPr>
                        <a:t>14.6811</a:t>
                      </a:r>
                      <a:endParaRPr sz="1500">
                        <a:solidFill>
                          <a:srgbClr val="FFFFFF"/>
                        </a:solidFill>
                        <a:latin typeface="Montserrat"/>
                        <a:ea typeface="Montserrat"/>
                        <a:cs typeface="Montserrat"/>
                        <a:sym typeface="Montserrat"/>
                      </a:endParaRPr>
                    </a:p>
                  </a:txBody>
                  <a:tcPr marT="91425" marB="91425" marR="91425" marL="228600">
                    <a:lnL cap="flat" cmpd="sng" w="19050">
                      <a:solidFill>
                        <a:srgbClr val="EFEFEF"/>
                      </a:solidFill>
                      <a:prstDash val="solid"/>
                      <a:round/>
                      <a:headEnd len="sm" w="sm" type="none"/>
                      <a:tailEnd len="sm" w="sm" type="none"/>
                    </a:lnL>
                    <a:lnR cap="flat" cmpd="sng" w="19050">
                      <a:solidFill>
                        <a:srgbClr val="EFEFEF"/>
                      </a:solidFill>
                      <a:prstDash val="solid"/>
                      <a:round/>
                      <a:headEnd len="sm" w="sm" type="none"/>
                      <a:tailEnd len="sm" w="sm" type="none"/>
                    </a:lnR>
                    <a:lnT cap="flat" cmpd="sng" w="19050">
                      <a:solidFill>
                        <a:srgbClr val="EFEFEF"/>
                      </a:solidFill>
                      <a:prstDash val="solid"/>
                      <a:round/>
                      <a:headEnd len="sm" w="sm" type="none"/>
                      <a:tailEnd len="sm" w="sm" type="none"/>
                    </a:lnT>
                    <a:lnB cap="flat" cmpd="sng" w="19050">
                      <a:solidFill>
                        <a:srgbClr val="EFEFEF"/>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500">
                          <a:solidFill>
                            <a:srgbClr val="FFFFFF"/>
                          </a:solidFill>
                          <a:latin typeface="Montserrat"/>
                          <a:ea typeface="Montserrat"/>
                          <a:cs typeface="Montserrat"/>
                          <a:sym typeface="Montserrat"/>
                        </a:rPr>
                        <a:t>Mean</a:t>
                      </a:r>
                      <a:endParaRPr b="1" sz="1500">
                        <a:solidFill>
                          <a:srgbClr val="FFFFFF"/>
                        </a:solidFill>
                        <a:latin typeface="Montserrat"/>
                        <a:ea typeface="Montserrat"/>
                        <a:cs typeface="Montserrat"/>
                        <a:sym typeface="Montserrat"/>
                      </a:endParaRPr>
                    </a:p>
                  </a:txBody>
                  <a:tcPr marT="91425" marB="91425" marR="91425" marL="228600">
                    <a:lnL cap="flat" cmpd="sng" w="19050">
                      <a:solidFill>
                        <a:srgbClr val="EFEFEF"/>
                      </a:solidFill>
                      <a:prstDash val="solid"/>
                      <a:round/>
                      <a:headEnd len="sm" w="sm" type="none"/>
                      <a:tailEnd len="sm" w="sm" type="none"/>
                    </a:lnL>
                    <a:lnR cap="flat" cmpd="sng" w="19050">
                      <a:solidFill>
                        <a:srgbClr val="EFEFEF"/>
                      </a:solidFill>
                      <a:prstDash val="solid"/>
                      <a:round/>
                      <a:headEnd len="sm" w="sm" type="none"/>
                      <a:tailEnd len="sm" w="sm" type="none"/>
                    </a:lnR>
                    <a:lnT cap="flat" cmpd="sng" w="19050">
                      <a:solidFill>
                        <a:srgbClr val="EFEFEF"/>
                      </a:solidFill>
                      <a:prstDash val="solid"/>
                      <a:round/>
                      <a:headEnd len="sm" w="sm" type="none"/>
                      <a:tailEnd len="sm" w="sm" type="none"/>
                    </a:lnT>
                    <a:lnB cap="flat" cmpd="sng" w="19050">
                      <a:solidFill>
                        <a:srgbClr val="EFEFEF"/>
                      </a:solidFill>
                      <a:prstDash val="solid"/>
                      <a:round/>
                      <a:headEnd len="sm" w="sm" type="none"/>
                      <a:tailEnd len="sm" w="sm" type="none"/>
                    </a:lnB>
                  </a:tcPr>
                </a:tc>
                <a:tc>
                  <a:txBody>
                    <a:bodyPr/>
                    <a:lstStyle/>
                    <a:p>
                      <a:pPr indent="0" lvl="0" marL="0" rtl="0" algn="l">
                        <a:spcBef>
                          <a:spcPts val="0"/>
                        </a:spcBef>
                        <a:spcAft>
                          <a:spcPts val="0"/>
                        </a:spcAft>
                        <a:buNone/>
                      </a:pPr>
                      <a:r>
                        <a:rPr lang="en" sz="1500">
                          <a:solidFill>
                            <a:srgbClr val="FFFFFF"/>
                          </a:solidFill>
                          <a:latin typeface="Montserrat"/>
                          <a:ea typeface="Montserrat"/>
                          <a:cs typeface="Montserrat"/>
                          <a:sym typeface="Montserrat"/>
                        </a:rPr>
                        <a:t>3.563</a:t>
                      </a:r>
                      <a:endParaRPr sz="1500">
                        <a:solidFill>
                          <a:srgbClr val="FFFFFF"/>
                        </a:solidFill>
                        <a:latin typeface="Montserrat"/>
                        <a:ea typeface="Montserrat"/>
                        <a:cs typeface="Montserrat"/>
                        <a:sym typeface="Montserrat"/>
                      </a:endParaRPr>
                    </a:p>
                  </a:txBody>
                  <a:tcPr marT="91425" marB="91425" marR="91425" marL="228600">
                    <a:lnL cap="flat" cmpd="sng" w="19050">
                      <a:solidFill>
                        <a:srgbClr val="EFEFEF"/>
                      </a:solidFill>
                      <a:prstDash val="solid"/>
                      <a:round/>
                      <a:headEnd len="sm" w="sm" type="none"/>
                      <a:tailEnd len="sm" w="sm" type="none"/>
                    </a:lnL>
                    <a:lnR cap="flat" cmpd="sng" w="19050">
                      <a:solidFill>
                        <a:srgbClr val="EFEFEF"/>
                      </a:solidFill>
                      <a:prstDash val="solid"/>
                      <a:round/>
                      <a:headEnd len="sm" w="sm" type="none"/>
                      <a:tailEnd len="sm" w="sm" type="none"/>
                    </a:lnR>
                    <a:lnT cap="flat" cmpd="sng" w="19050">
                      <a:solidFill>
                        <a:srgbClr val="EFEFEF"/>
                      </a:solidFill>
                      <a:prstDash val="solid"/>
                      <a:round/>
                      <a:headEnd len="sm" w="sm" type="none"/>
                      <a:tailEnd len="sm" w="sm" type="none"/>
                    </a:lnT>
                    <a:lnB cap="flat" cmpd="sng" w="19050">
                      <a:solidFill>
                        <a:srgbClr val="EFEFEF"/>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500">
                          <a:solidFill>
                            <a:srgbClr val="FFFFFF"/>
                          </a:solidFill>
                          <a:latin typeface="Montserrat"/>
                          <a:ea typeface="Montserrat"/>
                          <a:cs typeface="Montserrat"/>
                          <a:sym typeface="Montserrat"/>
                        </a:rPr>
                        <a:t>Standard deviation</a:t>
                      </a:r>
                      <a:endParaRPr b="1" sz="1500">
                        <a:solidFill>
                          <a:srgbClr val="FFFFFF"/>
                        </a:solidFill>
                        <a:latin typeface="Montserrat"/>
                        <a:ea typeface="Montserrat"/>
                        <a:cs typeface="Montserrat"/>
                        <a:sym typeface="Montserrat"/>
                      </a:endParaRPr>
                    </a:p>
                  </a:txBody>
                  <a:tcPr marT="91425" marB="91425" marR="91425" marL="228600">
                    <a:lnL cap="flat" cmpd="sng" w="19050">
                      <a:solidFill>
                        <a:srgbClr val="EFEFEF"/>
                      </a:solidFill>
                      <a:prstDash val="solid"/>
                      <a:round/>
                      <a:headEnd len="sm" w="sm" type="none"/>
                      <a:tailEnd len="sm" w="sm" type="none"/>
                    </a:lnL>
                    <a:lnR cap="flat" cmpd="sng" w="19050">
                      <a:solidFill>
                        <a:srgbClr val="EFEFEF"/>
                      </a:solidFill>
                      <a:prstDash val="solid"/>
                      <a:round/>
                      <a:headEnd len="sm" w="sm" type="none"/>
                      <a:tailEnd len="sm" w="sm" type="none"/>
                    </a:lnR>
                    <a:lnT cap="flat" cmpd="sng" w="19050">
                      <a:solidFill>
                        <a:srgbClr val="EFEFEF"/>
                      </a:solidFill>
                      <a:prstDash val="solid"/>
                      <a:round/>
                      <a:headEnd len="sm" w="sm" type="none"/>
                      <a:tailEnd len="sm" w="sm" type="none"/>
                    </a:lnT>
                    <a:lnB cap="flat" cmpd="sng" w="19050">
                      <a:solidFill>
                        <a:srgbClr val="EFEFEF"/>
                      </a:solidFill>
                      <a:prstDash val="solid"/>
                      <a:round/>
                      <a:headEnd len="sm" w="sm" type="none"/>
                      <a:tailEnd len="sm" w="sm" type="none"/>
                    </a:lnB>
                  </a:tcPr>
                </a:tc>
                <a:tc>
                  <a:txBody>
                    <a:bodyPr/>
                    <a:lstStyle/>
                    <a:p>
                      <a:pPr indent="0" lvl="0" marL="0" rtl="0" algn="l">
                        <a:spcBef>
                          <a:spcPts val="0"/>
                        </a:spcBef>
                        <a:spcAft>
                          <a:spcPts val="0"/>
                        </a:spcAft>
                        <a:buNone/>
                      </a:pPr>
                      <a:r>
                        <a:rPr lang="en" sz="1500">
                          <a:solidFill>
                            <a:srgbClr val="FFFFFF"/>
                          </a:solidFill>
                          <a:latin typeface="Montserrat"/>
                          <a:ea typeface="Montserrat"/>
                          <a:cs typeface="Montserrat"/>
                          <a:sym typeface="Montserrat"/>
                        </a:rPr>
                        <a:t>1.261</a:t>
                      </a:r>
                      <a:endParaRPr sz="1500">
                        <a:solidFill>
                          <a:srgbClr val="FFFFFF"/>
                        </a:solidFill>
                        <a:latin typeface="Montserrat"/>
                        <a:ea typeface="Montserrat"/>
                        <a:cs typeface="Montserrat"/>
                        <a:sym typeface="Montserrat"/>
                      </a:endParaRPr>
                    </a:p>
                  </a:txBody>
                  <a:tcPr marT="91425" marB="91425" marR="91425" marL="228600">
                    <a:lnL cap="flat" cmpd="sng" w="19050">
                      <a:solidFill>
                        <a:srgbClr val="EFEFEF"/>
                      </a:solidFill>
                      <a:prstDash val="solid"/>
                      <a:round/>
                      <a:headEnd len="sm" w="sm" type="none"/>
                      <a:tailEnd len="sm" w="sm" type="none"/>
                    </a:lnL>
                    <a:lnR cap="flat" cmpd="sng" w="19050">
                      <a:solidFill>
                        <a:srgbClr val="EFEFEF"/>
                      </a:solidFill>
                      <a:prstDash val="solid"/>
                      <a:round/>
                      <a:headEnd len="sm" w="sm" type="none"/>
                      <a:tailEnd len="sm" w="sm" type="none"/>
                    </a:lnR>
                    <a:lnT cap="flat" cmpd="sng" w="19050">
                      <a:solidFill>
                        <a:srgbClr val="EFEFEF"/>
                      </a:solidFill>
                      <a:prstDash val="solid"/>
                      <a:round/>
                      <a:headEnd len="sm" w="sm" type="none"/>
                      <a:tailEnd len="sm" w="sm" type="none"/>
                    </a:lnT>
                    <a:lnB cap="flat" cmpd="sng" w="19050">
                      <a:solidFill>
                        <a:srgbClr val="EFEFEF"/>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500">
                          <a:solidFill>
                            <a:srgbClr val="FFFFFF"/>
                          </a:solidFill>
                          <a:latin typeface="Montserrat"/>
                          <a:ea typeface="Montserrat"/>
                          <a:cs typeface="Montserrat"/>
                          <a:sym typeface="Montserrat"/>
                        </a:rPr>
                        <a:t>Min</a:t>
                      </a:r>
                      <a:endParaRPr b="1" sz="1500">
                        <a:solidFill>
                          <a:srgbClr val="FFFFFF"/>
                        </a:solidFill>
                        <a:latin typeface="Montserrat"/>
                        <a:ea typeface="Montserrat"/>
                        <a:cs typeface="Montserrat"/>
                        <a:sym typeface="Montserrat"/>
                      </a:endParaRPr>
                    </a:p>
                  </a:txBody>
                  <a:tcPr marT="91425" marB="91425" marR="91425" marL="228600">
                    <a:lnL cap="flat" cmpd="sng" w="19050">
                      <a:solidFill>
                        <a:srgbClr val="EFEFEF"/>
                      </a:solidFill>
                      <a:prstDash val="solid"/>
                      <a:round/>
                      <a:headEnd len="sm" w="sm" type="none"/>
                      <a:tailEnd len="sm" w="sm" type="none"/>
                    </a:lnL>
                    <a:lnR cap="flat" cmpd="sng" w="19050">
                      <a:solidFill>
                        <a:srgbClr val="EFEFEF"/>
                      </a:solidFill>
                      <a:prstDash val="solid"/>
                      <a:round/>
                      <a:headEnd len="sm" w="sm" type="none"/>
                      <a:tailEnd len="sm" w="sm" type="none"/>
                    </a:lnR>
                    <a:lnT cap="flat" cmpd="sng" w="19050">
                      <a:solidFill>
                        <a:srgbClr val="EFEFEF"/>
                      </a:solidFill>
                      <a:prstDash val="solid"/>
                      <a:round/>
                      <a:headEnd len="sm" w="sm" type="none"/>
                      <a:tailEnd len="sm" w="sm" type="none"/>
                    </a:lnT>
                    <a:lnB cap="flat" cmpd="sng" w="19050">
                      <a:solidFill>
                        <a:srgbClr val="EFEFEF"/>
                      </a:solidFill>
                      <a:prstDash val="solid"/>
                      <a:round/>
                      <a:headEnd len="sm" w="sm" type="none"/>
                      <a:tailEnd len="sm" w="sm" type="none"/>
                    </a:lnB>
                  </a:tcPr>
                </a:tc>
                <a:tc>
                  <a:txBody>
                    <a:bodyPr/>
                    <a:lstStyle/>
                    <a:p>
                      <a:pPr indent="0" lvl="0" marL="0" rtl="0" algn="l">
                        <a:spcBef>
                          <a:spcPts val="0"/>
                        </a:spcBef>
                        <a:spcAft>
                          <a:spcPts val="0"/>
                        </a:spcAft>
                        <a:buNone/>
                      </a:pPr>
                      <a:r>
                        <a:rPr lang="en" sz="1500">
                          <a:solidFill>
                            <a:srgbClr val="FFFFFF"/>
                          </a:solidFill>
                          <a:latin typeface="Montserrat"/>
                          <a:ea typeface="Montserrat"/>
                          <a:cs typeface="Montserrat"/>
                          <a:sym typeface="Montserrat"/>
                        </a:rPr>
                        <a:t>1</a:t>
                      </a:r>
                      <a:endParaRPr sz="1500">
                        <a:solidFill>
                          <a:srgbClr val="FFFFFF"/>
                        </a:solidFill>
                        <a:latin typeface="Montserrat"/>
                        <a:ea typeface="Montserrat"/>
                        <a:cs typeface="Montserrat"/>
                        <a:sym typeface="Montserrat"/>
                      </a:endParaRPr>
                    </a:p>
                  </a:txBody>
                  <a:tcPr marT="91425" marB="91425" marR="91425" marL="228600">
                    <a:lnL cap="flat" cmpd="sng" w="19050">
                      <a:solidFill>
                        <a:srgbClr val="EFEFEF"/>
                      </a:solidFill>
                      <a:prstDash val="solid"/>
                      <a:round/>
                      <a:headEnd len="sm" w="sm" type="none"/>
                      <a:tailEnd len="sm" w="sm" type="none"/>
                    </a:lnL>
                    <a:lnR cap="flat" cmpd="sng" w="19050">
                      <a:solidFill>
                        <a:srgbClr val="EFEFEF"/>
                      </a:solidFill>
                      <a:prstDash val="solid"/>
                      <a:round/>
                      <a:headEnd len="sm" w="sm" type="none"/>
                      <a:tailEnd len="sm" w="sm" type="none"/>
                    </a:lnR>
                    <a:lnT cap="flat" cmpd="sng" w="19050">
                      <a:solidFill>
                        <a:srgbClr val="EFEFEF"/>
                      </a:solidFill>
                      <a:prstDash val="solid"/>
                      <a:round/>
                      <a:headEnd len="sm" w="sm" type="none"/>
                      <a:tailEnd len="sm" w="sm" type="none"/>
                    </a:lnT>
                    <a:lnB cap="flat" cmpd="sng" w="19050">
                      <a:solidFill>
                        <a:srgbClr val="EFEFEF"/>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500">
                          <a:solidFill>
                            <a:srgbClr val="FFFFFF"/>
                          </a:solidFill>
                          <a:latin typeface="Montserrat"/>
                          <a:ea typeface="Montserrat"/>
                          <a:cs typeface="Montserrat"/>
                          <a:sym typeface="Montserrat"/>
                        </a:rPr>
                        <a:t>25%</a:t>
                      </a:r>
                      <a:endParaRPr b="1" sz="1500">
                        <a:solidFill>
                          <a:srgbClr val="FFFFFF"/>
                        </a:solidFill>
                        <a:latin typeface="Montserrat"/>
                        <a:ea typeface="Montserrat"/>
                        <a:cs typeface="Montserrat"/>
                        <a:sym typeface="Montserrat"/>
                      </a:endParaRPr>
                    </a:p>
                  </a:txBody>
                  <a:tcPr marT="91425" marB="91425" marR="91425" marL="228600">
                    <a:lnL cap="flat" cmpd="sng" w="19050">
                      <a:solidFill>
                        <a:srgbClr val="EFEFEF"/>
                      </a:solidFill>
                      <a:prstDash val="solid"/>
                      <a:round/>
                      <a:headEnd len="sm" w="sm" type="none"/>
                      <a:tailEnd len="sm" w="sm" type="none"/>
                    </a:lnL>
                    <a:lnR cap="flat" cmpd="sng" w="19050">
                      <a:solidFill>
                        <a:srgbClr val="EFEFEF"/>
                      </a:solidFill>
                      <a:prstDash val="solid"/>
                      <a:round/>
                      <a:headEnd len="sm" w="sm" type="none"/>
                      <a:tailEnd len="sm" w="sm" type="none"/>
                    </a:lnR>
                    <a:lnT cap="flat" cmpd="sng" w="19050">
                      <a:solidFill>
                        <a:srgbClr val="EFEFEF"/>
                      </a:solidFill>
                      <a:prstDash val="solid"/>
                      <a:round/>
                      <a:headEnd len="sm" w="sm" type="none"/>
                      <a:tailEnd len="sm" w="sm" type="none"/>
                    </a:lnT>
                    <a:lnB cap="flat" cmpd="sng" w="19050">
                      <a:solidFill>
                        <a:srgbClr val="EFEFEF"/>
                      </a:solidFill>
                      <a:prstDash val="solid"/>
                      <a:round/>
                      <a:headEnd len="sm" w="sm" type="none"/>
                      <a:tailEnd len="sm" w="sm" type="none"/>
                    </a:lnB>
                  </a:tcPr>
                </a:tc>
                <a:tc>
                  <a:txBody>
                    <a:bodyPr/>
                    <a:lstStyle/>
                    <a:p>
                      <a:pPr indent="0" lvl="0" marL="0" rtl="0" algn="l">
                        <a:spcBef>
                          <a:spcPts val="0"/>
                        </a:spcBef>
                        <a:spcAft>
                          <a:spcPts val="0"/>
                        </a:spcAft>
                        <a:buNone/>
                      </a:pPr>
                      <a:r>
                        <a:rPr lang="en" sz="1500">
                          <a:solidFill>
                            <a:srgbClr val="FFFFFF"/>
                          </a:solidFill>
                          <a:latin typeface="Montserrat"/>
                          <a:ea typeface="Montserrat"/>
                          <a:cs typeface="Montserrat"/>
                          <a:sym typeface="Montserrat"/>
                        </a:rPr>
                        <a:t>3</a:t>
                      </a:r>
                      <a:endParaRPr sz="1500">
                        <a:solidFill>
                          <a:srgbClr val="FFFFFF"/>
                        </a:solidFill>
                        <a:latin typeface="Montserrat"/>
                        <a:ea typeface="Montserrat"/>
                        <a:cs typeface="Montserrat"/>
                        <a:sym typeface="Montserrat"/>
                      </a:endParaRPr>
                    </a:p>
                  </a:txBody>
                  <a:tcPr marT="91425" marB="91425" marR="91425" marL="228600">
                    <a:lnL cap="flat" cmpd="sng" w="19050">
                      <a:solidFill>
                        <a:srgbClr val="EFEFEF"/>
                      </a:solidFill>
                      <a:prstDash val="solid"/>
                      <a:round/>
                      <a:headEnd len="sm" w="sm" type="none"/>
                      <a:tailEnd len="sm" w="sm" type="none"/>
                    </a:lnL>
                    <a:lnR cap="flat" cmpd="sng" w="19050">
                      <a:solidFill>
                        <a:srgbClr val="EFEFEF"/>
                      </a:solidFill>
                      <a:prstDash val="solid"/>
                      <a:round/>
                      <a:headEnd len="sm" w="sm" type="none"/>
                      <a:tailEnd len="sm" w="sm" type="none"/>
                    </a:lnR>
                    <a:lnT cap="flat" cmpd="sng" w="19050">
                      <a:solidFill>
                        <a:srgbClr val="EFEFEF"/>
                      </a:solidFill>
                      <a:prstDash val="solid"/>
                      <a:round/>
                      <a:headEnd len="sm" w="sm" type="none"/>
                      <a:tailEnd len="sm" w="sm" type="none"/>
                    </a:lnT>
                    <a:lnB cap="flat" cmpd="sng" w="19050">
                      <a:solidFill>
                        <a:srgbClr val="EFEFEF"/>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500">
                          <a:solidFill>
                            <a:srgbClr val="FFFFFF"/>
                          </a:solidFill>
                          <a:latin typeface="Montserrat"/>
                          <a:ea typeface="Montserrat"/>
                          <a:cs typeface="Montserrat"/>
                          <a:sym typeface="Montserrat"/>
                        </a:rPr>
                        <a:t>50%</a:t>
                      </a:r>
                      <a:endParaRPr b="1" sz="1500">
                        <a:solidFill>
                          <a:srgbClr val="FFFFFF"/>
                        </a:solidFill>
                        <a:latin typeface="Montserrat"/>
                        <a:ea typeface="Montserrat"/>
                        <a:cs typeface="Montserrat"/>
                        <a:sym typeface="Montserrat"/>
                      </a:endParaRPr>
                    </a:p>
                  </a:txBody>
                  <a:tcPr marT="91425" marB="91425" marR="91425" marL="228600">
                    <a:lnL cap="flat" cmpd="sng" w="19050">
                      <a:solidFill>
                        <a:srgbClr val="EFEFEF"/>
                      </a:solidFill>
                      <a:prstDash val="solid"/>
                      <a:round/>
                      <a:headEnd len="sm" w="sm" type="none"/>
                      <a:tailEnd len="sm" w="sm" type="none"/>
                    </a:lnL>
                    <a:lnR cap="flat" cmpd="sng" w="19050">
                      <a:solidFill>
                        <a:srgbClr val="EFEFEF"/>
                      </a:solidFill>
                      <a:prstDash val="solid"/>
                      <a:round/>
                      <a:headEnd len="sm" w="sm" type="none"/>
                      <a:tailEnd len="sm" w="sm" type="none"/>
                    </a:lnR>
                    <a:lnT cap="flat" cmpd="sng" w="19050">
                      <a:solidFill>
                        <a:srgbClr val="EFEFEF"/>
                      </a:solidFill>
                      <a:prstDash val="solid"/>
                      <a:round/>
                      <a:headEnd len="sm" w="sm" type="none"/>
                      <a:tailEnd len="sm" w="sm" type="none"/>
                    </a:lnT>
                    <a:lnB cap="flat" cmpd="sng" w="19050">
                      <a:solidFill>
                        <a:srgbClr val="EFEFEF"/>
                      </a:solidFill>
                      <a:prstDash val="solid"/>
                      <a:round/>
                      <a:headEnd len="sm" w="sm" type="none"/>
                      <a:tailEnd len="sm" w="sm" type="none"/>
                    </a:lnB>
                  </a:tcPr>
                </a:tc>
                <a:tc>
                  <a:txBody>
                    <a:bodyPr/>
                    <a:lstStyle/>
                    <a:p>
                      <a:pPr indent="0" lvl="0" marL="0" rtl="0" algn="l">
                        <a:spcBef>
                          <a:spcPts val="0"/>
                        </a:spcBef>
                        <a:spcAft>
                          <a:spcPts val="0"/>
                        </a:spcAft>
                        <a:buNone/>
                      </a:pPr>
                      <a:r>
                        <a:rPr lang="en" sz="1500">
                          <a:solidFill>
                            <a:srgbClr val="FFFFFF"/>
                          </a:solidFill>
                          <a:latin typeface="Montserrat"/>
                          <a:ea typeface="Montserrat"/>
                          <a:cs typeface="Montserrat"/>
                          <a:sym typeface="Montserrat"/>
                        </a:rPr>
                        <a:t>4</a:t>
                      </a:r>
                      <a:endParaRPr sz="1500">
                        <a:solidFill>
                          <a:srgbClr val="FFFFFF"/>
                        </a:solidFill>
                        <a:latin typeface="Montserrat"/>
                        <a:ea typeface="Montserrat"/>
                        <a:cs typeface="Montserrat"/>
                        <a:sym typeface="Montserrat"/>
                      </a:endParaRPr>
                    </a:p>
                  </a:txBody>
                  <a:tcPr marT="91425" marB="91425" marR="91425" marL="228600">
                    <a:lnL cap="flat" cmpd="sng" w="19050">
                      <a:solidFill>
                        <a:srgbClr val="EFEFEF"/>
                      </a:solidFill>
                      <a:prstDash val="solid"/>
                      <a:round/>
                      <a:headEnd len="sm" w="sm" type="none"/>
                      <a:tailEnd len="sm" w="sm" type="none"/>
                    </a:lnL>
                    <a:lnR cap="flat" cmpd="sng" w="19050">
                      <a:solidFill>
                        <a:srgbClr val="EFEFEF"/>
                      </a:solidFill>
                      <a:prstDash val="solid"/>
                      <a:round/>
                      <a:headEnd len="sm" w="sm" type="none"/>
                      <a:tailEnd len="sm" w="sm" type="none"/>
                    </a:lnR>
                    <a:lnT cap="flat" cmpd="sng" w="19050">
                      <a:solidFill>
                        <a:srgbClr val="EFEFEF"/>
                      </a:solidFill>
                      <a:prstDash val="solid"/>
                      <a:round/>
                      <a:headEnd len="sm" w="sm" type="none"/>
                      <a:tailEnd len="sm" w="sm" type="none"/>
                    </a:lnT>
                    <a:lnB cap="flat" cmpd="sng" w="19050">
                      <a:solidFill>
                        <a:srgbClr val="EFEFEF"/>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500">
                          <a:solidFill>
                            <a:srgbClr val="FFFFFF"/>
                          </a:solidFill>
                          <a:latin typeface="Montserrat"/>
                          <a:ea typeface="Montserrat"/>
                          <a:cs typeface="Montserrat"/>
                          <a:sym typeface="Montserrat"/>
                        </a:rPr>
                        <a:t>75%</a:t>
                      </a:r>
                      <a:endParaRPr b="1" sz="1500">
                        <a:solidFill>
                          <a:srgbClr val="FFFFFF"/>
                        </a:solidFill>
                        <a:latin typeface="Montserrat"/>
                        <a:ea typeface="Montserrat"/>
                        <a:cs typeface="Montserrat"/>
                        <a:sym typeface="Montserrat"/>
                      </a:endParaRPr>
                    </a:p>
                  </a:txBody>
                  <a:tcPr marT="91425" marB="91425" marR="91425" marL="228600">
                    <a:lnL cap="flat" cmpd="sng" w="19050">
                      <a:solidFill>
                        <a:srgbClr val="EFEFEF"/>
                      </a:solidFill>
                      <a:prstDash val="solid"/>
                      <a:round/>
                      <a:headEnd len="sm" w="sm" type="none"/>
                      <a:tailEnd len="sm" w="sm" type="none"/>
                    </a:lnL>
                    <a:lnR cap="flat" cmpd="sng" w="19050">
                      <a:solidFill>
                        <a:srgbClr val="EFEFEF"/>
                      </a:solidFill>
                      <a:prstDash val="solid"/>
                      <a:round/>
                      <a:headEnd len="sm" w="sm" type="none"/>
                      <a:tailEnd len="sm" w="sm" type="none"/>
                    </a:lnR>
                    <a:lnT cap="flat" cmpd="sng" w="19050">
                      <a:solidFill>
                        <a:srgbClr val="EFEFEF"/>
                      </a:solidFill>
                      <a:prstDash val="solid"/>
                      <a:round/>
                      <a:headEnd len="sm" w="sm" type="none"/>
                      <a:tailEnd len="sm" w="sm" type="none"/>
                    </a:lnT>
                    <a:lnB cap="flat" cmpd="sng" w="19050">
                      <a:solidFill>
                        <a:srgbClr val="EFEFEF"/>
                      </a:solidFill>
                      <a:prstDash val="solid"/>
                      <a:round/>
                      <a:headEnd len="sm" w="sm" type="none"/>
                      <a:tailEnd len="sm" w="sm" type="none"/>
                    </a:lnB>
                  </a:tcPr>
                </a:tc>
                <a:tc>
                  <a:txBody>
                    <a:bodyPr/>
                    <a:lstStyle/>
                    <a:p>
                      <a:pPr indent="0" lvl="0" marL="0" rtl="0" algn="l">
                        <a:spcBef>
                          <a:spcPts val="0"/>
                        </a:spcBef>
                        <a:spcAft>
                          <a:spcPts val="0"/>
                        </a:spcAft>
                        <a:buNone/>
                      </a:pPr>
                      <a:r>
                        <a:rPr lang="en" sz="1500">
                          <a:solidFill>
                            <a:srgbClr val="FFFFFF"/>
                          </a:solidFill>
                          <a:latin typeface="Montserrat"/>
                          <a:ea typeface="Montserrat"/>
                          <a:cs typeface="Montserrat"/>
                          <a:sym typeface="Montserrat"/>
                        </a:rPr>
                        <a:t>5</a:t>
                      </a:r>
                      <a:endParaRPr sz="1500">
                        <a:solidFill>
                          <a:srgbClr val="FFFFFF"/>
                        </a:solidFill>
                        <a:latin typeface="Montserrat"/>
                        <a:ea typeface="Montserrat"/>
                        <a:cs typeface="Montserrat"/>
                        <a:sym typeface="Montserrat"/>
                      </a:endParaRPr>
                    </a:p>
                  </a:txBody>
                  <a:tcPr marT="91425" marB="91425" marR="91425" marL="228600">
                    <a:lnL cap="flat" cmpd="sng" w="19050">
                      <a:solidFill>
                        <a:srgbClr val="EFEFEF"/>
                      </a:solidFill>
                      <a:prstDash val="solid"/>
                      <a:round/>
                      <a:headEnd len="sm" w="sm" type="none"/>
                      <a:tailEnd len="sm" w="sm" type="none"/>
                    </a:lnL>
                    <a:lnR cap="flat" cmpd="sng" w="19050">
                      <a:solidFill>
                        <a:srgbClr val="EFEFEF"/>
                      </a:solidFill>
                      <a:prstDash val="solid"/>
                      <a:round/>
                      <a:headEnd len="sm" w="sm" type="none"/>
                      <a:tailEnd len="sm" w="sm" type="none"/>
                    </a:lnR>
                    <a:lnT cap="flat" cmpd="sng" w="19050">
                      <a:solidFill>
                        <a:srgbClr val="EFEFEF"/>
                      </a:solidFill>
                      <a:prstDash val="solid"/>
                      <a:round/>
                      <a:headEnd len="sm" w="sm" type="none"/>
                      <a:tailEnd len="sm" w="sm" type="none"/>
                    </a:lnT>
                    <a:lnB cap="flat" cmpd="sng" w="19050">
                      <a:solidFill>
                        <a:srgbClr val="EFEFEF"/>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500">
                          <a:solidFill>
                            <a:srgbClr val="FFFFFF"/>
                          </a:solidFill>
                          <a:latin typeface="Montserrat"/>
                          <a:ea typeface="Montserrat"/>
                          <a:cs typeface="Montserrat"/>
                          <a:sym typeface="Montserrat"/>
                        </a:rPr>
                        <a:t>Max</a:t>
                      </a:r>
                      <a:endParaRPr b="1" sz="1500">
                        <a:solidFill>
                          <a:srgbClr val="FFFFFF"/>
                        </a:solidFill>
                        <a:latin typeface="Montserrat"/>
                        <a:ea typeface="Montserrat"/>
                        <a:cs typeface="Montserrat"/>
                        <a:sym typeface="Montserrat"/>
                      </a:endParaRPr>
                    </a:p>
                  </a:txBody>
                  <a:tcPr marT="91425" marB="91425" marR="91425" marL="228600">
                    <a:lnL cap="flat" cmpd="sng" w="19050">
                      <a:solidFill>
                        <a:srgbClr val="EFEFEF"/>
                      </a:solidFill>
                      <a:prstDash val="solid"/>
                      <a:round/>
                      <a:headEnd len="sm" w="sm" type="none"/>
                      <a:tailEnd len="sm" w="sm" type="none"/>
                    </a:lnL>
                    <a:lnR cap="flat" cmpd="sng" w="19050">
                      <a:solidFill>
                        <a:srgbClr val="EFEFEF"/>
                      </a:solidFill>
                      <a:prstDash val="solid"/>
                      <a:round/>
                      <a:headEnd len="sm" w="sm" type="none"/>
                      <a:tailEnd len="sm" w="sm" type="none"/>
                    </a:lnR>
                    <a:lnT cap="flat" cmpd="sng" w="19050">
                      <a:solidFill>
                        <a:srgbClr val="EFEFEF"/>
                      </a:solidFill>
                      <a:prstDash val="solid"/>
                      <a:round/>
                      <a:headEnd len="sm" w="sm" type="none"/>
                      <a:tailEnd len="sm" w="sm" type="none"/>
                    </a:lnT>
                    <a:lnB cap="flat" cmpd="sng" w="19050">
                      <a:solidFill>
                        <a:srgbClr val="EFEFEF"/>
                      </a:solidFill>
                      <a:prstDash val="solid"/>
                      <a:round/>
                      <a:headEnd len="sm" w="sm" type="none"/>
                      <a:tailEnd len="sm" w="sm" type="none"/>
                    </a:lnB>
                  </a:tcPr>
                </a:tc>
                <a:tc>
                  <a:txBody>
                    <a:bodyPr/>
                    <a:lstStyle/>
                    <a:p>
                      <a:pPr indent="0" lvl="0" marL="0" rtl="0" algn="l">
                        <a:spcBef>
                          <a:spcPts val="0"/>
                        </a:spcBef>
                        <a:spcAft>
                          <a:spcPts val="0"/>
                        </a:spcAft>
                        <a:buNone/>
                      </a:pPr>
                      <a:r>
                        <a:rPr lang="en" sz="1500">
                          <a:solidFill>
                            <a:srgbClr val="FFFFFF"/>
                          </a:solidFill>
                          <a:latin typeface="Montserrat"/>
                          <a:ea typeface="Montserrat"/>
                          <a:cs typeface="Montserrat"/>
                          <a:sym typeface="Montserrat"/>
                        </a:rPr>
                        <a:t>5</a:t>
                      </a:r>
                      <a:endParaRPr sz="1500">
                        <a:solidFill>
                          <a:srgbClr val="FFFFFF"/>
                        </a:solidFill>
                        <a:latin typeface="Montserrat"/>
                        <a:ea typeface="Montserrat"/>
                        <a:cs typeface="Montserrat"/>
                        <a:sym typeface="Montserrat"/>
                      </a:endParaRPr>
                    </a:p>
                  </a:txBody>
                  <a:tcPr marT="91425" marB="91425" marR="91425" marL="228600">
                    <a:lnL cap="flat" cmpd="sng" w="19050">
                      <a:solidFill>
                        <a:srgbClr val="EFEFEF"/>
                      </a:solidFill>
                      <a:prstDash val="solid"/>
                      <a:round/>
                      <a:headEnd len="sm" w="sm" type="none"/>
                      <a:tailEnd len="sm" w="sm" type="none"/>
                    </a:lnL>
                    <a:lnR cap="flat" cmpd="sng" w="19050">
                      <a:solidFill>
                        <a:srgbClr val="EFEFEF"/>
                      </a:solidFill>
                      <a:prstDash val="solid"/>
                      <a:round/>
                      <a:headEnd len="sm" w="sm" type="none"/>
                      <a:tailEnd len="sm" w="sm" type="none"/>
                    </a:lnR>
                    <a:lnT cap="flat" cmpd="sng" w="19050">
                      <a:solidFill>
                        <a:srgbClr val="EFEFEF"/>
                      </a:solidFill>
                      <a:prstDash val="solid"/>
                      <a:round/>
                      <a:headEnd len="sm" w="sm" type="none"/>
                      <a:tailEnd len="sm" w="sm" type="none"/>
                    </a:lnT>
                    <a:lnB cap="flat" cmpd="sng" w="19050">
                      <a:solidFill>
                        <a:srgbClr val="EFEFEF"/>
                      </a:solidFill>
                      <a:prstDash val="solid"/>
                      <a:round/>
                      <a:headEnd len="sm" w="sm" type="none"/>
                      <a:tailEnd len="sm" w="sm" type="none"/>
                    </a:lnB>
                  </a:tcPr>
                </a:tc>
              </a:tr>
            </a:tbl>
          </a:graphicData>
        </a:graphic>
      </p:graphicFrame>
      <p:sp>
        <p:nvSpPr>
          <p:cNvPr id="122" name="Google Shape;122;p21"/>
          <p:cNvSpPr txBox="1"/>
          <p:nvPr/>
        </p:nvSpPr>
        <p:spPr>
          <a:xfrm>
            <a:off x="857241" y="1037031"/>
            <a:ext cx="2539500" cy="4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Kolom Rating</a:t>
            </a:r>
            <a:endParaRPr>
              <a:solidFill>
                <a:srgbClr val="FFFFFF"/>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