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google.com/spreadsheets/u/0/d/1MqnpUljwMTZiMskR4RhtzEWDmA3MsvfQhnU_nR56IV0/edit" TargetMode="External"/><Relationship Id="rId4" Type="http://schemas.openxmlformats.org/officeDocument/2006/relationships/hyperlink" Target="https://docs.google.com/spreadsheets/u/0/d/1nm65_QsMDDhufMVPW1bnIoz4mOBqfRg_vLRZ7GTSFMg/edit" TargetMode="External"/><Relationship Id="rId10" Type="http://schemas.openxmlformats.org/officeDocument/2006/relationships/hyperlink" Target="https://www.linkedin.com/in/eddonner/" TargetMode="External"/><Relationship Id="rId9" Type="http://schemas.openxmlformats.org/officeDocument/2006/relationships/hyperlink" Target="https://docs.google.com/spreadsheets/u/0/d/1MqnpUljwMTZiMskR4RhtzEWDmA3MsvfQhnU_nR56IV0/edit" TargetMode="External"/><Relationship Id="rId5" Type="http://schemas.openxmlformats.org/officeDocument/2006/relationships/hyperlink" Target="https://docs.google.com/spreadsheets/u/0/d/1nm65_QsMDDhufMVPW1bnIoz4mOBqfRg_vLRZ7GTSFMg/edit" TargetMode="External"/><Relationship Id="rId6" Type="http://schemas.openxmlformats.org/officeDocument/2006/relationships/hyperlink" Target="https://docs.google.com/spreadsheets/u/0/d/1nm65_QsMDDhufMVPW1bnIoz4mOBqfRg_vLRZ7GTSFMg/edit" TargetMode="External"/><Relationship Id="rId7" Type="http://schemas.openxmlformats.org/officeDocument/2006/relationships/hyperlink" Target="https://docs.google.com/spreadsheets/u/0/d/1nm65_QsMDDhufMVPW1bnIoz4mOBqfRg_vLRZ7GTSFMg/edit" TargetMode="External"/><Relationship Id="rId8" Type="http://schemas.openxmlformats.org/officeDocument/2006/relationships/hyperlink" Target="https://docs.google.com/spreadsheets/u/0/d/1nm65_QsMDDhufMVPW1bnIoz4mOBqfRg_vLRZ7GTSFMg/ed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0" y="972152"/>
            <a:ext cx="9144000" cy="540977"/>
            <a:chOff x="0" y="1009900"/>
            <a:chExt cx="9144000" cy="634800"/>
          </a:xfrm>
        </p:grpSpPr>
        <p:sp>
          <p:nvSpPr>
            <p:cNvPr id="55" name="Google Shape;55;p13"/>
            <p:cNvSpPr/>
            <p:nvPr/>
          </p:nvSpPr>
          <p:spPr>
            <a:xfrm>
              <a:off x="0" y="1009900"/>
              <a:ext cx="9144000" cy="63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 txBox="1"/>
            <p:nvPr/>
          </p:nvSpPr>
          <p:spPr>
            <a:xfrm>
              <a:off x="0" y="1009900"/>
              <a:ext cx="28797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2"/>
                  </a:solidFill>
                </a:rPr>
                <a:t>LEADERSHIP</a:t>
              </a:r>
              <a:endParaRPr sz="900">
                <a:solidFill>
                  <a:schemeClr val="dk2"/>
                </a:solidFill>
              </a:endParaRPr>
            </a:p>
          </p:txBody>
        </p:sp>
      </p:grpSp>
      <p:grpSp>
        <p:nvGrpSpPr>
          <p:cNvPr id="57" name="Google Shape;57;p13"/>
          <p:cNvGrpSpPr/>
          <p:nvPr/>
        </p:nvGrpSpPr>
        <p:grpSpPr>
          <a:xfrm>
            <a:off x="0" y="1555519"/>
            <a:ext cx="9144000" cy="540977"/>
            <a:chOff x="0" y="1009900"/>
            <a:chExt cx="9144000" cy="634800"/>
          </a:xfrm>
        </p:grpSpPr>
        <p:sp>
          <p:nvSpPr>
            <p:cNvPr id="58" name="Google Shape;58;p13"/>
            <p:cNvSpPr/>
            <p:nvPr/>
          </p:nvSpPr>
          <p:spPr>
            <a:xfrm>
              <a:off x="0" y="1009900"/>
              <a:ext cx="9144000" cy="63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0" y="1009900"/>
              <a:ext cx="28797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2"/>
                  </a:solidFill>
                </a:rPr>
                <a:t>DATA SCIENCE</a:t>
              </a:r>
              <a:endParaRPr sz="900">
                <a:solidFill>
                  <a:schemeClr val="dk2"/>
                </a:solidFill>
              </a:endParaRPr>
            </a:p>
          </p:txBody>
        </p:sp>
      </p:grpSp>
      <p:grpSp>
        <p:nvGrpSpPr>
          <p:cNvPr id="60" name="Google Shape;60;p13"/>
          <p:cNvGrpSpPr/>
          <p:nvPr/>
        </p:nvGrpSpPr>
        <p:grpSpPr>
          <a:xfrm>
            <a:off x="0" y="2138886"/>
            <a:ext cx="9144000" cy="540977"/>
            <a:chOff x="0" y="1009900"/>
            <a:chExt cx="9144000" cy="634800"/>
          </a:xfrm>
        </p:grpSpPr>
        <p:sp>
          <p:nvSpPr>
            <p:cNvPr id="61" name="Google Shape;61;p13"/>
            <p:cNvSpPr/>
            <p:nvPr/>
          </p:nvSpPr>
          <p:spPr>
            <a:xfrm>
              <a:off x="0" y="1009900"/>
              <a:ext cx="9144000" cy="63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0" y="1009900"/>
              <a:ext cx="28797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2"/>
                  </a:solidFill>
                </a:rPr>
                <a:t>DATA</a:t>
              </a:r>
              <a:endParaRPr sz="900">
                <a:solidFill>
                  <a:schemeClr val="dk2"/>
                </a:solidFill>
              </a:endParaRPr>
            </a:p>
          </p:txBody>
        </p:sp>
      </p:grpSp>
      <p:grpSp>
        <p:nvGrpSpPr>
          <p:cNvPr id="63" name="Google Shape;63;p13"/>
          <p:cNvGrpSpPr/>
          <p:nvPr/>
        </p:nvGrpSpPr>
        <p:grpSpPr>
          <a:xfrm>
            <a:off x="0" y="2722252"/>
            <a:ext cx="9144000" cy="540977"/>
            <a:chOff x="0" y="1009900"/>
            <a:chExt cx="9144000" cy="634800"/>
          </a:xfrm>
        </p:grpSpPr>
        <p:sp>
          <p:nvSpPr>
            <p:cNvPr id="64" name="Google Shape;64;p13"/>
            <p:cNvSpPr/>
            <p:nvPr/>
          </p:nvSpPr>
          <p:spPr>
            <a:xfrm>
              <a:off x="0" y="1009900"/>
              <a:ext cx="9144000" cy="63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 txBox="1"/>
            <p:nvPr/>
          </p:nvSpPr>
          <p:spPr>
            <a:xfrm>
              <a:off x="0" y="1009900"/>
              <a:ext cx="28797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2"/>
                  </a:solidFill>
                </a:rPr>
                <a:t>PRODUCT &amp; ENGINEERING</a:t>
              </a:r>
              <a:endParaRPr sz="900">
                <a:solidFill>
                  <a:schemeClr val="dk2"/>
                </a:solidFill>
              </a:endParaRPr>
            </a:p>
          </p:txBody>
        </p:sp>
      </p:grpSp>
      <p:grpSp>
        <p:nvGrpSpPr>
          <p:cNvPr id="66" name="Google Shape;66;p13"/>
          <p:cNvGrpSpPr/>
          <p:nvPr/>
        </p:nvGrpSpPr>
        <p:grpSpPr>
          <a:xfrm>
            <a:off x="0" y="3305619"/>
            <a:ext cx="9144000" cy="540977"/>
            <a:chOff x="0" y="1009900"/>
            <a:chExt cx="9144000" cy="634800"/>
          </a:xfrm>
        </p:grpSpPr>
        <p:sp>
          <p:nvSpPr>
            <p:cNvPr id="67" name="Google Shape;67;p13"/>
            <p:cNvSpPr/>
            <p:nvPr/>
          </p:nvSpPr>
          <p:spPr>
            <a:xfrm>
              <a:off x="0" y="1009900"/>
              <a:ext cx="9144000" cy="63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 txBox="1"/>
            <p:nvPr/>
          </p:nvSpPr>
          <p:spPr>
            <a:xfrm>
              <a:off x="0" y="1009900"/>
              <a:ext cx="28797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2"/>
                  </a:solidFill>
                </a:rPr>
                <a:t>BUSINESS &amp; OPERATIONS</a:t>
              </a:r>
              <a:endParaRPr sz="900">
                <a:solidFill>
                  <a:schemeClr val="dk2"/>
                </a:solidFill>
              </a:endParaRPr>
            </a:p>
          </p:txBody>
        </p:sp>
      </p:grpSp>
      <p:grpSp>
        <p:nvGrpSpPr>
          <p:cNvPr id="69" name="Google Shape;69;p13"/>
          <p:cNvGrpSpPr/>
          <p:nvPr/>
        </p:nvGrpSpPr>
        <p:grpSpPr>
          <a:xfrm>
            <a:off x="0" y="3888986"/>
            <a:ext cx="9144000" cy="540977"/>
            <a:chOff x="0" y="1009900"/>
            <a:chExt cx="9144000" cy="634800"/>
          </a:xfrm>
        </p:grpSpPr>
        <p:sp>
          <p:nvSpPr>
            <p:cNvPr id="70" name="Google Shape;70;p13"/>
            <p:cNvSpPr/>
            <p:nvPr/>
          </p:nvSpPr>
          <p:spPr>
            <a:xfrm>
              <a:off x="0" y="1009900"/>
              <a:ext cx="9144000" cy="63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 txBox="1"/>
            <p:nvPr/>
          </p:nvSpPr>
          <p:spPr>
            <a:xfrm>
              <a:off x="0" y="1009900"/>
              <a:ext cx="28797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2"/>
                  </a:solidFill>
                </a:rPr>
                <a:t>INTERNAL END-USERS</a:t>
              </a:r>
              <a:endParaRPr sz="900">
                <a:solidFill>
                  <a:schemeClr val="dk2"/>
                </a:solidFill>
              </a:endParaRPr>
            </a:p>
          </p:txBody>
        </p:sp>
      </p:grpSp>
      <p:grpSp>
        <p:nvGrpSpPr>
          <p:cNvPr id="72" name="Google Shape;72;p13"/>
          <p:cNvGrpSpPr/>
          <p:nvPr/>
        </p:nvGrpSpPr>
        <p:grpSpPr>
          <a:xfrm>
            <a:off x="0" y="4472352"/>
            <a:ext cx="9144000" cy="540977"/>
            <a:chOff x="0" y="1009900"/>
            <a:chExt cx="9144000" cy="634800"/>
          </a:xfrm>
        </p:grpSpPr>
        <p:sp>
          <p:nvSpPr>
            <p:cNvPr id="73" name="Google Shape;73;p13"/>
            <p:cNvSpPr/>
            <p:nvPr/>
          </p:nvSpPr>
          <p:spPr>
            <a:xfrm>
              <a:off x="0" y="1009900"/>
              <a:ext cx="9144000" cy="634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 txBox="1"/>
            <p:nvPr/>
          </p:nvSpPr>
          <p:spPr>
            <a:xfrm>
              <a:off x="0" y="1009900"/>
              <a:ext cx="28797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2"/>
                  </a:solidFill>
                </a:rPr>
                <a:t>EXTERNAL END-USERS</a:t>
              </a:r>
              <a:endParaRPr sz="900">
                <a:solidFill>
                  <a:schemeClr val="dk2"/>
                </a:solidFill>
              </a:endParaRPr>
            </a:p>
          </p:txBody>
        </p:sp>
      </p:grpSp>
      <p:cxnSp>
        <p:nvCxnSpPr>
          <p:cNvPr id="75" name="Google Shape;75;p13"/>
          <p:cNvCxnSpPr/>
          <p:nvPr/>
        </p:nvCxnSpPr>
        <p:spPr>
          <a:xfrm>
            <a:off x="1796825" y="581025"/>
            <a:ext cx="0" cy="45669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6" name="Google Shape;76;p13"/>
          <p:cNvCxnSpPr/>
          <p:nvPr/>
        </p:nvCxnSpPr>
        <p:spPr>
          <a:xfrm>
            <a:off x="2934254" y="581025"/>
            <a:ext cx="0" cy="45669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/>
          <p:nvPr/>
        </p:nvCxnSpPr>
        <p:spPr>
          <a:xfrm>
            <a:off x="4071683" y="581025"/>
            <a:ext cx="0" cy="45669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8" name="Google Shape;78;p13"/>
          <p:cNvCxnSpPr/>
          <p:nvPr/>
        </p:nvCxnSpPr>
        <p:spPr>
          <a:xfrm>
            <a:off x="5209113" y="581025"/>
            <a:ext cx="0" cy="45669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/>
          <p:nvPr/>
        </p:nvCxnSpPr>
        <p:spPr>
          <a:xfrm>
            <a:off x="6346542" y="581025"/>
            <a:ext cx="0" cy="45669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/>
          <p:nvPr/>
        </p:nvCxnSpPr>
        <p:spPr>
          <a:xfrm>
            <a:off x="7483971" y="581025"/>
            <a:ext cx="0" cy="45669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/>
          <p:nvPr/>
        </p:nvCxnSpPr>
        <p:spPr>
          <a:xfrm>
            <a:off x="8621400" y="581025"/>
            <a:ext cx="0" cy="45669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" name="Google Shape;82;p13"/>
          <p:cNvSpPr txBox="1"/>
          <p:nvPr/>
        </p:nvSpPr>
        <p:spPr>
          <a:xfrm>
            <a:off x="1792688" y="405900"/>
            <a:ext cx="99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</a:rPr>
              <a:t>Phase 0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</a:rPr>
              <a:t>Business case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2979788" y="405900"/>
            <a:ext cx="105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</a:rPr>
              <a:t>Phase</a:t>
            </a:r>
            <a:r>
              <a:rPr lang="en-GB" sz="900">
                <a:solidFill>
                  <a:schemeClr val="dk2"/>
                </a:solidFill>
              </a:rPr>
              <a:t> 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</a:rPr>
              <a:t>Plan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4113738" y="405900"/>
            <a:ext cx="105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</a:rPr>
              <a:t>Phase</a:t>
            </a:r>
            <a:r>
              <a:rPr lang="en-GB" sz="900">
                <a:solidFill>
                  <a:schemeClr val="dk2"/>
                </a:solidFill>
              </a:rPr>
              <a:t> 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</a:rPr>
              <a:t>Research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5251176" y="405900"/>
            <a:ext cx="105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</a:rPr>
              <a:t>Phase 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</a:rPr>
              <a:t>Build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6388613" y="405900"/>
            <a:ext cx="105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</a:rPr>
              <a:t>Phase 4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</a:rPr>
              <a:t>Deploy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7526026" y="405900"/>
            <a:ext cx="105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</a:rPr>
              <a:t>Phase 5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</a:rPr>
              <a:t>Measure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1858400" y="1030550"/>
            <a:ext cx="993300" cy="418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</a:t>
            </a:r>
            <a:r>
              <a:rPr lang="en-GB" sz="500"/>
              <a:t>Complete strategic </a:t>
            </a:r>
            <a:r>
              <a:rPr lang="en-GB" sz="500" u="sng">
                <a:solidFill>
                  <a:schemeClr val="hlink"/>
                </a:solidFill>
                <a:hlinkClick r:id="rId3"/>
              </a:rPr>
              <a:t>decision making template</a:t>
            </a:r>
            <a:r>
              <a:rPr lang="en-GB" sz="500"/>
              <a:t> &amp; approved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Approve budget, assigned stakeholders</a:t>
            </a:r>
            <a:endParaRPr sz="500"/>
          </a:p>
        </p:txBody>
      </p:sp>
      <p:sp>
        <p:nvSpPr>
          <p:cNvPr id="89" name="Google Shape;89;p13"/>
          <p:cNvSpPr/>
          <p:nvPr/>
        </p:nvSpPr>
        <p:spPr>
          <a:xfrm>
            <a:off x="3006313" y="1033238"/>
            <a:ext cx="993300" cy="418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</a:t>
            </a:r>
            <a:r>
              <a:rPr lang="en-GB" sz="500"/>
              <a:t>Approve budget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Governance meetings booked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Ratify resourcing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Ratify vendor selection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Agree to KPIs/metrics/ROI</a:t>
            </a:r>
            <a:endParaRPr sz="500"/>
          </a:p>
        </p:txBody>
      </p:sp>
      <p:sp>
        <p:nvSpPr>
          <p:cNvPr id="90" name="Google Shape;90;p13"/>
          <p:cNvSpPr/>
          <p:nvPr/>
        </p:nvSpPr>
        <p:spPr>
          <a:xfrm>
            <a:off x="3006300" y="1616588"/>
            <a:ext cx="993300" cy="418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Budget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Resource plan, R&amp;R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Milestones, risks, issues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"/>
              <a:t>• KPIs / metrics</a:t>
            </a:r>
            <a:endParaRPr b="1" sz="500"/>
          </a:p>
        </p:txBody>
      </p:sp>
      <p:sp>
        <p:nvSpPr>
          <p:cNvPr id="91" name="Google Shape;91;p13"/>
          <p:cNvSpPr/>
          <p:nvPr/>
        </p:nvSpPr>
        <p:spPr>
          <a:xfrm>
            <a:off x="3006313" y="2199963"/>
            <a:ext cx="993300" cy="418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Budget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Resource plan, R&amp;R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Milestones, risks, issues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"/>
              <a:t>• Data evaluation</a:t>
            </a:r>
            <a:endParaRPr b="1" sz="500"/>
          </a:p>
        </p:txBody>
      </p:sp>
      <p:sp>
        <p:nvSpPr>
          <p:cNvPr id="92" name="Google Shape;92;p13"/>
          <p:cNvSpPr/>
          <p:nvPr/>
        </p:nvSpPr>
        <p:spPr>
          <a:xfrm>
            <a:off x="3006300" y="2783325"/>
            <a:ext cx="993300" cy="418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Budget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Resource plan, R&amp;R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Milestones, risks, issues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"/>
              <a:t>• Vendor selection</a:t>
            </a:r>
            <a:endParaRPr b="1" sz="500"/>
          </a:p>
        </p:txBody>
      </p:sp>
      <p:sp>
        <p:nvSpPr>
          <p:cNvPr id="93" name="Google Shape;93;p13"/>
          <p:cNvSpPr/>
          <p:nvPr/>
        </p:nvSpPr>
        <p:spPr>
          <a:xfrm>
            <a:off x="3006313" y="3366700"/>
            <a:ext cx="993300" cy="418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Budget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Resource plan, R&amp;R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Milestones, risks, issues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00"/>
              <a:t>• Change management plan</a:t>
            </a:r>
            <a:endParaRPr b="1" sz="500"/>
          </a:p>
        </p:txBody>
      </p:sp>
      <p:sp>
        <p:nvSpPr>
          <p:cNvPr id="94" name="Google Shape;94;p13"/>
          <p:cNvSpPr/>
          <p:nvPr/>
        </p:nvSpPr>
        <p:spPr>
          <a:xfrm>
            <a:off x="3006300" y="3950075"/>
            <a:ext cx="993300" cy="4188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Received preliminary communications on vision, opportunity to ask Q&amp;A</a:t>
            </a:r>
            <a:br>
              <a:rPr lang="en-GB" sz="500"/>
            </a:br>
            <a:r>
              <a:rPr b="1" lang="en-GB" sz="500"/>
              <a:t>• Identify champions</a:t>
            </a:r>
            <a:endParaRPr b="1" sz="500"/>
          </a:p>
        </p:txBody>
      </p:sp>
      <p:sp>
        <p:nvSpPr>
          <p:cNvPr id="95" name="Google Shape;95;p13"/>
          <p:cNvSpPr/>
          <p:nvPr/>
        </p:nvSpPr>
        <p:spPr>
          <a:xfrm>
            <a:off x="3006313" y="4533425"/>
            <a:ext cx="993300" cy="4188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Received preliminary communications on vision, opportunity to ask Q&amp;A</a:t>
            </a:r>
            <a:br>
              <a:rPr lang="en-GB" sz="500"/>
            </a:br>
            <a:r>
              <a:rPr b="1" lang="en-GB" sz="500"/>
              <a:t>• Identify early adopters</a:t>
            </a:r>
            <a:endParaRPr b="1" sz="500"/>
          </a:p>
        </p:txBody>
      </p:sp>
      <p:sp>
        <p:nvSpPr>
          <p:cNvPr id="96" name="Google Shape;96;p13"/>
          <p:cNvSpPr/>
          <p:nvPr/>
        </p:nvSpPr>
        <p:spPr>
          <a:xfrm>
            <a:off x="4143750" y="1033238"/>
            <a:ext cx="993300" cy="418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Review baseline KPIs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Confirm final plan post- R&amp;D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Ratify user journeys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User communications</a:t>
            </a:r>
            <a:endParaRPr sz="500"/>
          </a:p>
        </p:txBody>
      </p:sp>
      <p:sp>
        <p:nvSpPr>
          <p:cNvPr id="97" name="Google Shape;97;p13"/>
          <p:cNvSpPr/>
          <p:nvPr/>
        </p:nvSpPr>
        <p:spPr>
          <a:xfrm>
            <a:off x="4143738" y="1616588"/>
            <a:ext cx="993300" cy="418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R&amp;D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Confirm plan post-R&amp;D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Prototype model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Baseline model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Baseline metrics</a:t>
            </a:r>
            <a:endParaRPr sz="500"/>
          </a:p>
        </p:txBody>
      </p:sp>
      <p:sp>
        <p:nvSpPr>
          <p:cNvPr id="98" name="Google Shape;98;p13"/>
          <p:cNvSpPr/>
          <p:nvPr/>
        </p:nvSpPr>
        <p:spPr>
          <a:xfrm>
            <a:off x="4143750" y="2199963"/>
            <a:ext cx="993300" cy="418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Data curation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Data metrics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Sample test set</a:t>
            </a:r>
            <a:endParaRPr sz="500"/>
          </a:p>
        </p:txBody>
      </p:sp>
      <p:sp>
        <p:nvSpPr>
          <p:cNvPr id="99" name="Google Shape;99;p13"/>
          <p:cNvSpPr/>
          <p:nvPr/>
        </p:nvSpPr>
        <p:spPr>
          <a:xfrm>
            <a:off x="4143738" y="2783325"/>
            <a:ext cx="993300" cy="418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Architecture &amp; design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Integration architecture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User journeys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Prototype</a:t>
            </a:r>
            <a:endParaRPr sz="500"/>
          </a:p>
        </p:txBody>
      </p:sp>
      <p:sp>
        <p:nvSpPr>
          <p:cNvPr id="100" name="Google Shape;100;p13"/>
          <p:cNvSpPr/>
          <p:nvPr/>
        </p:nvSpPr>
        <p:spPr>
          <a:xfrm>
            <a:off x="4143750" y="3366700"/>
            <a:ext cx="993300" cy="418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Agree to metrics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Detailed use cases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Test planning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User communications</a:t>
            </a:r>
            <a:endParaRPr b="1" sz="500"/>
          </a:p>
        </p:txBody>
      </p:sp>
      <p:sp>
        <p:nvSpPr>
          <p:cNvPr id="101" name="Google Shape;101;p13"/>
          <p:cNvSpPr/>
          <p:nvPr/>
        </p:nvSpPr>
        <p:spPr>
          <a:xfrm>
            <a:off x="4143738" y="3950075"/>
            <a:ext cx="993300" cy="4188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Understand and buy-in to the metrics</a:t>
            </a:r>
            <a:br>
              <a:rPr lang="en-GB" sz="500"/>
            </a:br>
            <a:r>
              <a:rPr lang="en-GB" sz="500"/>
              <a:t>• Champions review user journeys and prototypes</a:t>
            </a:r>
            <a:endParaRPr b="1" sz="500"/>
          </a:p>
        </p:txBody>
      </p:sp>
      <p:sp>
        <p:nvSpPr>
          <p:cNvPr id="102" name="Google Shape;102;p13"/>
          <p:cNvSpPr/>
          <p:nvPr/>
        </p:nvSpPr>
        <p:spPr>
          <a:xfrm>
            <a:off x="4143750" y="4533425"/>
            <a:ext cx="993300" cy="4188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Early adopters review user journeys and prototypes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Ongoing communications</a:t>
            </a:r>
            <a:endParaRPr sz="500"/>
          </a:p>
        </p:txBody>
      </p:sp>
      <p:sp>
        <p:nvSpPr>
          <p:cNvPr id="103" name="Google Shape;103;p13"/>
          <p:cNvSpPr/>
          <p:nvPr/>
        </p:nvSpPr>
        <p:spPr>
          <a:xfrm>
            <a:off x="5281188" y="1033225"/>
            <a:ext cx="993300" cy="418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Make </a:t>
            </a:r>
            <a:r>
              <a:rPr lang="en-GB" sz="500" u="sng">
                <a:solidFill>
                  <a:schemeClr val="hlink"/>
                </a:solidFill>
                <a:hlinkClick r:id="rId4"/>
              </a:rPr>
              <a:t>decisions</a:t>
            </a:r>
            <a:r>
              <a:rPr lang="en-GB" sz="500"/>
              <a:t> as escalated by technical and business teams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Feedback on demos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Review metrics</a:t>
            </a:r>
            <a:endParaRPr sz="500"/>
          </a:p>
        </p:txBody>
      </p:sp>
      <p:sp>
        <p:nvSpPr>
          <p:cNvPr id="104" name="Google Shape;104;p13"/>
          <p:cNvSpPr/>
          <p:nvPr/>
        </p:nvSpPr>
        <p:spPr>
          <a:xfrm>
            <a:off x="5281175" y="1616575"/>
            <a:ext cx="993300" cy="418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Select &amp; train models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Calculate metrics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Escalate </a:t>
            </a:r>
            <a:r>
              <a:rPr lang="en-GB" sz="500" u="sng">
                <a:solidFill>
                  <a:schemeClr val="hlink"/>
                </a:solidFill>
                <a:hlinkClick r:id="rId5"/>
              </a:rPr>
              <a:t>decision</a:t>
            </a:r>
            <a:r>
              <a:rPr lang="en-GB" sz="500"/>
              <a:t> points</a:t>
            </a:r>
            <a:endParaRPr sz="500"/>
          </a:p>
        </p:txBody>
      </p:sp>
      <p:sp>
        <p:nvSpPr>
          <p:cNvPr id="105" name="Google Shape;105;p13"/>
          <p:cNvSpPr/>
          <p:nvPr/>
        </p:nvSpPr>
        <p:spPr>
          <a:xfrm>
            <a:off x="5281188" y="2199950"/>
            <a:ext cx="993300" cy="418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Data ingestion ETL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Data quantity, quality, completeness measures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Escalate </a:t>
            </a:r>
            <a:r>
              <a:rPr lang="en-GB" sz="500" u="sng">
                <a:solidFill>
                  <a:schemeClr val="hlink"/>
                </a:solidFill>
                <a:hlinkClick r:id="rId6"/>
              </a:rPr>
              <a:t>decision</a:t>
            </a:r>
            <a:r>
              <a:rPr lang="en-GB" sz="500"/>
              <a:t> points</a:t>
            </a:r>
            <a:endParaRPr sz="500"/>
          </a:p>
        </p:txBody>
      </p:sp>
      <p:sp>
        <p:nvSpPr>
          <p:cNvPr id="106" name="Google Shape;106;p13"/>
          <p:cNvSpPr/>
          <p:nvPr/>
        </p:nvSpPr>
        <p:spPr>
          <a:xfrm>
            <a:off x="5281175" y="2783313"/>
            <a:ext cx="993300" cy="418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Run engineering sprints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Demo every sprint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Escalate </a:t>
            </a:r>
            <a:r>
              <a:rPr lang="en-GB" sz="500" u="sng">
                <a:solidFill>
                  <a:schemeClr val="hlink"/>
                </a:solidFill>
                <a:hlinkClick r:id="rId7"/>
              </a:rPr>
              <a:t>decision</a:t>
            </a:r>
            <a:r>
              <a:rPr lang="en-GB" sz="500"/>
              <a:t> points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Test plan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Support plan</a:t>
            </a:r>
            <a:endParaRPr sz="500"/>
          </a:p>
        </p:txBody>
      </p:sp>
      <p:sp>
        <p:nvSpPr>
          <p:cNvPr id="107" name="Google Shape;107;p13"/>
          <p:cNvSpPr/>
          <p:nvPr/>
        </p:nvSpPr>
        <p:spPr>
          <a:xfrm>
            <a:off x="5281188" y="3366688"/>
            <a:ext cx="993300" cy="418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Participate in demos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Collaborate on </a:t>
            </a:r>
            <a:r>
              <a:rPr lang="en-GB" sz="500" u="sng">
                <a:solidFill>
                  <a:schemeClr val="hlink"/>
                </a:solidFill>
                <a:hlinkClick r:id="rId8"/>
              </a:rPr>
              <a:t>decision</a:t>
            </a:r>
            <a:r>
              <a:rPr lang="en-GB" sz="500"/>
              <a:t> points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User communications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User Test plan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Training plan</a:t>
            </a:r>
            <a:endParaRPr sz="500"/>
          </a:p>
        </p:txBody>
      </p:sp>
      <p:sp>
        <p:nvSpPr>
          <p:cNvPr id="108" name="Google Shape;108;p13"/>
          <p:cNvSpPr/>
          <p:nvPr/>
        </p:nvSpPr>
        <p:spPr>
          <a:xfrm>
            <a:off x="5281175" y="3950063"/>
            <a:ext cx="993300" cy="4188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Champions see demos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Champions see metrics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Frequent broader comms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Champions Test plan</a:t>
            </a:r>
            <a:endParaRPr sz="500"/>
          </a:p>
        </p:txBody>
      </p:sp>
      <p:sp>
        <p:nvSpPr>
          <p:cNvPr id="109" name="Google Shape;109;p13"/>
          <p:cNvSpPr/>
          <p:nvPr/>
        </p:nvSpPr>
        <p:spPr>
          <a:xfrm>
            <a:off x="5281188" y="4533413"/>
            <a:ext cx="993300" cy="4188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500">
                <a:solidFill>
                  <a:schemeClr val="dk1"/>
                </a:solidFill>
              </a:rPr>
              <a:t>• Early adopters see demos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chemeClr val="dk1"/>
                </a:solidFill>
              </a:rPr>
              <a:t>• Early adopters see metrics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500">
                <a:solidFill>
                  <a:schemeClr val="dk1"/>
                </a:solidFill>
              </a:rPr>
              <a:t>• Beta test plan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500">
                <a:solidFill>
                  <a:schemeClr val="dk1"/>
                </a:solidFill>
              </a:rPr>
              <a:t>• Frequent broader comms</a:t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6418613" y="1033238"/>
            <a:ext cx="993300" cy="418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Sign-off on User Testing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chemeClr val="dk1"/>
                </a:solidFill>
              </a:rPr>
              <a:t>• Review go-live metrics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Go/No-go decision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Communicate broadly</a:t>
            </a:r>
            <a:endParaRPr sz="500"/>
          </a:p>
        </p:txBody>
      </p:sp>
      <p:sp>
        <p:nvSpPr>
          <p:cNvPr id="111" name="Google Shape;111;p13"/>
          <p:cNvSpPr/>
          <p:nvPr/>
        </p:nvSpPr>
        <p:spPr>
          <a:xfrm>
            <a:off x="6418600" y="1616588"/>
            <a:ext cx="993300" cy="418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Internal Test then User Test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Productionize models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Measure metrics</a:t>
            </a:r>
            <a:endParaRPr sz="500"/>
          </a:p>
        </p:txBody>
      </p:sp>
      <p:sp>
        <p:nvSpPr>
          <p:cNvPr id="112" name="Google Shape;112;p13"/>
          <p:cNvSpPr/>
          <p:nvPr/>
        </p:nvSpPr>
        <p:spPr>
          <a:xfrm>
            <a:off x="6418613" y="2199963"/>
            <a:ext cx="993300" cy="418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Implement test and production data ingestion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Support the test and production process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Measure data metrics</a:t>
            </a:r>
            <a:endParaRPr sz="500"/>
          </a:p>
        </p:txBody>
      </p:sp>
      <p:sp>
        <p:nvSpPr>
          <p:cNvPr id="113" name="Google Shape;113;p13"/>
          <p:cNvSpPr/>
          <p:nvPr/>
        </p:nvSpPr>
        <p:spPr>
          <a:xfrm>
            <a:off x="6418600" y="2783325"/>
            <a:ext cx="993300" cy="418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Run system testing and user testing process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Present Go/No-go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Deploy to production</a:t>
            </a:r>
            <a:endParaRPr sz="500"/>
          </a:p>
        </p:txBody>
      </p:sp>
      <p:sp>
        <p:nvSpPr>
          <p:cNvPr id="114" name="Google Shape;114;p13"/>
          <p:cNvSpPr/>
          <p:nvPr/>
        </p:nvSpPr>
        <p:spPr>
          <a:xfrm>
            <a:off x="6418613" y="3366700"/>
            <a:ext cx="993300" cy="418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Sign-off internal test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Run user test phase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Achieve sign-off and go live</a:t>
            </a:r>
            <a:endParaRPr sz="500"/>
          </a:p>
        </p:txBody>
      </p:sp>
      <p:sp>
        <p:nvSpPr>
          <p:cNvPr id="115" name="Google Shape;115;p13"/>
          <p:cNvSpPr/>
          <p:nvPr/>
        </p:nvSpPr>
        <p:spPr>
          <a:xfrm>
            <a:off x="6418600" y="3950075"/>
            <a:ext cx="993300" cy="4188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Champions user test, sign-off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Champions participate in training others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Rolled out</a:t>
            </a:r>
            <a:endParaRPr sz="500"/>
          </a:p>
        </p:txBody>
      </p:sp>
      <p:sp>
        <p:nvSpPr>
          <p:cNvPr id="116" name="Google Shape;116;p13"/>
          <p:cNvSpPr/>
          <p:nvPr/>
        </p:nvSpPr>
        <p:spPr>
          <a:xfrm>
            <a:off x="6418613" y="4533425"/>
            <a:ext cx="993300" cy="4188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chemeClr val="dk1"/>
                </a:solidFill>
              </a:rPr>
              <a:t>• Early adopters beta test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chemeClr val="dk1"/>
                </a:solidFill>
              </a:rPr>
              <a:t>• Early adopters give testimonials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chemeClr val="dk1"/>
                </a:solidFill>
              </a:rPr>
              <a:t>• Rolled out</a:t>
            </a:r>
            <a:endParaRPr sz="500"/>
          </a:p>
        </p:txBody>
      </p:sp>
      <p:sp>
        <p:nvSpPr>
          <p:cNvPr id="117" name="Google Shape;117;p13"/>
          <p:cNvSpPr/>
          <p:nvPr/>
        </p:nvSpPr>
        <p:spPr>
          <a:xfrm>
            <a:off x="7586013" y="1033225"/>
            <a:ext cx="993300" cy="418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Review metrics/KPIs/ROI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Review feedback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500">
                <a:solidFill>
                  <a:schemeClr val="dk1"/>
                </a:solidFill>
              </a:rPr>
              <a:t>• Strategic </a:t>
            </a:r>
            <a:r>
              <a:rPr lang="en-GB" sz="500" u="sng">
                <a:solidFill>
                  <a:schemeClr val="hlink"/>
                </a:solidFill>
                <a:hlinkClick r:id="rId9"/>
              </a:rPr>
              <a:t>decision making template</a:t>
            </a:r>
            <a:r>
              <a:rPr lang="en-GB" sz="500">
                <a:solidFill>
                  <a:schemeClr val="dk1"/>
                </a:solidFill>
              </a:rPr>
              <a:t> for next iteration</a:t>
            </a:r>
            <a:endParaRPr sz="500"/>
          </a:p>
        </p:txBody>
      </p:sp>
      <p:sp>
        <p:nvSpPr>
          <p:cNvPr id="118" name="Google Shape;118;p13"/>
          <p:cNvSpPr/>
          <p:nvPr/>
        </p:nvSpPr>
        <p:spPr>
          <a:xfrm>
            <a:off x="7586000" y="1616575"/>
            <a:ext cx="993300" cy="418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Monitor model performance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Measure metrics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Review feedback</a:t>
            </a:r>
            <a:endParaRPr sz="500"/>
          </a:p>
        </p:txBody>
      </p:sp>
      <p:sp>
        <p:nvSpPr>
          <p:cNvPr id="119" name="Google Shape;119;p13"/>
          <p:cNvSpPr/>
          <p:nvPr/>
        </p:nvSpPr>
        <p:spPr>
          <a:xfrm>
            <a:off x="7586013" y="2199950"/>
            <a:ext cx="993300" cy="418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Monitor data ingest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Measure data metrics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Review data feedback</a:t>
            </a:r>
            <a:endParaRPr sz="500"/>
          </a:p>
        </p:txBody>
      </p:sp>
      <p:sp>
        <p:nvSpPr>
          <p:cNvPr id="120" name="Google Shape;120;p13"/>
          <p:cNvSpPr/>
          <p:nvPr/>
        </p:nvSpPr>
        <p:spPr>
          <a:xfrm>
            <a:off x="7586000" y="2783313"/>
            <a:ext cx="993300" cy="418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Provide support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Monitor system performance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Fix defects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Report usage</a:t>
            </a:r>
            <a:endParaRPr sz="500"/>
          </a:p>
        </p:txBody>
      </p:sp>
      <p:sp>
        <p:nvSpPr>
          <p:cNvPr id="121" name="Google Shape;121;p13"/>
          <p:cNvSpPr/>
          <p:nvPr/>
        </p:nvSpPr>
        <p:spPr>
          <a:xfrm>
            <a:off x="7586013" y="3366688"/>
            <a:ext cx="993300" cy="418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Provide business support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Review metrics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Provide model feedback</a:t>
            </a:r>
            <a:endParaRPr sz="500"/>
          </a:p>
        </p:txBody>
      </p:sp>
      <p:sp>
        <p:nvSpPr>
          <p:cNvPr id="122" name="Google Shape;122;p13"/>
          <p:cNvSpPr/>
          <p:nvPr/>
        </p:nvSpPr>
        <p:spPr>
          <a:xfrm>
            <a:off x="7586000" y="3950063"/>
            <a:ext cx="993300" cy="4188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Champions train others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Adoption is tracked and reported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• Provide feedback</a:t>
            </a:r>
            <a:endParaRPr sz="500"/>
          </a:p>
        </p:txBody>
      </p:sp>
      <p:sp>
        <p:nvSpPr>
          <p:cNvPr id="123" name="Google Shape;123;p13"/>
          <p:cNvSpPr/>
          <p:nvPr/>
        </p:nvSpPr>
        <p:spPr>
          <a:xfrm>
            <a:off x="7586013" y="4533413"/>
            <a:ext cx="993300" cy="4188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chemeClr val="dk1"/>
                </a:solidFill>
              </a:rPr>
              <a:t>• Early adopters train others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chemeClr val="dk1"/>
                </a:solidFill>
              </a:rPr>
              <a:t>• Usage is tracked and reported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chemeClr val="dk1"/>
                </a:solidFill>
              </a:rPr>
              <a:t>• Provide feedback</a:t>
            </a:r>
            <a:endParaRPr sz="500"/>
          </a:p>
        </p:txBody>
      </p:sp>
      <p:cxnSp>
        <p:nvCxnSpPr>
          <p:cNvPr id="124" name="Google Shape;124;p13"/>
          <p:cNvCxnSpPr/>
          <p:nvPr/>
        </p:nvCxnSpPr>
        <p:spPr>
          <a:xfrm>
            <a:off x="8947006" y="264714"/>
            <a:ext cx="0" cy="3828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3"/>
          <p:cNvCxnSpPr/>
          <p:nvPr/>
        </p:nvCxnSpPr>
        <p:spPr>
          <a:xfrm>
            <a:off x="2935675" y="270200"/>
            <a:ext cx="60195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3"/>
          <p:cNvCxnSpPr/>
          <p:nvPr/>
        </p:nvCxnSpPr>
        <p:spPr>
          <a:xfrm>
            <a:off x="2934250" y="264728"/>
            <a:ext cx="0" cy="209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7" name="Google Shape;127;p13"/>
          <p:cNvSpPr txBox="1"/>
          <p:nvPr/>
        </p:nvSpPr>
        <p:spPr>
          <a:xfrm>
            <a:off x="25525" y="20800"/>
            <a:ext cx="30888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</a:rPr>
              <a:t>End-to-End AI Delivery Roadmap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3829325" y="519697"/>
            <a:ext cx="474300" cy="265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chemeClr val="lt1"/>
                </a:solidFill>
              </a:rPr>
              <a:t>31-Oct-2025</a:t>
            </a:r>
            <a:endParaRPr sz="500">
              <a:solidFill>
                <a:schemeClr val="lt1"/>
              </a:solidFill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2746950" y="519697"/>
            <a:ext cx="474300" cy="265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chemeClr val="lt1"/>
                </a:solidFill>
              </a:rPr>
              <a:t>30-Sep-2025</a:t>
            </a:r>
            <a:endParaRPr sz="500">
              <a:solidFill>
                <a:schemeClr val="lt1"/>
              </a:solidFill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4971963" y="519697"/>
            <a:ext cx="474300" cy="265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500">
                <a:solidFill>
                  <a:schemeClr val="lt1"/>
                </a:solidFill>
              </a:rPr>
              <a:t>30-Nov-2025</a:t>
            </a:r>
            <a:endParaRPr i="1" sz="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500">
                <a:solidFill>
                  <a:schemeClr val="lt1"/>
                </a:solidFill>
              </a:rPr>
              <a:t>finalized after R&amp;D</a:t>
            </a:r>
            <a:endParaRPr i="1" sz="500">
              <a:solidFill>
                <a:schemeClr val="lt1"/>
              </a:solidFill>
            </a:endParaRPr>
          </a:p>
        </p:txBody>
      </p:sp>
      <p:sp>
        <p:nvSpPr>
          <p:cNvPr id="131" name="Google Shape;131;p13"/>
          <p:cNvSpPr/>
          <p:nvPr/>
        </p:nvSpPr>
        <p:spPr>
          <a:xfrm>
            <a:off x="6109388" y="519697"/>
            <a:ext cx="474300" cy="265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500">
                <a:solidFill>
                  <a:schemeClr val="lt1"/>
                </a:solidFill>
              </a:rPr>
              <a:t>31-Dec-2025</a:t>
            </a:r>
            <a:endParaRPr i="1" sz="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500">
                <a:solidFill>
                  <a:schemeClr val="lt1"/>
                </a:solidFill>
              </a:rPr>
              <a:t>finalized after R&amp;D</a:t>
            </a:r>
            <a:endParaRPr i="1" sz="500">
              <a:solidFill>
                <a:schemeClr val="lt1"/>
              </a:solidFill>
            </a:endParaRPr>
          </a:p>
        </p:txBody>
      </p:sp>
      <p:sp>
        <p:nvSpPr>
          <p:cNvPr id="132" name="Google Shape;132;p13"/>
          <p:cNvSpPr/>
          <p:nvPr/>
        </p:nvSpPr>
        <p:spPr>
          <a:xfrm>
            <a:off x="7246813" y="519697"/>
            <a:ext cx="474300" cy="265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500">
                <a:solidFill>
                  <a:schemeClr val="lt1"/>
                </a:solidFill>
              </a:rPr>
              <a:t>31-Jan-2026 </a:t>
            </a:r>
            <a:r>
              <a:rPr i="1" lang="en-GB" sz="500">
                <a:solidFill>
                  <a:schemeClr val="lt1"/>
                </a:solidFill>
              </a:rPr>
              <a:t>finalized after R&amp;D</a:t>
            </a:r>
            <a:endParaRPr i="1" sz="500">
              <a:solidFill>
                <a:schemeClr val="lt1"/>
              </a:solidFill>
            </a:endParaRPr>
          </a:p>
        </p:txBody>
      </p:sp>
      <p:sp>
        <p:nvSpPr>
          <p:cNvPr id="133" name="Google Shape;133;p13"/>
          <p:cNvSpPr/>
          <p:nvPr/>
        </p:nvSpPr>
        <p:spPr>
          <a:xfrm>
            <a:off x="8334388" y="519697"/>
            <a:ext cx="474300" cy="265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chemeClr val="lt1"/>
                </a:solidFill>
              </a:rPr>
              <a:t>28</a:t>
            </a:r>
            <a:r>
              <a:rPr lang="en-GB" sz="500">
                <a:solidFill>
                  <a:schemeClr val="lt1"/>
                </a:solidFill>
              </a:rPr>
              <a:t>-Feb-2026 </a:t>
            </a:r>
            <a:r>
              <a:rPr i="1" lang="en-GB" sz="500">
                <a:solidFill>
                  <a:schemeClr val="lt1"/>
                </a:solidFill>
              </a:rPr>
              <a:t>finalized after R&amp;D</a:t>
            </a:r>
            <a:endParaRPr sz="500">
              <a:solidFill>
                <a:schemeClr val="lt1"/>
              </a:solidFill>
            </a:endParaRPr>
          </a:p>
        </p:txBody>
      </p:sp>
      <p:cxnSp>
        <p:nvCxnSpPr>
          <p:cNvPr id="134" name="Google Shape;134;p13"/>
          <p:cNvCxnSpPr>
            <a:endCxn id="133" idx="3"/>
          </p:cNvCxnSpPr>
          <p:nvPr/>
        </p:nvCxnSpPr>
        <p:spPr>
          <a:xfrm rot="10800000">
            <a:off x="8808688" y="652597"/>
            <a:ext cx="1464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3"/>
          <p:cNvSpPr txBox="1"/>
          <p:nvPr/>
        </p:nvSpPr>
        <p:spPr>
          <a:xfrm>
            <a:off x="30950" y="207550"/>
            <a:ext cx="29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2"/>
                </a:solidFill>
              </a:rPr>
              <a:t>Each box shows deliverables for that phase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2"/>
                </a:solidFill>
              </a:rPr>
              <a:t>Please </a:t>
            </a:r>
            <a:r>
              <a:rPr lang="en-GB" sz="700" u="sng">
                <a:solidFill>
                  <a:schemeClr val="hlink"/>
                </a:solidFill>
                <a:hlinkClick r:id="rId10"/>
              </a:rPr>
              <a:t>message me</a:t>
            </a:r>
            <a:r>
              <a:rPr lang="en-GB" sz="700">
                <a:solidFill>
                  <a:schemeClr val="dk2"/>
                </a:solidFill>
              </a:rPr>
              <a:t> with change ideas</a:t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