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Quattrocento Sans" panose="020B0502050000020003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07" d="100"/>
          <a:sy n="107" d="100"/>
        </p:scale>
        <p:origin x="1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/>
          <p:nvPr/>
        </p:nvSpPr>
        <p:spPr>
          <a:xfrm>
            <a:off x="471239" y="3545020"/>
            <a:ext cx="2432188" cy="873273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>
              <a:buSzPts val="1400"/>
            </a:pPr>
            <a:r>
              <a:rPr lang="en-AU" sz="1050" b="1" dirty="0"/>
              <a:t>What opportunities exist for the quantity of the products if the units price increase by 10% in one quarter?</a:t>
            </a:r>
          </a:p>
        </p:txBody>
      </p:sp>
      <p:sp>
        <p:nvSpPr>
          <p:cNvPr id="28" name="Google Shape;28;p1"/>
          <p:cNvSpPr/>
          <p:nvPr/>
        </p:nvSpPr>
        <p:spPr>
          <a:xfrm>
            <a:off x="4758000" y="3694940"/>
            <a:ext cx="2145674" cy="30287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Reducing the unit price by 10%</a:t>
            </a:r>
            <a:endParaRPr sz="1050" dirty="0"/>
          </a:p>
        </p:txBody>
      </p:sp>
      <p:sp>
        <p:nvSpPr>
          <p:cNvPr id="33" name="Google Shape;33;p1"/>
          <p:cNvSpPr/>
          <p:nvPr/>
        </p:nvSpPr>
        <p:spPr>
          <a:xfrm>
            <a:off x="3137017" y="3709428"/>
            <a:ext cx="1387393" cy="623943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Increasing the quantity </a:t>
            </a:r>
            <a:endParaRPr sz="1050"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900" dirty="0"/>
              <a:t>Capstone Issue Tree [</a:t>
            </a:r>
            <a:r>
              <a:rPr lang="en-US" sz="1900" dirty="0" err="1"/>
              <a:t>Tszho</a:t>
            </a:r>
            <a:r>
              <a:rPr lang="en-US" sz="1900" dirty="0"/>
              <a:t>(Chris) Tsoi]</a:t>
            </a:r>
            <a:endParaRPr dirty="0"/>
          </a:p>
        </p:txBody>
      </p:sp>
      <p:grpSp>
        <p:nvGrpSpPr>
          <p:cNvPr id="50" name="Google Shape;50;p1"/>
          <p:cNvGrpSpPr/>
          <p:nvPr/>
        </p:nvGrpSpPr>
        <p:grpSpPr>
          <a:xfrm>
            <a:off x="-46004" y="527701"/>
            <a:ext cx="9143461" cy="472802"/>
            <a:chOff x="0" y="816135"/>
            <a:chExt cx="8961438" cy="463390"/>
          </a:xfrm>
        </p:grpSpPr>
        <p:sp>
          <p:nvSpPr>
            <p:cNvPr id="51" name="Google Shape;51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1" name="Google Shape;42;p1">
            <a:extLst>
              <a:ext uri="{FF2B5EF4-FFF2-40B4-BE49-F238E27FC236}">
                <a16:creationId xmlns:a16="http://schemas.microsoft.com/office/drawing/2014/main" id="{0C5CBB0E-92C4-42DA-8233-E9560019BE8E}"/>
              </a:ext>
            </a:extLst>
          </p:cNvPr>
          <p:cNvCxnSpPr/>
          <p:nvPr/>
        </p:nvCxnSpPr>
        <p:spPr>
          <a:xfrm rot="10800000" flipH="1">
            <a:off x="4533302" y="3945044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" name="Google Shape;43;p1">
            <a:extLst>
              <a:ext uri="{FF2B5EF4-FFF2-40B4-BE49-F238E27FC236}">
                <a16:creationId xmlns:a16="http://schemas.microsoft.com/office/drawing/2014/main" id="{D0B8F98A-136D-4370-8110-1940146AA18A}"/>
              </a:ext>
            </a:extLst>
          </p:cNvPr>
          <p:cNvCxnSpPr/>
          <p:nvPr/>
        </p:nvCxnSpPr>
        <p:spPr>
          <a:xfrm>
            <a:off x="4536179" y="4151144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" name="Google Shape;43;p1">
            <a:extLst>
              <a:ext uri="{FF2B5EF4-FFF2-40B4-BE49-F238E27FC236}">
                <a16:creationId xmlns:a16="http://schemas.microsoft.com/office/drawing/2014/main" id="{93669B7C-2303-4360-BAA9-B58B6B3037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98558" y="4504337"/>
            <a:ext cx="470997" cy="17681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4" name="Google Shape;28;p1">
            <a:extLst>
              <a:ext uri="{FF2B5EF4-FFF2-40B4-BE49-F238E27FC236}">
                <a16:creationId xmlns:a16="http://schemas.microsoft.com/office/drawing/2014/main" id="{429EC885-ADD3-4E6F-8A7F-8CC80D4DF704}"/>
              </a:ext>
            </a:extLst>
          </p:cNvPr>
          <p:cNvSpPr/>
          <p:nvPr/>
        </p:nvSpPr>
        <p:spPr>
          <a:xfrm>
            <a:off x="4758001" y="4116337"/>
            <a:ext cx="2145673" cy="30176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Increasing the products’ classification</a:t>
            </a:r>
            <a:endParaRPr sz="1050" dirty="0"/>
          </a:p>
        </p:txBody>
      </p:sp>
      <p:sp>
        <p:nvSpPr>
          <p:cNvPr id="67" name="Google Shape;28;p1">
            <a:extLst>
              <a:ext uri="{FF2B5EF4-FFF2-40B4-BE49-F238E27FC236}">
                <a16:creationId xmlns:a16="http://schemas.microsoft.com/office/drawing/2014/main" id="{0993EA1D-3431-4BEB-B7F7-2ABAFA47B988}"/>
              </a:ext>
            </a:extLst>
          </p:cNvPr>
          <p:cNvSpPr/>
          <p:nvPr/>
        </p:nvSpPr>
        <p:spPr>
          <a:xfrm>
            <a:off x="4734056" y="4580896"/>
            <a:ext cx="2145673" cy="298725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Discount</a:t>
            </a:r>
            <a:endParaRPr sz="1050" dirty="0"/>
          </a:p>
        </p:txBody>
      </p:sp>
      <p:cxnSp>
        <p:nvCxnSpPr>
          <p:cNvPr id="36" name="Google Shape;43;p1">
            <a:extLst>
              <a:ext uri="{FF2B5EF4-FFF2-40B4-BE49-F238E27FC236}">
                <a16:creationId xmlns:a16="http://schemas.microsoft.com/office/drawing/2014/main" id="{D993FC16-CFC7-5D44-AAE6-87472CE58AD8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876391" y="4021400"/>
            <a:ext cx="260626" cy="4092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53</Words>
  <Application>Microsoft Macintosh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Quattrocento Sans</vt:lpstr>
      <vt:lpstr>Calibri</vt:lpstr>
      <vt:lpstr>Synergy_CF_YNR002</vt:lpstr>
      <vt:lpstr>Capstone Issue Tree [Tszho(Chris) Tsoi]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Tree Template</dc:title>
  <dc:creator>Hui, Chris</dc:creator>
  <cp:lastModifiedBy>tsoitszho</cp:lastModifiedBy>
  <cp:revision>25</cp:revision>
  <dcterms:created xsi:type="dcterms:W3CDTF">2019-05-15T15:57:18Z</dcterms:created>
  <dcterms:modified xsi:type="dcterms:W3CDTF">2020-02-24T16:03:05Z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