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9"/>
  </p:notesMasterIdLst>
  <p:sldIdLst>
    <p:sldId id="256" r:id="rId3"/>
    <p:sldId id="257" r:id="rId4"/>
    <p:sldId id="259" r:id="rId5"/>
    <p:sldId id="258" r:id="rId6"/>
    <p:sldId id="260" r:id="rId7"/>
    <p:sldId id="261" r:id="rId8"/>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3" roundtripDataSignature="AMtx7mggHTocux73eUUS8qCNXO43N9vI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5606"/>
  </p:normalViewPr>
  <p:slideViewPr>
    <p:cSldViewPr snapToGrid="0">
      <p:cViewPr varScale="1">
        <p:scale>
          <a:sx n="111" d="100"/>
          <a:sy n="111" d="100"/>
        </p:scale>
        <p:origin x="1648" y="200"/>
      </p:cViewPr>
      <p:guideLst>
        <p:guide orient="horz" pos="293"/>
        <p:guide pos="5535"/>
        <p:guide pos="119"/>
        <p:guide pos="366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customschemas.google.com/relationships/presentationmetadata" Target="metadata"/><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241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5" r:id="rId3" imgW="1587" imgH="1587" progId="TCLayout.ActiveDocument.1">
                  <p:embed/>
                </p:oleObj>
              </mc:Choice>
              <mc:Fallback>
                <p:oleObj r:id="rId3" imgW="1587" imgH="1587" progId="TCLayout.ActiveDocument.1">
                  <p:embed/>
                  <p:pic>
                    <p:nvPicPr>
                      <p:cNvPr id="15" name="Google Shape;15;p8"/>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49"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01" r:id="rId5" imgW="158750" imgH="158750" progId="TCLayout.ActiveDocument.1">
                  <p:embed/>
                </p:oleObj>
              </mc:Choice>
              <mc:Fallback>
                <p:oleObj r:id="rId5" imgW="158750" imgH="158750" progId="TCLayout.ActiveDocument.1">
                  <p:embed/>
                  <p:pic>
                    <p:nvPicPr>
                      <p:cNvPr id="8" name="Google Shape;8;p7"/>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492443"/>
          </a:xfrm>
          <a:prstGeom prst="rect">
            <a:avLst/>
          </a:prstGeom>
          <a:noFill/>
          <a:ln>
            <a:noFill/>
          </a:ln>
        </p:spPr>
        <p:txBody>
          <a:bodyPr spcFirstLastPara="1" wrap="square" lIns="0" tIns="0" rIns="0" bIns="0" anchor="t" anchorCtr="0">
            <a:spAutoFit/>
          </a:bodyPr>
          <a:lstStyle/>
          <a:p>
            <a:pPr lvl="0"/>
            <a:r>
              <a:rPr lang="en-AU" dirty="0"/>
              <a:t>Capstone1-E-Commerica</a:t>
            </a:r>
            <a:endParaRPr dirty="0"/>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a:solidFill>
                  <a:schemeClr val="dk1"/>
                </a:solidFill>
                <a:latin typeface="Arial"/>
                <a:ea typeface="Arial"/>
                <a:cs typeface="Arial"/>
                <a:sym typeface="Arial"/>
              </a:rPr>
              <a:t>Date: </a:t>
            </a:r>
            <a:endParaRPr/>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Presenter: </a:t>
            </a:r>
            <a:r>
              <a:rPr lang="en-AU" sz="1400" b="0" i="0" u="none" strike="noStrike" cap="none" dirty="0" err="1">
                <a:solidFill>
                  <a:schemeClr val="dk1"/>
                </a:solidFill>
                <a:latin typeface="Arial"/>
                <a:ea typeface="Arial"/>
                <a:cs typeface="Arial"/>
                <a:sym typeface="Arial"/>
              </a:rPr>
              <a:t>ChrisTsoi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71450" y="153632"/>
            <a:ext cx="8618537" cy="461665"/>
          </a:xfrm>
          <a:prstGeom prst="rect">
            <a:avLst/>
          </a:prstGeom>
          <a:noFill/>
          <a:ln>
            <a:noFill/>
          </a:ln>
        </p:spPr>
        <p:txBody>
          <a:bodyPr spcFirstLastPara="1" wrap="square" lIns="0" tIns="0" rIns="0" bIns="0" anchor="t" anchorCtr="0">
            <a:spAutoFit/>
          </a:bodyPr>
          <a:lstStyle/>
          <a:p>
            <a:pPr lvl="0"/>
            <a:r>
              <a:rPr lang="en-US" sz="1500" dirty="0"/>
              <a:t>Reducing unit price 10% during Jul/2010-Sep/2014 resulted in increasing the quantity which influenced the sales of each products which requiring identification of unit price and quantity</a:t>
            </a:r>
            <a:endParaRPr sz="1500" dirty="0"/>
          </a:p>
        </p:txBody>
      </p:sp>
      <p:grpSp>
        <p:nvGrpSpPr>
          <p:cNvPr id="49" name="Google Shape;49;p3"/>
          <p:cNvGrpSpPr/>
          <p:nvPr/>
        </p:nvGrpSpPr>
        <p:grpSpPr>
          <a:xfrm>
            <a:off x="705755" y="2165604"/>
            <a:ext cx="7363968" cy="1462345"/>
            <a:chOff x="709649" y="1412776"/>
            <a:chExt cx="7513987" cy="1492136"/>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2069732"/>
              <a:ext cx="3528392" cy="4239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050" b="1" dirty="0">
                  <a:solidFill>
                    <a:srgbClr val="002060"/>
                  </a:solidFill>
                  <a:latin typeface="+mj-lt"/>
                  <a:ea typeface="Quattrocento Sans"/>
                  <a:cs typeface="Quattrocento Sans"/>
                  <a:sym typeface="Quattrocento Sans"/>
                </a:rPr>
                <a:t>Decreased unit prices which forced to increase the quantity of the products. </a:t>
              </a:r>
              <a:endParaRPr sz="1050" dirty="0">
                <a:latin typeface="+mj-lt"/>
              </a:endParaRPr>
            </a:p>
          </p:txBody>
        </p:sp>
        <p:sp>
          <p:nvSpPr>
            <p:cNvPr id="52" name="Google Shape;52;p3"/>
            <p:cNvSpPr/>
            <p:nvPr/>
          </p:nvSpPr>
          <p:spPr>
            <a:xfrm>
              <a:off x="709649" y="1412776"/>
              <a:ext cx="381642" cy="392605"/>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3" name="Google Shape;53;p3"/>
            <p:cNvSpPr/>
            <p:nvPr/>
          </p:nvSpPr>
          <p:spPr>
            <a:xfrm>
              <a:off x="4559869" y="1511551"/>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dirty="0">
                <a:solidFill>
                  <a:schemeClr val="lt1"/>
                </a:solidFill>
                <a:latin typeface="Arial"/>
                <a:ea typeface="Arial"/>
                <a:cs typeface="Arial"/>
                <a:sym typeface="Arial"/>
              </a:endParaRPr>
            </a:p>
          </p:txBody>
        </p:sp>
        <p:sp>
          <p:nvSpPr>
            <p:cNvPr id="54" name="Google Shape;54;p3"/>
            <p:cNvSpPr/>
            <p:nvPr/>
          </p:nvSpPr>
          <p:spPr>
            <a:xfrm>
              <a:off x="4640564" y="2025140"/>
              <a:ext cx="3528392" cy="423922"/>
            </a:xfrm>
            <a:prstGeom prst="rect">
              <a:avLst/>
            </a:prstGeom>
            <a:noFill/>
            <a:ln>
              <a:noFill/>
            </a:ln>
          </p:spPr>
          <p:txBody>
            <a:bodyPr spcFirstLastPara="1" wrap="square" lIns="91425" tIns="45700" rIns="91425" bIns="45700" anchor="t" anchorCtr="0">
              <a:spAutoFit/>
            </a:bodyPr>
            <a:lstStyle/>
            <a:p>
              <a:pPr lvl="0"/>
              <a:r>
                <a:rPr lang="en-US" sz="1050" b="1" dirty="0">
                  <a:solidFill>
                    <a:srgbClr val="002060"/>
                  </a:solidFill>
                </a:rPr>
                <a:t>Due to the decreased unit prices of products, it doesn’t seem to increase sales</a:t>
              </a:r>
            </a:p>
          </p:txBody>
        </p:sp>
      </p:grpSp>
      <p:sp>
        <p:nvSpPr>
          <p:cNvPr id="55" name="Google Shape;55;p3"/>
          <p:cNvSpPr/>
          <p:nvPr/>
        </p:nvSpPr>
        <p:spPr>
          <a:xfrm>
            <a:off x="884252" y="3956096"/>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6" name="Google Shape;56;p3"/>
          <p:cNvSpPr/>
          <p:nvPr/>
        </p:nvSpPr>
        <p:spPr>
          <a:xfrm>
            <a:off x="967570" y="4322153"/>
            <a:ext cx="3457947" cy="415458"/>
          </a:xfrm>
          <a:prstGeom prst="rect">
            <a:avLst/>
          </a:prstGeom>
          <a:noFill/>
          <a:ln>
            <a:noFill/>
          </a:ln>
        </p:spPr>
        <p:txBody>
          <a:bodyPr spcFirstLastPara="1" wrap="square" lIns="91425" tIns="45700" rIns="91425" bIns="45700" anchor="t" anchorCtr="0">
            <a:spAutoFit/>
          </a:bodyPr>
          <a:lstStyle/>
          <a:p>
            <a:pPr lvl="0"/>
            <a:r>
              <a:rPr lang="en-US" sz="1050" b="1" dirty="0">
                <a:solidFill>
                  <a:srgbClr val="002060"/>
                </a:solidFill>
              </a:rPr>
              <a:t>Different between the overall sales  and the sales of individual product</a:t>
            </a:r>
          </a:p>
        </p:txBody>
      </p:sp>
      <p:sp>
        <p:nvSpPr>
          <p:cNvPr id="57" name="Google Shape;57;p3"/>
          <p:cNvSpPr/>
          <p:nvPr/>
        </p:nvSpPr>
        <p:spPr>
          <a:xfrm>
            <a:off x="714224" y="3859292"/>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8" name="Google Shape;58;p3"/>
          <p:cNvSpPr/>
          <p:nvPr/>
        </p:nvSpPr>
        <p:spPr>
          <a:xfrm>
            <a:off x="4401750" y="3946408"/>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9" name="Google Shape;59;p3"/>
          <p:cNvSpPr/>
          <p:nvPr/>
        </p:nvSpPr>
        <p:spPr>
          <a:xfrm>
            <a:off x="4451104" y="4339838"/>
            <a:ext cx="3457947" cy="41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dirty="0">
                <a:solidFill>
                  <a:srgbClr val="002060"/>
                </a:solidFill>
              </a:rPr>
              <a:t>The overall sales can be extremely high because the volume of the products</a:t>
            </a:r>
            <a:endParaRPr sz="1050" b="1"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93447" y="414316"/>
            <a:ext cx="8618537" cy="461665"/>
          </a:xfrm>
          <a:prstGeom prst="rect">
            <a:avLst/>
          </a:prstGeom>
          <a:noFill/>
          <a:ln>
            <a:noFill/>
          </a:ln>
        </p:spPr>
        <p:txBody>
          <a:bodyPr spcFirstLastPara="1" wrap="square" lIns="0" tIns="0" rIns="0" bIns="0" anchor="t" anchorCtr="0">
            <a:spAutoFit/>
          </a:bodyPr>
          <a:lstStyle/>
          <a:p>
            <a:pPr lvl="0"/>
            <a:r>
              <a:rPr lang="en-AU" sz="1500" dirty="0"/>
              <a:t>Identify the relationship between Unit Price and Quantity can be alleviated by adopting the two proactive statistical approach as </a:t>
            </a:r>
            <a:r>
              <a:rPr lang="en-US" sz="1500" dirty="0"/>
              <a:t>descriptive and inferential statistics in Jul/2010-Sep/2014 </a:t>
            </a:r>
            <a:endParaRPr sz="1500" dirty="0"/>
          </a:p>
        </p:txBody>
      </p:sp>
      <p:cxnSp>
        <p:nvCxnSpPr>
          <p:cNvPr id="89" name="Google Shape;89;p4"/>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90" name="Google Shape;90;p4"/>
          <p:cNvSpPr/>
          <p:nvPr/>
        </p:nvSpPr>
        <p:spPr>
          <a:xfrm>
            <a:off x="2779646" y="1528583"/>
            <a:ext cx="3590619" cy="1647219"/>
          </a:xfrm>
          <a:prstGeom prst="rect">
            <a:avLst/>
          </a:prstGeom>
          <a:solidFill>
            <a:srgbClr val="F2F2F2">
              <a:alpha val="84705"/>
            </a:srgbClr>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lvl="0" algn="ctr"/>
            <a:r>
              <a:rPr lang="en-AU" dirty="0">
                <a:solidFill>
                  <a:srgbClr val="002060"/>
                </a:solidFill>
              </a:rPr>
              <a:t>Identify the relationship between unit price and quantity can be alleviated by adopting the two proactive statistical approach as </a:t>
            </a:r>
            <a:r>
              <a:rPr lang="en-US" dirty="0">
                <a:solidFill>
                  <a:srgbClr val="002060"/>
                </a:solidFill>
              </a:rPr>
              <a:t>descriptive and inferential statistics in Jul/2010-Sep/2014 </a:t>
            </a:r>
            <a:endParaRPr dirty="0">
              <a:solidFill>
                <a:srgbClr val="002060"/>
              </a:solidFill>
            </a:endParaRPr>
          </a:p>
        </p:txBody>
      </p:sp>
      <p:sp>
        <p:nvSpPr>
          <p:cNvPr id="91" name="Google Shape;91;p4"/>
          <p:cNvSpPr/>
          <p:nvPr/>
        </p:nvSpPr>
        <p:spPr>
          <a:xfrm>
            <a:off x="431217" y="4290069"/>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2" name="Google Shape;92;p4"/>
          <p:cNvCxnSpPr/>
          <p:nvPr/>
        </p:nvCxnSpPr>
        <p:spPr>
          <a:xfrm flipH="1">
            <a:off x="3385133" y="3772869"/>
            <a:ext cx="1" cy="516048"/>
          </a:xfrm>
          <a:prstGeom prst="straightConnector1">
            <a:avLst/>
          </a:prstGeom>
          <a:noFill/>
          <a:ln w="25400" cap="flat" cmpd="sng">
            <a:solidFill>
              <a:schemeClr val="accent1"/>
            </a:solidFill>
            <a:prstDash val="dash"/>
            <a:round/>
            <a:headEnd type="none" w="sm" len="sm"/>
            <a:tailEnd type="none" w="sm" len="sm"/>
          </a:ln>
        </p:spPr>
      </p:cxnSp>
      <p:sp>
        <p:nvSpPr>
          <p:cNvPr id="93" name="Google Shape;93;p4"/>
          <p:cNvSpPr/>
          <p:nvPr/>
        </p:nvSpPr>
        <p:spPr>
          <a:xfrm>
            <a:off x="4939604" y="4288917"/>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4" name="Google Shape;94;p4"/>
          <p:cNvCxnSpPr/>
          <p:nvPr/>
        </p:nvCxnSpPr>
        <p:spPr>
          <a:xfrm flipH="1">
            <a:off x="5465485" y="3771717"/>
            <a:ext cx="1" cy="516048"/>
          </a:xfrm>
          <a:prstGeom prst="straightConnector1">
            <a:avLst/>
          </a:prstGeom>
          <a:noFill/>
          <a:ln w="25400" cap="flat" cmpd="sng">
            <a:solidFill>
              <a:schemeClr val="accent1"/>
            </a:solidFill>
            <a:prstDash val="dash"/>
            <a:round/>
            <a:headEnd type="none" w="sm" len="sm"/>
            <a:tailEnd type="none" w="sm" len="sm"/>
          </a:ln>
        </p:spPr>
      </p:cxnSp>
      <p:cxnSp>
        <p:nvCxnSpPr>
          <p:cNvPr id="95" name="Google Shape;95;p4"/>
          <p:cNvCxnSpPr/>
          <p:nvPr/>
        </p:nvCxnSpPr>
        <p:spPr>
          <a:xfrm>
            <a:off x="3385133" y="3771717"/>
            <a:ext cx="2035166" cy="0"/>
          </a:xfrm>
          <a:prstGeom prst="straightConnector1">
            <a:avLst/>
          </a:prstGeom>
          <a:noFill/>
          <a:ln w="25400" cap="flat" cmpd="sng">
            <a:solidFill>
              <a:schemeClr val="accent1"/>
            </a:solidFill>
            <a:prstDash val="dash"/>
            <a:round/>
            <a:headEnd type="none" w="sm" len="sm"/>
            <a:tailEnd type="none" w="sm" len="sm"/>
          </a:ln>
        </p:spPr>
      </p:cxnSp>
      <p:cxnSp>
        <p:nvCxnSpPr>
          <p:cNvPr id="96" name="Google Shape;96;p4"/>
          <p:cNvCxnSpPr>
            <a:stCxn id="90" idx="2"/>
          </p:cNvCxnSpPr>
          <p:nvPr/>
        </p:nvCxnSpPr>
        <p:spPr>
          <a:xfrm>
            <a:off x="4574956" y="3175802"/>
            <a:ext cx="0" cy="411000"/>
          </a:xfrm>
          <a:prstGeom prst="straightConnector1">
            <a:avLst/>
          </a:prstGeom>
          <a:noFill/>
          <a:ln w="25400" cap="flat" cmpd="sng">
            <a:solidFill>
              <a:schemeClr val="accent1"/>
            </a:solidFill>
            <a:prstDash val="dash"/>
            <a:round/>
            <a:headEnd type="none" w="sm" len="sm"/>
            <a:tailEnd type="none" w="sm" len="sm"/>
          </a:ln>
        </p:spPr>
      </p:cxnSp>
      <p:sp>
        <p:nvSpPr>
          <p:cNvPr id="97" name="Google Shape;97;p4"/>
          <p:cNvSpPr txBox="1"/>
          <p:nvPr/>
        </p:nvSpPr>
        <p:spPr>
          <a:xfrm>
            <a:off x="937113" y="4393855"/>
            <a:ext cx="3084723"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dirty="0">
                <a:solidFill>
                  <a:srgbClr val="002060"/>
                </a:solidFill>
              </a:rPr>
              <a:t>Descriptive Statistics</a:t>
            </a:r>
            <a:endParaRPr dirty="0">
              <a:solidFill>
                <a:srgbClr val="002060"/>
              </a:solidFill>
            </a:endParaRPr>
          </a:p>
        </p:txBody>
      </p:sp>
      <p:sp>
        <p:nvSpPr>
          <p:cNvPr id="98" name="Google Shape;98;p4"/>
          <p:cNvSpPr txBox="1"/>
          <p:nvPr/>
        </p:nvSpPr>
        <p:spPr>
          <a:xfrm>
            <a:off x="5576306" y="4393855"/>
            <a:ext cx="308472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dirty="0">
                <a:solidFill>
                  <a:srgbClr val="002060"/>
                </a:solidFill>
                <a:sym typeface="Arial"/>
              </a:rPr>
              <a:t>Inferential Statistics</a:t>
            </a:r>
            <a:endParaRPr dirty="0">
              <a:solidFill>
                <a:srgbClr val="002060"/>
              </a:solidFill>
            </a:endParaRPr>
          </a:p>
        </p:txBody>
      </p:sp>
      <p:sp>
        <p:nvSpPr>
          <p:cNvPr id="13" name="Google Shape;97;p4">
            <a:extLst>
              <a:ext uri="{FF2B5EF4-FFF2-40B4-BE49-F238E27FC236}">
                <a16:creationId xmlns:a16="http://schemas.microsoft.com/office/drawing/2014/main" id="{2E29F553-B450-9644-B01F-45B97F7D20E4}"/>
              </a:ext>
            </a:extLst>
          </p:cNvPr>
          <p:cNvSpPr txBox="1"/>
          <p:nvPr/>
        </p:nvSpPr>
        <p:spPr>
          <a:xfrm>
            <a:off x="684164" y="4846492"/>
            <a:ext cx="3084723" cy="523180"/>
          </a:xfrm>
          <a:prstGeom prst="rect">
            <a:avLst/>
          </a:prstGeom>
          <a:noFill/>
          <a:ln>
            <a:noFill/>
          </a:ln>
        </p:spPr>
        <p:txBody>
          <a:bodyPr spcFirstLastPara="1" wrap="square" lIns="91425" tIns="45700" rIns="91425" bIns="45700" anchor="t" anchorCtr="0">
            <a:spAutoFit/>
          </a:bodyPr>
          <a:lstStyle/>
          <a:p>
            <a:pPr marL="285750" lvl="0" indent="-285750">
              <a:buFont typeface="Arial" panose="020B0604020202020204" pitchFamily="34" charset="0"/>
              <a:buChar char="•"/>
            </a:pPr>
            <a:r>
              <a:rPr lang="en-US" kern="1200" dirty="0">
                <a:solidFill>
                  <a:srgbClr val="002060"/>
                </a:solidFill>
                <a:latin typeface="+mn-lt"/>
                <a:ea typeface="+mn-ea"/>
                <a:cs typeface="+mn-cs"/>
              </a:rPr>
              <a:t>Provided a boxplot showing the volume sales of customers</a:t>
            </a:r>
            <a:endParaRPr dirty="0">
              <a:solidFill>
                <a:srgbClr val="002060"/>
              </a:solidFill>
              <a:latin typeface="+mn-lt"/>
            </a:endParaRPr>
          </a:p>
        </p:txBody>
      </p:sp>
      <p:sp>
        <p:nvSpPr>
          <p:cNvPr id="14" name="Google Shape;97;p4">
            <a:extLst>
              <a:ext uri="{FF2B5EF4-FFF2-40B4-BE49-F238E27FC236}">
                <a16:creationId xmlns:a16="http://schemas.microsoft.com/office/drawing/2014/main" id="{073BA9EA-372D-5C40-9D5D-2817CC245D7D}"/>
              </a:ext>
            </a:extLst>
          </p:cNvPr>
          <p:cNvSpPr txBox="1"/>
          <p:nvPr/>
        </p:nvSpPr>
        <p:spPr>
          <a:xfrm>
            <a:off x="5192551" y="4803813"/>
            <a:ext cx="3084723" cy="73862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AU" dirty="0">
                <a:solidFill>
                  <a:srgbClr val="002060"/>
                </a:solidFill>
              </a:rPr>
              <a:t>A correlation comparison chart which shows the regression between unit price and quantity</a:t>
            </a:r>
          </a:p>
        </p:txBody>
      </p:sp>
    </p:spTree>
    <p:extLst>
      <p:ext uri="{BB962C8B-B14F-4D97-AF65-F5344CB8AC3E}">
        <p14:creationId xmlns:p14="http://schemas.microsoft.com/office/powerpoint/2010/main" val="347071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27931" y="389002"/>
            <a:ext cx="8618537" cy="461665"/>
          </a:xfrm>
          <a:prstGeom prst="rect">
            <a:avLst/>
          </a:prstGeom>
          <a:noFill/>
          <a:ln>
            <a:noFill/>
          </a:ln>
        </p:spPr>
        <p:txBody>
          <a:bodyPr spcFirstLastPara="1" wrap="square" lIns="0" tIns="0" rIns="0" bIns="0" anchor="t" anchorCtr="0">
            <a:spAutoFit/>
          </a:bodyPr>
          <a:lstStyle/>
          <a:p>
            <a:pPr lvl="0"/>
            <a:r>
              <a:rPr lang="en-US" sz="1500" dirty="0"/>
              <a:t>Through using descriptive and inferential statistics, we identified two key variables that how strongly Unit Price and Quantity are correlated.</a:t>
            </a:r>
            <a:endParaRPr sz="1500" dirty="0"/>
          </a:p>
        </p:txBody>
      </p:sp>
      <p:sp>
        <p:nvSpPr>
          <p:cNvPr id="71" name="Google Shape;71;p2"/>
          <p:cNvSpPr/>
          <p:nvPr/>
        </p:nvSpPr>
        <p:spPr>
          <a:xfrm>
            <a:off x="539451"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a:solidFill>
                  <a:schemeClr val="dk1"/>
                </a:solidFill>
                <a:latin typeface="Arial"/>
                <a:ea typeface="Arial"/>
                <a:cs typeface="Arial"/>
                <a:sym typeface="Arial"/>
              </a:rPr>
              <a:t>Source: </a:t>
            </a:r>
            <a:r>
              <a:rPr lang="en-AU" sz="800" b="0" i="0" u="none" strike="noStrike" cap="none">
                <a:solidFill>
                  <a:schemeClr val="dk1"/>
                </a:solidFill>
                <a:latin typeface="Arial"/>
                <a:ea typeface="Arial"/>
                <a:cs typeface="Arial"/>
                <a:sym typeface="Arial"/>
              </a:rPr>
              <a:t>Southern Water Corp Statistical Records</a:t>
            </a:r>
            <a:endParaRPr/>
          </a:p>
        </p:txBody>
      </p:sp>
      <p:sp>
        <p:nvSpPr>
          <p:cNvPr id="72" name="Google Shape;72;p2"/>
          <p:cNvSpPr txBox="1"/>
          <p:nvPr/>
        </p:nvSpPr>
        <p:spPr>
          <a:xfrm>
            <a:off x="1000236" y="4106938"/>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sp>
        <p:nvSpPr>
          <p:cNvPr id="73" name="Google Shape;73;p2"/>
          <p:cNvSpPr txBox="1"/>
          <p:nvPr/>
        </p:nvSpPr>
        <p:spPr>
          <a:xfrm>
            <a:off x="1180832" y="4508937"/>
            <a:ext cx="6512739" cy="1938952"/>
          </a:xfrm>
          <a:prstGeom prst="rect">
            <a:avLst/>
          </a:prstGeom>
          <a:noFill/>
          <a:ln>
            <a:noFill/>
          </a:ln>
        </p:spPr>
        <p:txBody>
          <a:bodyPr spcFirstLastPara="1" wrap="square" lIns="91425" tIns="45700" rIns="91425" bIns="45700" anchor="t" anchorCtr="0">
            <a:spAutoFit/>
          </a:bodyPr>
          <a:lstStyle/>
          <a:p>
            <a:pPr marL="171450" lvl="0" indent="-171450">
              <a:buFont typeface="Arial" panose="020B0604020202020204" pitchFamily="34" charset="0"/>
              <a:buChar char="•"/>
            </a:pPr>
            <a:r>
              <a:rPr lang="en-US" sz="1200" b="1" kern="1200" dirty="0">
                <a:solidFill>
                  <a:schemeClr val="tx1"/>
                </a:solidFill>
              </a:rPr>
              <a:t>A chat shows the linear regression between unit price and quantity. As we can see, the linear regression is going downward which means that is negative and that makes sense with the negative correlation.</a:t>
            </a:r>
          </a:p>
          <a:p>
            <a:pPr marL="171450" lvl="0" indent="-171450">
              <a:buFont typeface="Arial" panose="020B0604020202020204" pitchFamily="34" charset="0"/>
              <a:buChar char="•"/>
            </a:pPr>
            <a:endParaRPr lang="en-US" sz="1200" b="1" kern="1200" dirty="0">
              <a:solidFill>
                <a:schemeClr val="tx1"/>
              </a:solidFill>
            </a:endParaRPr>
          </a:p>
          <a:p>
            <a:pPr marL="171450" indent="-171450">
              <a:buFont typeface="Arial" panose="020B0604020202020204" pitchFamily="34" charset="0"/>
              <a:buChar char="•"/>
            </a:pPr>
            <a:r>
              <a:rPr lang="en-US" sz="1200" b="1" kern="1200" dirty="0">
                <a:solidFill>
                  <a:schemeClr val="tx1"/>
                </a:solidFill>
              </a:rPr>
              <a:t>The trend line represents the linear regression which contains the p-value and R-squared showing the relationship between the quantity and the unit price.</a:t>
            </a:r>
            <a:endParaRPr lang="en-US" sz="1200" b="1" dirty="0"/>
          </a:p>
          <a:p>
            <a:pPr marL="171450" lvl="0" indent="-171450">
              <a:buFont typeface="Arial" panose="020B0604020202020204" pitchFamily="34" charset="0"/>
              <a:buChar char="•"/>
            </a:pPr>
            <a:endParaRPr lang="en-US" sz="1200" b="1" kern="1200" dirty="0">
              <a:solidFill>
                <a:schemeClr val="tx1"/>
              </a:solidFill>
            </a:endParaRPr>
          </a:p>
          <a:p>
            <a:pPr marL="171450" lvl="0" indent="-171450">
              <a:buFont typeface="Arial" panose="020B0604020202020204" pitchFamily="34" charset="0"/>
              <a:buChar char="•"/>
            </a:pPr>
            <a:r>
              <a:rPr lang="en-US" sz="1200" b="1" kern="1200" dirty="0">
                <a:solidFill>
                  <a:schemeClr val="tx1"/>
                </a:solidFill>
              </a:rPr>
              <a:t>The quantity is decreasing as the unit price is increasing which means customers are willing to consume more if the price of products are lower. In contrast, customers will be spending less if the prices go upward. </a:t>
            </a:r>
          </a:p>
        </p:txBody>
      </p:sp>
      <p:sp>
        <p:nvSpPr>
          <p:cNvPr id="74" name="Google Shape;74;p2"/>
          <p:cNvSpPr/>
          <p:nvPr/>
        </p:nvSpPr>
        <p:spPr>
          <a:xfrm>
            <a:off x="998483" y="4106938"/>
            <a:ext cx="7024851" cy="2378981"/>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pic>
        <p:nvPicPr>
          <p:cNvPr id="9" name="Content Placeholder 4" descr="A close up of text on a white background&#10;&#10;Description automatically generated">
            <a:extLst>
              <a:ext uri="{FF2B5EF4-FFF2-40B4-BE49-F238E27FC236}">
                <a16:creationId xmlns:a16="http://schemas.microsoft.com/office/drawing/2014/main" id="{156C020A-94D3-4D41-9346-3762AD8C3468}"/>
              </a:ext>
            </a:extLst>
          </p:cNvPr>
          <p:cNvPicPr>
            <a:picLocks noChangeAspect="1"/>
          </p:cNvPicPr>
          <p:nvPr/>
        </p:nvPicPr>
        <p:blipFill>
          <a:blip r:embed="rId3"/>
          <a:stretch>
            <a:fillRect/>
          </a:stretch>
        </p:blipFill>
        <p:spPr>
          <a:xfrm>
            <a:off x="494316" y="1128610"/>
            <a:ext cx="7885769" cy="32861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48443" y="419329"/>
            <a:ext cx="8618537" cy="461665"/>
          </a:xfrm>
          <a:prstGeom prst="rect">
            <a:avLst/>
          </a:prstGeom>
          <a:noFill/>
          <a:ln>
            <a:noFill/>
          </a:ln>
        </p:spPr>
        <p:txBody>
          <a:bodyPr spcFirstLastPara="1" wrap="square" lIns="0" tIns="0" rIns="0" bIns="0" anchor="t" anchorCtr="0">
            <a:spAutoFit/>
          </a:bodyPr>
          <a:lstStyle/>
          <a:p>
            <a:r>
              <a:rPr lang="en-US" sz="1500" dirty="0"/>
              <a:t>Comparing each order’s sales to the overall’s sales in order to identify the relationship in different level of Unit Price</a:t>
            </a:r>
            <a:endParaRPr sz="1500" dirty="0"/>
          </a:p>
        </p:txBody>
      </p:sp>
      <p:cxnSp>
        <p:nvCxnSpPr>
          <p:cNvPr id="104" name="Google Shape;104;p5"/>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8" name="Google Shape;209;p7">
            <a:extLst>
              <a:ext uri="{FF2B5EF4-FFF2-40B4-BE49-F238E27FC236}">
                <a16:creationId xmlns:a16="http://schemas.microsoft.com/office/drawing/2014/main" id="{BEDF6CE6-321B-6D43-8E38-26BC13D25D33}"/>
              </a:ext>
            </a:extLst>
          </p:cNvPr>
          <p:cNvSpPr/>
          <p:nvPr/>
        </p:nvSpPr>
        <p:spPr>
          <a:xfrm>
            <a:off x="527886" y="4369540"/>
            <a:ext cx="7659652" cy="16004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9" name="Google Shape;72;p2">
            <a:extLst>
              <a:ext uri="{FF2B5EF4-FFF2-40B4-BE49-F238E27FC236}">
                <a16:creationId xmlns:a16="http://schemas.microsoft.com/office/drawing/2014/main" id="{2F7469FB-B28E-5E49-A163-F5AD44ECBD6C}"/>
              </a:ext>
            </a:extLst>
          </p:cNvPr>
          <p:cNvSpPr txBox="1"/>
          <p:nvPr/>
        </p:nvSpPr>
        <p:spPr>
          <a:xfrm>
            <a:off x="527886" y="4027563"/>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sp>
        <p:nvSpPr>
          <p:cNvPr id="2" name="TextBox 1">
            <a:extLst>
              <a:ext uri="{FF2B5EF4-FFF2-40B4-BE49-F238E27FC236}">
                <a16:creationId xmlns:a16="http://schemas.microsoft.com/office/drawing/2014/main" id="{F6A52195-EACF-084D-8AA2-9BA637A6851B}"/>
              </a:ext>
            </a:extLst>
          </p:cNvPr>
          <p:cNvSpPr txBox="1"/>
          <p:nvPr/>
        </p:nvSpPr>
        <p:spPr>
          <a:xfrm>
            <a:off x="642962" y="4426554"/>
            <a:ext cx="7429500" cy="1569660"/>
          </a:xfrm>
          <a:prstGeom prst="rect">
            <a:avLst/>
          </a:prstGeom>
          <a:noFill/>
        </p:spPr>
        <p:txBody>
          <a:bodyPr wrap="square" rtlCol="0">
            <a:spAutoFit/>
          </a:bodyPr>
          <a:lstStyle/>
          <a:p>
            <a:pPr marL="171450" lvl="0" indent="-171450">
              <a:buClrTx/>
              <a:buFont typeface="Arial" panose="020B0604020202020204" pitchFamily="34" charset="0"/>
              <a:buChar char="•"/>
              <a:defRPr/>
            </a:pPr>
            <a:r>
              <a:rPr lang="en-US" sz="1200" b="1" kern="1200" dirty="0">
                <a:solidFill>
                  <a:schemeClr val="tx1"/>
                </a:solidFill>
              </a:rPr>
              <a:t>Each invoice can be contained the small amount of sales even though the overall sales of each customer could be extremely high</a:t>
            </a:r>
          </a:p>
          <a:p>
            <a:pPr marL="171450" lvl="0" indent="-171450">
              <a:buClrTx/>
              <a:buFont typeface="Arial" panose="020B0604020202020204" pitchFamily="34" charset="0"/>
              <a:buChar char="•"/>
              <a:defRPr/>
            </a:pPr>
            <a:endParaRPr lang="en-US" sz="1200" b="1" kern="1200" dirty="0">
              <a:solidFill>
                <a:srgbClr val="002060"/>
              </a:solidFill>
              <a:latin typeface="+mj-lt"/>
              <a:ea typeface="+mn-ea"/>
              <a:cs typeface="+mn-cs"/>
            </a:endParaRPr>
          </a:p>
          <a:p>
            <a:pPr marL="171450" lvl="0" indent="-171450">
              <a:buClrTx/>
              <a:buFont typeface="Arial" panose="020B0604020202020204" pitchFamily="34" charset="0"/>
              <a:buChar char="•"/>
              <a:defRPr/>
            </a:pPr>
            <a:r>
              <a:rPr lang="en-US" sz="1200" b="1" kern="1200" dirty="0">
                <a:solidFill>
                  <a:schemeClr val="tx1"/>
                </a:solidFill>
              </a:rPr>
              <a:t>We can find that how much customers spent on one order and compared each order of sales to see if which order is contained with the higher or lower sales</a:t>
            </a:r>
          </a:p>
          <a:p>
            <a:pPr marL="171450" lvl="0" indent="-171450">
              <a:buClrTx/>
              <a:buFont typeface="Arial" panose="020B0604020202020204" pitchFamily="34" charset="0"/>
              <a:buChar char="•"/>
              <a:defRPr/>
            </a:pPr>
            <a:endParaRPr lang="en-US" sz="1200" b="1" kern="1200" dirty="0">
              <a:solidFill>
                <a:srgbClr val="002060"/>
              </a:solidFill>
              <a:latin typeface="+mj-lt"/>
              <a:ea typeface="+mn-ea"/>
              <a:cs typeface="+mn-cs"/>
            </a:endParaRPr>
          </a:p>
          <a:p>
            <a:pPr marL="171450" lvl="0" indent="-171450">
              <a:buClrTx/>
              <a:buFont typeface="Arial" panose="020B0604020202020204" pitchFamily="34" charset="0"/>
              <a:buChar char="•"/>
              <a:defRPr/>
            </a:pPr>
            <a:r>
              <a:rPr lang="en-US" sz="1200" b="1" kern="1200" dirty="0">
                <a:solidFill>
                  <a:schemeClr val="tx1"/>
                </a:solidFill>
              </a:rPr>
              <a:t>The overall sales can be extremely high with the lower prices on each items which means customers can sell multiple orders with different level of unit prices.</a:t>
            </a:r>
            <a:endParaRPr lang="en-US" dirty="0"/>
          </a:p>
        </p:txBody>
      </p:sp>
      <p:pic>
        <p:nvPicPr>
          <p:cNvPr id="12" name="Content Placeholder 4" descr="A screenshot of a social media post&#10;&#10;Description automatically generated">
            <a:extLst>
              <a:ext uri="{FF2B5EF4-FFF2-40B4-BE49-F238E27FC236}">
                <a16:creationId xmlns:a16="http://schemas.microsoft.com/office/drawing/2014/main" id="{FE7F0239-9BC7-234F-919F-B18819EA441C}"/>
              </a:ext>
            </a:extLst>
          </p:cNvPr>
          <p:cNvPicPr>
            <a:picLocks noChangeAspect="1"/>
          </p:cNvPicPr>
          <p:nvPr/>
        </p:nvPicPr>
        <p:blipFill>
          <a:blip r:embed="rId3"/>
          <a:stretch>
            <a:fillRect/>
          </a:stretch>
        </p:blipFill>
        <p:spPr>
          <a:xfrm>
            <a:off x="642962" y="915194"/>
            <a:ext cx="7664392" cy="31123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cxnSp>
        <p:nvCxnSpPr>
          <p:cNvPr id="115" name="Google Shape;115;p6"/>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2" name="Google Shape;209;p7">
            <a:extLst>
              <a:ext uri="{FF2B5EF4-FFF2-40B4-BE49-F238E27FC236}">
                <a16:creationId xmlns:a16="http://schemas.microsoft.com/office/drawing/2014/main" id="{3FC65FBD-AFCE-0C42-ACC6-D51A2D954025}"/>
              </a:ext>
            </a:extLst>
          </p:cNvPr>
          <p:cNvSpPr/>
          <p:nvPr/>
        </p:nvSpPr>
        <p:spPr>
          <a:xfrm>
            <a:off x="578686" y="4603754"/>
            <a:ext cx="7659652" cy="16004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3" name="Google Shape;210;p7">
            <a:extLst>
              <a:ext uri="{FF2B5EF4-FFF2-40B4-BE49-F238E27FC236}">
                <a16:creationId xmlns:a16="http://schemas.microsoft.com/office/drawing/2014/main" id="{D4A2D549-CD12-9F4C-B387-B1AF2160B19D}"/>
              </a:ext>
            </a:extLst>
          </p:cNvPr>
          <p:cNvSpPr txBox="1"/>
          <p:nvPr/>
        </p:nvSpPr>
        <p:spPr>
          <a:xfrm>
            <a:off x="578686" y="4516245"/>
            <a:ext cx="7132683" cy="13310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lang="en-US" sz="1050" b="1" i="0" u="none" strike="noStrike" cap="none" dirty="0">
              <a:solidFill>
                <a:schemeClr val="dk1"/>
              </a:solidFill>
              <a:latin typeface="Arial"/>
              <a:ea typeface="Arial"/>
              <a:cs typeface="Arial"/>
              <a:sym typeface="Arial"/>
            </a:endParaRPr>
          </a:p>
          <a:p>
            <a:pPr marL="285750" lvl="0" indent="-285750">
              <a:buSzPts val="1400"/>
              <a:buFont typeface="Arial" panose="020B0604020202020204" pitchFamily="34" charset="0"/>
              <a:buChar char="•"/>
            </a:pPr>
            <a:r>
              <a:rPr lang="en-US" b="1" kern="1200" dirty="0">
                <a:solidFill>
                  <a:schemeClr val="tx1"/>
                </a:solidFill>
              </a:rPr>
              <a:t>Creating the Pearson correlation coefficient based on the unit price and quantity variable ended up with a negative number(-0.01502). </a:t>
            </a:r>
          </a:p>
          <a:p>
            <a:pPr marL="285750" lvl="0" indent="-285750">
              <a:buSzPts val="1400"/>
              <a:buFont typeface="Arial" panose="020B0604020202020204" pitchFamily="34" charset="0"/>
              <a:buChar char="•"/>
            </a:pPr>
            <a:endParaRPr lang="en-US" sz="1400" b="1" i="0" u="none" strike="noStrike" kern="1200" cap="none" dirty="0">
              <a:solidFill>
                <a:schemeClr val="tx1"/>
              </a:solidFill>
              <a:latin typeface="Arial"/>
              <a:ea typeface="Arial"/>
              <a:cs typeface="Arial"/>
              <a:sym typeface="Arial"/>
            </a:endParaRPr>
          </a:p>
          <a:p>
            <a:pPr marL="285750" lvl="0" indent="-285750">
              <a:buSzPts val="1400"/>
              <a:buFont typeface="Arial" panose="020B0604020202020204" pitchFamily="34" charset="0"/>
              <a:buChar char="•"/>
            </a:pPr>
            <a:r>
              <a:rPr lang="en-US" b="1" kern="1200" dirty="0">
                <a:solidFill>
                  <a:schemeClr val="tx1"/>
                </a:solidFill>
              </a:rPr>
              <a:t>(-0.01502) means the correlation between unit price and quantity is a negative correlation. </a:t>
            </a:r>
            <a:endParaRPr lang="en-US" sz="1400" b="1" i="0" u="none" strike="noStrike" cap="none" dirty="0">
              <a:solidFill>
                <a:schemeClr val="dk1"/>
              </a:solidFill>
              <a:latin typeface="Arial"/>
              <a:ea typeface="Arial"/>
              <a:cs typeface="Arial"/>
              <a:sym typeface="Arial"/>
            </a:endParaRPr>
          </a:p>
        </p:txBody>
      </p:sp>
      <p:sp>
        <p:nvSpPr>
          <p:cNvPr id="14" name="Google Shape;184;p5">
            <a:extLst>
              <a:ext uri="{FF2B5EF4-FFF2-40B4-BE49-F238E27FC236}">
                <a16:creationId xmlns:a16="http://schemas.microsoft.com/office/drawing/2014/main" id="{A3B0F527-D240-7044-9802-25A35B3AC330}"/>
              </a:ext>
            </a:extLst>
          </p:cNvPr>
          <p:cNvSpPr txBox="1"/>
          <p:nvPr/>
        </p:nvSpPr>
        <p:spPr>
          <a:xfrm>
            <a:off x="578686" y="4259258"/>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graphicFrame>
        <p:nvGraphicFramePr>
          <p:cNvPr id="11" name="Table 10">
            <a:extLst>
              <a:ext uri="{FF2B5EF4-FFF2-40B4-BE49-F238E27FC236}">
                <a16:creationId xmlns:a16="http://schemas.microsoft.com/office/drawing/2014/main" id="{B797CC8E-607B-964B-9609-6BA78C2C5B51}"/>
              </a:ext>
            </a:extLst>
          </p:cNvPr>
          <p:cNvGraphicFramePr>
            <a:graphicFrameLocks noGrp="1"/>
          </p:cNvGraphicFramePr>
          <p:nvPr>
            <p:extLst>
              <p:ext uri="{D42A27DB-BD31-4B8C-83A1-F6EECF244321}">
                <p14:modId xmlns:p14="http://schemas.microsoft.com/office/powerpoint/2010/main" val="3917198736"/>
              </p:ext>
            </p:extLst>
          </p:nvPr>
        </p:nvGraphicFramePr>
        <p:xfrm>
          <a:off x="416719" y="1814516"/>
          <a:ext cx="8128000" cy="107483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47382004"/>
                    </a:ext>
                  </a:extLst>
                </a:gridCol>
                <a:gridCol w="4064000">
                  <a:extLst>
                    <a:ext uri="{9D8B030D-6E8A-4147-A177-3AD203B41FA5}">
                      <a16:colId xmlns:a16="http://schemas.microsoft.com/office/drawing/2014/main" val="1667482426"/>
                    </a:ext>
                  </a:extLst>
                </a:gridCol>
              </a:tblGrid>
              <a:tr h="481012">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Unit Price &amp; Quantity</a:t>
                      </a:r>
                    </a:p>
                  </a:txBody>
                  <a:tcPr/>
                </a:tc>
                <a:extLst>
                  <a:ext uri="{0D108BD9-81ED-4DB2-BD59-A6C34878D82A}">
                    <a16:rowId xmlns:a16="http://schemas.microsoft.com/office/drawing/2014/main" val="1852279268"/>
                  </a:ext>
                </a:extLst>
              </a:tr>
              <a:tr h="593823">
                <a:tc>
                  <a:txBody>
                    <a:bodyPr/>
                    <a:lstStyle/>
                    <a:p>
                      <a:r>
                        <a:rPr lang="en-US" dirty="0"/>
                        <a:t>Pearson Correlation Coefficient</a:t>
                      </a:r>
                    </a:p>
                  </a:txBody>
                  <a:tcPr/>
                </a:tc>
                <a:tc>
                  <a:txBody>
                    <a:bodyPr/>
                    <a:lstStyle/>
                    <a:p>
                      <a:r>
                        <a:rPr lang="en-US" dirty="0"/>
                        <a:t>-0.01502</a:t>
                      </a:r>
                    </a:p>
                  </a:txBody>
                  <a:tcPr/>
                </a:tc>
                <a:extLst>
                  <a:ext uri="{0D108BD9-81ED-4DB2-BD59-A6C34878D82A}">
                    <a16:rowId xmlns:a16="http://schemas.microsoft.com/office/drawing/2014/main" val="4128919548"/>
                  </a:ext>
                </a:extLst>
              </a:tr>
            </a:tbl>
          </a:graphicData>
        </a:graphic>
      </p:graphicFrame>
      <p:sp>
        <p:nvSpPr>
          <p:cNvPr id="6" name="Title 5">
            <a:extLst>
              <a:ext uri="{FF2B5EF4-FFF2-40B4-BE49-F238E27FC236}">
                <a16:creationId xmlns:a16="http://schemas.microsoft.com/office/drawing/2014/main" id="{76C4D0E3-5CB2-AE46-ACF3-B3B1F21A7230}"/>
              </a:ext>
            </a:extLst>
          </p:cNvPr>
          <p:cNvSpPr>
            <a:spLocks noGrp="1"/>
          </p:cNvSpPr>
          <p:nvPr>
            <p:ph type="title"/>
          </p:nvPr>
        </p:nvSpPr>
        <p:spPr>
          <a:xfrm>
            <a:off x="99243" y="409700"/>
            <a:ext cx="8618537" cy="461665"/>
          </a:xfrm>
        </p:spPr>
        <p:txBody>
          <a:bodyPr/>
          <a:lstStyle/>
          <a:p>
            <a:r>
              <a:rPr lang="en-US" sz="1500" dirty="0"/>
              <a:t>Though calculating the Pearson Correlation Coefficient with unit price and quantity which identified how these two variables are related   </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6259</TotalTime>
  <Words>479</Words>
  <Application>Microsoft Macintosh PowerPoint</Application>
  <PresentationFormat>Custom</PresentationFormat>
  <Paragraphs>42</Paragraphs>
  <Slides>6</Slides>
  <Notes>6</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1" baseType="lpstr">
      <vt:lpstr>Quattrocento Sans</vt:lpstr>
      <vt:lpstr>Arial</vt:lpstr>
      <vt:lpstr>Synergy_CF_YNR002</vt:lpstr>
      <vt:lpstr>1_Synergy_CF_YNR002</vt:lpstr>
      <vt:lpstr>TCLayout.ActiveDocument.1</vt:lpstr>
      <vt:lpstr>Capstone1-E-Commerica</vt:lpstr>
      <vt:lpstr>Reducing unit price 10% during Jul/2010-Sep/2014 resulted in increasing the quantity which influenced the sales of each products which requiring identification of unit price and quantity</vt:lpstr>
      <vt:lpstr>Identify the relationship between Unit Price and Quantity can be alleviated by adopting the two proactive statistical approach as descriptive and inferential statistics in Jul/2010-Sep/2014 </vt:lpstr>
      <vt:lpstr>Through using descriptive and inferential statistics, we identified two key variables that how strongly Unit Price and Quantity are correlated.</vt:lpstr>
      <vt:lpstr>Comparing each order’s sales to the overall’s sales in order to identify the relationship in different level of Unit Price</vt:lpstr>
      <vt:lpstr>Though calculating the Pearson Correlation Coefficient with unit price and quantity which identified how these two variables are related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tsoitszho</cp:lastModifiedBy>
  <cp:revision>63</cp:revision>
  <dcterms:created xsi:type="dcterms:W3CDTF">2015-09-14T11:37:31Z</dcterms:created>
  <dcterms:modified xsi:type="dcterms:W3CDTF">2020-07-13T05:24:30Z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